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5" r:id="rId2"/>
    <p:sldId id="343" r:id="rId3"/>
    <p:sldId id="292" r:id="rId4"/>
    <p:sldId id="310" r:id="rId5"/>
    <p:sldId id="293" r:id="rId6"/>
    <p:sldId id="294" r:id="rId7"/>
    <p:sldId id="295" r:id="rId8"/>
    <p:sldId id="366" r:id="rId9"/>
    <p:sldId id="297" r:id="rId10"/>
    <p:sldId id="298" r:id="rId11"/>
    <p:sldId id="299" r:id="rId12"/>
    <p:sldId id="300" r:id="rId13"/>
    <p:sldId id="301" r:id="rId14"/>
    <p:sldId id="367" r:id="rId15"/>
    <p:sldId id="311" r:id="rId16"/>
    <p:sldId id="312" r:id="rId17"/>
    <p:sldId id="258" r:id="rId18"/>
    <p:sldId id="264" r:id="rId19"/>
    <p:sldId id="313" r:id="rId20"/>
    <p:sldId id="263" r:id="rId21"/>
    <p:sldId id="347" r:id="rId22"/>
    <p:sldId id="266" r:id="rId23"/>
    <p:sldId id="368" r:id="rId24"/>
    <p:sldId id="315" r:id="rId25"/>
    <p:sldId id="316" r:id="rId26"/>
    <p:sldId id="267" r:id="rId27"/>
    <p:sldId id="317" r:id="rId28"/>
    <p:sldId id="268" r:id="rId29"/>
    <p:sldId id="270" r:id="rId30"/>
    <p:sldId id="271" r:id="rId31"/>
    <p:sldId id="272" r:id="rId32"/>
    <p:sldId id="369" r:id="rId33"/>
    <p:sldId id="309" r:id="rId34"/>
    <p:sldId id="314" r:id="rId35"/>
    <p:sldId id="318" r:id="rId36"/>
    <p:sldId id="362" r:id="rId37"/>
    <p:sldId id="363" r:id="rId38"/>
    <p:sldId id="364" r:id="rId39"/>
    <p:sldId id="319" r:id="rId40"/>
    <p:sldId id="370"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348" r:id="rId59"/>
    <p:sldId id="349" r:id="rId60"/>
    <p:sldId id="350" r:id="rId61"/>
    <p:sldId id="351" r:id="rId62"/>
    <p:sldId id="352" r:id="rId63"/>
    <p:sldId id="353" r:id="rId64"/>
    <p:sldId id="354" r:id="rId65"/>
    <p:sldId id="355" r:id="rId66"/>
    <p:sldId id="356" r:id="rId67"/>
    <p:sldId id="357" r:id="rId68"/>
    <p:sldId id="358" r:id="rId69"/>
    <p:sldId id="371" r:id="rId70"/>
    <p:sldId id="360" r:id="rId71"/>
    <p:sldId id="361" r:id="rId72"/>
    <p:sldId id="305" r:id="rId73"/>
    <p:sldId id="306" r:id="rId74"/>
    <p:sldId id="307" r:id="rId75"/>
    <p:sldId id="2522" r:id="rId7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7EA9"/>
    <a:srgbClr val="4576B8"/>
    <a:srgbClr val="00AFEF"/>
    <a:srgbClr val="8397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C8233-A25F-481B-8F2D-E4AD6FF64103}" v="1" dt="2023-02-26T09:21:23.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267" y="41"/>
      </p:cViewPr>
      <p:guideLst/>
    </p:cSldViewPr>
  </p:slideViewPr>
  <p:notesTextViewPr>
    <p:cViewPr>
      <p:scale>
        <a:sx n="1" d="1"/>
        <a:sy n="1" d="1"/>
      </p:scale>
      <p:origin x="0" y="0"/>
    </p:cViewPr>
  </p:notesTextViewPr>
  <p:sorterViewPr>
    <p:cViewPr>
      <p:scale>
        <a:sx n="100" d="100"/>
        <a:sy n="100" d="100"/>
      </p:scale>
      <p:origin x="0" y="-2201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이 호진" userId="e7b51f9e24c37788" providerId="LiveId" clId="{05FC8233-A25F-481B-8F2D-E4AD6FF64103}"/>
    <pc:docChg chg="modSld">
      <pc:chgData name="이 호진" userId="e7b51f9e24c37788" providerId="LiveId" clId="{05FC8233-A25F-481B-8F2D-E4AD6FF64103}" dt="2023-02-26T09:22:01.560" v="41" actId="167"/>
      <pc:docMkLst>
        <pc:docMk/>
      </pc:docMkLst>
      <pc:sldChg chg="addSp modSp mod">
        <pc:chgData name="이 호진" userId="e7b51f9e24c37788" providerId="LiveId" clId="{05FC8233-A25F-481B-8F2D-E4AD6FF64103}" dt="2023-02-26T09:22:01.560" v="41" actId="167"/>
        <pc:sldMkLst>
          <pc:docMk/>
          <pc:sldMk cId="3030479519" sldId="256"/>
        </pc:sldMkLst>
        <pc:spChg chg="add mod">
          <ac:chgData name="이 호진" userId="e7b51f9e24c37788" providerId="LiveId" clId="{05FC8233-A25F-481B-8F2D-E4AD6FF64103}" dt="2023-02-26T09:21:40.367" v="37" actId="255"/>
          <ac:spMkLst>
            <pc:docMk/>
            <pc:sldMk cId="3030479519" sldId="256"/>
            <ac:spMk id="2" creationId="{08F241CE-C79E-92A4-4E90-BF891438E40D}"/>
          </ac:spMkLst>
        </pc:spChg>
        <pc:spChg chg="add mod ord">
          <ac:chgData name="이 호진" userId="e7b51f9e24c37788" providerId="LiveId" clId="{05FC8233-A25F-481B-8F2D-E4AD6FF64103}" dt="2023-02-26T09:22:01.560" v="41" actId="167"/>
          <ac:spMkLst>
            <pc:docMk/>
            <pc:sldMk cId="3030479519" sldId="256"/>
            <ac:spMk id="3" creationId="{C60A0898-4812-2FA1-6CC2-344A3D0A649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470569-47A2-15C4-2FCF-6F6C05342E5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9C9201E-51E9-823B-87DA-C8F1306C13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103F49E0-12BB-ADED-C256-101DFC4DD77E}"/>
              </a:ext>
            </a:extLst>
          </p:cNvPr>
          <p:cNvSpPr>
            <a:spLocks noGrp="1"/>
          </p:cNvSpPr>
          <p:nvPr>
            <p:ph type="dt" sz="half" idx="10"/>
          </p:nvPr>
        </p:nvSpPr>
        <p:spPr/>
        <p:txBody>
          <a:bodyPr/>
          <a:lstStyle/>
          <a:p>
            <a:fld id="{5FEAFABF-FCCA-4709-BD08-3563D96B9096}" type="datetimeFigureOut">
              <a:rPr lang="ko-KR" altLang="en-US" smtClean="0"/>
              <a:t>2023-05-12</a:t>
            </a:fld>
            <a:endParaRPr lang="ko-KR" altLang="en-US"/>
          </a:p>
        </p:txBody>
      </p:sp>
      <p:sp>
        <p:nvSpPr>
          <p:cNvPr id="5" name="바닥글 개체 틀 4">
            <a:extLst>
              <a:ext uri="{FF2B5EF4-FFF2-40B4-BE49-F238E27FC236}">
                <a16:creationId xmlns:a16="http://schemas.microsoft.com/office/drawing/2014/main" id="{249F0A46-2A73-ED8B-E437-28E120C4AE8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200D3F1-9B95-BE3D-8040-9177FFE23C6D}"/>
              </a:ext>
            </a:extLst>
          </p:cNvPr>
          <p:cNvSpPr>
            <a:spLocks noGrp="1"/>
          </p:cNvSpPr>
          <p:nvPr>
            <p:ph type="sldNum" sz="quarter" idx="12"/>
          </p:nvPr>
        </p:nvSpPr>
        <p:spPr/>
        <p:txBody>
          <a:body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428369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735500-5EDF-A1A6-F140-B258805F4B4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256906D3-C306-BD01-7E4D-1974BCB4519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B2DB812-AB6A-5AB2-F707-E299FC511EAC}"/>
              </a:ext>
            </a:extLst>
          </p:cNvPr>
          <p:cNvSpPr>
            <a:spLocks noGrp="1"/>
          </p:cNvSpPr>
          <p:nvPr>
            <p:ph type="dt" sz="half" idx="10"/>
          </p:nvPr>
        </p:nvSpPr>
        <p:spPr/>
        <p:txBody>
          <a:bodyPr/>
          <a:lstStyle/>
          <a:p>
            <a:fld id="{5FEAFABF-FCCA-4709-BD08-3563D96B9096}" type="datetimeFigureOut">
              <a:rPr lang="ko-KR" altLang="en-US" smtClean="0"/>
              <a:t>2023-05-12</a:t>
            </a:fld>
            <a:endParaRPr lang="ko-KR" altLang="en-US"/>
          </a:p>
        </p:txBody>
      </p:sp>
      <p:sp>
        <p:nvSpPr>
          <p:cNvPr id="5" name="바닥글 개체 틀 4">
            <a:extLst>
              <a:ext uri="{FF2B5EF4-FFF2-40B4-BE49-F238E27FC236}">
                <a16:creationId xmlns:a16="http://schemas.microsoft.com/office/drawing/2014/main" id="{05F9F9BB-29EE-62EB-D727-910708332D6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D470F6E-F316-E1F1-0DF3-F72685950F16}"/>
              </a:ext>
            </a:extLst>
          </p:cNvPr>
          <p:cNvSpPr>
            <a:spLocks noGrp="1"/>
          </p:cNvSpPr>
          <p:nvPr>
            <p:ph type="sldNum" sz="quarter" idx="12"/>
          </p:nvPr>
        </p:nvSpPr>
        <p:spPr/>
        <p:txBody>
          <a:body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2470006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ECD0376-14AF-1EB2-8031-362F1EAE734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94FFF21-7B27-30D5-11EC-80BC28C7C66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19D9C58-568F-9807-BBAB-2591BC3D60AB}"/>
              </a:ext>
            </a:extLst>
          </p:cNvPr>
          <p:cNvSpPr>
            <a:spLocks noGrp="1"/>
          </p:cNvSpPr>
          <p:nvPr>
            <p:ph type="dt" sz="half" idx="10"/>
          </p:nvPr>
        </p:nvSpPr>
        <p:spPr/>
        <p:txBody>
          <a:bodyPr/>
          <a:lstStyle/>
          <a:p>
            <a:fld id="{5FEAFABF-FCCA-4709-BD08-3563D96B9096}" type="datetimeFigureOut">
              <a:rPr lang="ko-KR" altLang="en-US" smtClean="0"/>
              <a:t>2023-05-12</a:t>
            </a:fld>
            <a:endParaRPr lang="ko-KR" altLang="en-US"/>
          </a:p>
        </p:txBody>
      </p:sp>
      <p:sp>
        <p:nvSpPr>
          <p:cNvPr id="5" name="바닥글 개체 틀 4">
            <a:extLst>
              <a:ext uri="{FF2B5EF4-FFF2-40B4-BE49-F238E27FC236}">
                <a16:creationId xmlns:a16="http://schemas.microsoft.com/office/drawing/2014/main" id="{E246149D-36E2-C093-5E6D-93E988123EB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1799FA7-D6C8-AF66-47D1-F6C5B98A3F0D}"/>
              </a:ext>
            </a:extLst>
          </p:cNvPr>
          <p:cNvSpPr>
            <a:spLocks noGrp="1"/>
          </p:cNvSpPr>
          <p:nvPr>
            <p:ph type="sldNum" sz="quarter" idx="12"/>
          </p:nvPr>
        </p:nvSpPr>
        <p:spPr/>
        <p:txBody>
          <a:body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68594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17347"/>
            <a:ext cx="12192000" cy="6741159"/>
          </a:xfrm>
          <a:custGeom>
            <a:avLst/>
            <a:gdLst/>
            <a:ahLst/>
            <a:cxnLst/>
            <a:rect l="l" t="t" r="r" b="b"/>
            <a:pathLst>
              <a:path w="12192000" h="6741159">
                <a:moveTo>
                  <a:pt x="0" y="6740652"/>
                </a:moveTo>
                <a:lnTo>
                  <a:pt x="12192000" y="6740652"/>
                </a:lnTo>
                <a:lnTo>
                  <a:pt x="12192000" y="0"/>
                </a:lnTo>
                <a:lnTo>
                  <a:pt x="0" y="0"/>
                </a:lnTo>
                <a:lnTo>
                  <a:pt x="0" y="6740652"/>
                </a:lnTo>
                <a:close/>
              </a:path>
            </a:pathLst>
          </a:custGeom>
          <a:solidFill>
            <a:srgbClr val="DEEBF7"/>
          </a:solidFill>
        </p:spPr>
        <p:txBody>
          <a:bodyPr wrap="square" lIns="0" tIns="0" rIns="0" bIns="0" rtlCol="0"/>
          <a:lstStyle/>
          <a:p>
            <a:endParaRPr/>
          </a:p>
        </p:txBody>
      </p:sp>
      <p:sp>
        <p:nvSpPr>
          <p:cNvPr id="17" name="bg object 17"/>
          <p:cNvSpPr/>
          <p:nvPr/>
        </p:nvSpPr>
        <p:spPr>
          <a:xfrm>
            <a:off x="0" y="0"/>
            <a:ext cx="12192000" cy="117475"/>
          </a:xfrm>
          <a:custGeom>
            <a:avLst/>
            <a:gdLst/>
            <a:ahLst/>
            <a:cxnLst/>
            <a:rect l="l" t="t" r="r" b="b"/>
            <a:pathLst>
              <a:path w="12192000" h="117475">
                <a:moveTo>
                  <a:pt x="12192000" y="0"/>
                </a:moveTo>
                <a:lnTo>
                  <a:pt x="0" y="0"/>
                </a:lnTo>
                <a:lnTo>
                  <a:pt x="0" y="117348"/>
                </a:lnTo>
                <a:lnTo>
                  <a:pt x="12192000" y="117348"/>
                </a:lnTo>
                <a:lnTo>
                  <a:pt x="12192000" y="0"/>
                </a:lnTo>
                <a:close/>
              </a:path>
            </a:pathLst>
          </a:custGeom>
          <a:solidFill>
            <a:srgbClr val="2E3775"/>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160020" y="0"/>
            <a:ext cx="11437619" cy="6004558"/>
          </a:xfrm>
          <a:prstGeom prst="rect">
            <a:avLst/>
          </a:prstGeom>
        </p:spPr>
      </p:pic>
      <p:sp>
        <p:nvSpPr>
          <p:cNvPr id="19" name="bg object 19"/>
          <p:cNvSpPr/>
          <p:nvPr/>
        </p:nvSpPr>
        <p:spPr>
          <a:xfrm>
            <a:off x="409955" y="1252727"/>
            <a:ext cx="74930" cy="5605780"/>
          </a:xfrm>
          <a:custGeom>
            <a:avLst/>
            <a:gdLst/>
            <a:ahLst/>
            <a:cxnLst/>
            <a:rect l="l" t="t" r="r" b="b"/>
            <a:pathLst>
              <a:path w="74929" h="5605780">
                <a:moveTo>
                  <a:pt x="74676" y="0"/>
                </a:moveTo>
                <a:lnTo>
                  <a:pt x="0" y="0"/>
                </a:lnTo>
                <a:lnTo>
                  <a:pt x="0" y="5605272"/>
                </a:lnTo>
                <a:lnTo>
                  <a:pt x="74676" y="5605272"/>
                </a:lnTo>
                <a:lnTo>
                  <a:pt x="74676" y="0"/>
                </a:lnTo>
                <a:close/>
              </a:path>
            </a:pathLst>
          </a:custGeom>
          <a:solidFill>
            <a:srgbClr val="005FED"/>
          </a:solidFill>
        </p:spPr>
        <p:txBody>
          <a:bodyPr wrap="square" lIns="0" tIns="0" rIns="0" bIns="0" rtlCol="0"/>
          <a:lstStyle/>
          <a:p>
            <a:endParaRPr/>
          </a:p>
        </p:txBody>
      </p:sp>
      <p:sp>
        <p:nvSpPr>
          <p:cNvPr id="2" name="Holder 2"/>
          <p:cNvSpPr>
            <a:spLocks noGrp="1"/>
          </p:cNvSpPr>
          <p:nvPr>
            <p:ph type="ctrTitle"/>
          </p:nvPr>
        </p:nvSpPr>
        <p:spPr>
          <a:xfrm>
            <a:off x="352661" y="298681"/>
            <a:ext cx="1226185" cy="513715"/>
          </a:xfrm>
          <a:prstGeom prst="rect">
            <a:avLst/>
          </a:prstGeom>
        </p:spPr>
        <p:txBody>
          <a:bodyPr wrap="square" lIns="0" tIns="0" rIns="0" bIns="0">
            <a:spAutoFit/>
          </a:bodyPr>
          <a:lstStyle>
            <a:lvl1pPr>
              <a:defRPr sz="2800" b="1" i="0">
                <a:solidFill>
                  <a:schemeClr val="bg1"/>
                </a:solidFill>
                <a:latin typeface="나눔고딕"/>
                <a:cs typeface="나눔고딕"/>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휴먼아미체"/>
                <a:cs typeface="휴먼아미체"/>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03330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나눔고딕"/>
                <a:cs typeface="나눔고딕"/>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83317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나눔고딕"/>
                <a:cs typeface="나눔고딕"/>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06082" y="2111821"/>
            <a:ext cx="3435350" cy="4298950"/>
          </a:xfrm>
          <a:prstGeom prst="rect">
            <a:avLst/>
          </a:prstGeom>
        </p:spPr>
        <p:txBody>
          <a:bodyPr wrap="square" lIns="0" tIns="0" rIns="0" bIns="0">
            <a:spAutoFit/>
          </a:bodyPr>
          <a:lstStyle>
            <a:lvl1pPr>
              <a:defRPr sz="2000" b="0" i="0">
                <a:solidFill>
                  <a:schemeClr val="tx1"/>
                </a:solidFill>
                <a:latin typeface="나눔고딕"/>
                <a:cs typeface="나눔고딕"/>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5441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F661B8-7BD2-BEF0-4B54-E85F3BBC944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444DCE6-0ACB-E39C-FF4C-0834DBCCC91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7FBCEEB-8CF5-DA5A-2478-933D8ACF03B6}"/>
              </a:ext>
            </a:extLst>
          </p:cNvPr>
          <p:cNvSpPr>
            <a:spLocks noGrp="1"/>
          </p:cNvSpPr>
          <p:nvPr>
            <p:ph type="dt" sz="half" idx="10"/>
          </p:nvPr>
        </p:nvSpPr>
        <p:spPr/>
        <p:txBody>
          <a:bodyPr/>
          <a:lstStyle/>
          <a:p>
            <a:fld id="{5FEAFABF-FCCA-4709-BD08-3563D96B9096}" type="datetimeFigureOut">
              <a:rPr lang="ko-KR" altLang="en-US" smtClean="0"/>
              <a:t>2023-05-12</a:t>
            </a:fld>
            <a:endParaRPr lang="ko-KR" altLang="en-US"/>
          </a:p>
        </p:txBody>
      </p:sp>
      <p:sp>
        <p:nvSpPr>
          <p:cNvPr id="5" name="바닥글 개체 틀 4">
            <a:extLst>
              <a:ext uri="{FF2B5EF4-FFF2-40B4-BE49-F238E27FC236}">
                <a16:creationId xmlns:a16="http://schemas.microsoft.com/office/drawing/2014/main" id="{667CF6DC-9824-8EE6-A410-6140D34231F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7CBF799-3B30-3014-4950-7361D35472A7}"/>
              </a:ext>
            </a:extLst>
          </p:cNvPr>
          <p:cNvSpPr>
            <a:spLocks noGrp="1"/>
          </p:cNvSpPr>
          <p:nvPr>
            <p:ph type="sldNum" sz="quarter" idx="12"/>
          </p:nvPr>
        </p:nvSpPr>
        <p:spPr/>
        <p:txBody>
          <a:body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1979397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0B4228-D2E2-1380-4542-7FA5491D2485}"/>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C162D2E-1827-C1CF-B381-6AC41060ED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634B93F-BD9F-2527-DB5A-BA9FBA180FAA}"/>
              </a:ext>
            </a:extLst>
          </p:cNvPr>
          <p:cNvSpPr>
            <a:spLocks noGrp="1"/>
          </p:cNvSpPr>
          <p:nvPr>
            <p:ph type="dt" sz="half" idx="10"/>
          </p:nvPr>
        </p:nvSpPr>
        <p:spPr/>
        <p:txBody>
          <a:bodyPr/>
          <a:lstStyle/>
          <a:p>
            <a:fld id="{5FEAFABF-FCCA-4709-BD08-3563D96B9096}" type="datetimeFigureOut">
              <a:rPr lang="ko-KR" altLang="en-US" smtClean="0"/>
              <a:t>2023-05-12</a:t>
            </a:fld>
            <a:endParaRPr lang="ko-KR" altLang="en-US"/>
          </a:p>
        </p:txBody>
      </p:sp>
      <p:sp>
        <p:nvSpPr>
          <p:cNvPr id="5" name="바닥글 개체 틀 4">
            <a:extLst>
              <a:ext uri="{FF2B5EF4-FFF2-40B4-BE49-F238E27FC236}">
                <a16:creationId xmlns:a16="http://schemas.microsoft.com/office/drawing/2014/main" id="{BDAA7BB3-06BE-7B30-FAB5-0ECE9B2186E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6F1FEA-5D84-17A0-5505-1CFD23B5ECDA}"/>
              </a:ext>
            </a:extLst>
          </p:cNvPr>
          <p:cNvSpPr>
            <a:spLocks noGrp="1"/>
          </p:cNvSpPr>
          <p:nvPr>
            <p:ph type="sldNum" sz="quarter" idx="12"/>
          </p:nvPr>
        </p:nvSpPr>
        <p:spPr/>
        <p:txBody>
          <a:body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2075455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BB4CB5-3C14-24FF-CDEB-0BE2D2D168A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EB56899-BA28-400B-5616-BBE33372A3DE}"/>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F566874-8A76-E647-C986-BE0340156D5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26428D95-AC6F-65BF-2062-1F2E9FAC7F2E}"/>
              </a:ext>
            </a:extLst>
          </p:cNvPr>
          <p:cNvSpPr>
            <a:spLocks noGrp="1"/>
          </p:cNvSpPr>
          <p:nvPr>
            <p:ph type="dt" sz="half" idx="10"/>
          </p:nvPr>
        </p:nvSpPr>
        <p:spPr/>
        <p:txBody>
          <a:bodyPr/>
          <a:lstStyle/>
          <a:p>
            <a:fld id="{5FEAFABF-FCCA-4709-BD08-3563D96B9096}" type="datetimeFigureOut">
              <a:rPr lang="ko-KR" altLang="en-US" smtClean="0"/>
              <a:t>2023-05-12</a:t>
            </a:fld>
            <a:endParaRPr lang="ko-KR" altLang="en-US"/>
          </a:p>
        </p:txBody>
      </p:sp>
      <p:sp>
        <p:nvSpPr>
          <p:cNvPr id="6" name="바닥글 개체 틀 5">
            <a:extLst>
              <a:ext uri="{FF2B5EF4-FFF2-40B4-BE49-F238E27FC236}">
                <a16:creationId xmlns:a16="http://schemas.microsoft.com/office/drawing/2014/main" id="{2CCDFE5F-E1D5-9133-98AD-539DCB09012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8F99C7C-2600-22E2-6B26-8C8EA174BB0B}"/>
              </a:ext>
            </a:extLst>
          </p:cNvPr>
          <p:cNvSpPr>
            <a:spLocks noGrp="1"/>
          </p:cNvSpPr>
          <p:nvPr>
            <p:ph type="sldNum" sz="quarter" idx="12"/>
          </p:nvPr>
        </p:nvSpPr>
        <p:spPr/>
        <p:txBody>
          <a:body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381782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3D11B0-D07B-976C-489F-DB27FF71601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AFCAD980-FB71-D091-0163-655B9BCF52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9FA3AA-7DBE-5B87-D36A-163C80665CAE}"/>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A590E14-1497-794A-5F9A-67574838CC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62CA3A0F-D238-7DC8-D8E8-27A529FD0C3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2B83FF7-E655-1697-1BC4-BC53A3774AC2}"/>
              </a:ext>
            </a:extLst>
          </p:cNvPr>
          <p:cNvSpPr>
            <a:spLocks noGrp="1"/>
          </p:cNvSpPr>
          <p:nvPr>
            <p:ph type="dt" sz="half" idx="10"/>
          </p:nvPr>
        </p:nvSpPr>
        <p:spPr/>
        <p:txBody>
          <a:bodyPr/>
          <a:lstStyle/>
          <a:p>
            <a:fld id="{5FEAFABF-FCCA-4709-BD08-3563D96B9096}" type="datetimeFigureOut">
              <a:rPr lang="ko-KR" altLang="en-US" smtClean="0"/>
              <a:t>2023-05-12</a:t>
            </a:fld>
            <a:endParaRPr lang="ko-KR" altLang="en-US"/>
          </a:p>
        </p:txBody>
      </p:sp>
      <p:sp>
        <p:nvSpPr>
          <p:cNvPr id="8" name="바닥글 개체 틀 7">
            <a:extLst>
              <a:ext uri="{FF2B5EF4-FFF2-40B4-BE49-F238E27FC236}">
                <a16:creationId xmlns:a16="http://schemas.microsoft.com/office/drawing/2014/main" id="{8AC942D7-DC1A-005D-638F-3B8658ADE5B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2CBCEF31-1FDA-B0B1-2D13-B833B85CE520}"/>
              </a:ext>
            </a:extLst>
          </p:cNvPr>
          <p:cNvSpPr>
            <a:spLocks noGrp="1"/>
          </p:cNvSpPr>
          <p:nvPr>
            <p:ph type="sldNum" sz="quarter" idx="12"/>
          </p:nvPr>
        </p:nvSpPr>
        <p:spPr/>
        <p:txBody>
          <a:body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3434597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CDDB70-2F43-7863-2981-68FB0DE6AD8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58048280-437D-F443-4468-1F2479D1664E}"/>
              </a:ext>
            </a:extLst>
          </p:cNvPr>
          <p:cNvSpPr>
            <a:spLocks noGrp="1"/>
          </p:cNvSpPr>
          <p:nvPr>
            <p:ph type="dt" sz="half" idx="10"/>
          </p:nvPr>
        </p:nvSpPr>
        <p:spPr/>
        <p:txBody>
          <a:bodyPr/>
          <a:lstStyle/>
          <a:p>
            <a:fld id="{5FEAFABF-FCCA-4709-BD08-3563D96B9096}" type="datetimeFigureOut">
              <a:rPr lang="ko-KR" altLang="en-US" smtClean="0"/>
              <a:t>2023-05-12</a:t>
            </a:fld>
            <a:endParaRPr lang="ko-KR" altLang="en-US"/>
          </a:p>
        </p:txBody>
      </p:sp>
      <p:sp>
        <p:nvSpPr>
          <p:cNvPr id="4" name="바닥글 개체 틀 3">
            <a:extLst>
              <a:ext uri="{FF2B5EF4-FFF2-40B4-BE49-F238E27FC236}">
                <a16:creationId xmlns:a16="http://schemas.microsoft.com/office/drawing/2014/main" id="{FF21DC1F-4AC9-FBA3-4136-E19A1D2B16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3C6B46A-38D6-2FA2-63A7-884A0CBEEE3D}"/>
              </a:ext>
            </a:extLst>
          </p:cNvPr>
          <p:cNvSpPr>
            <a:spLocks noGrp="1"/>
          </p:cNvSpPr>
          <p:nvPr>
            <p:ph type="sldNum" sz="quarter" idx="12"/>
          </p:nvPr>
        </p:nvSpPr>
        <p:spPr/>
        <p:txBody>
          <a:body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3676186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3AF48B4-857E-AAC9-83FB-867395B771AD}"/>
              </a:ext>
            </a:extLst>
          </p:cNvPr>
          <p:cNvSpPr>
            <a:spLocks noGrp="1"/>
          </p:cNvSpPr>
          <p:nvPr>
            <p:ph type="dt" sz="half" idx="10"/>
          </p:nvPr>
        </p:nvSpPr>
        <p:spPr/>
        <p:txBody>
          <a:bodyPr/>
          <a:lstStyle/>
          <a:p>
            <a:fld id="{5FEAFABF-FCCA-4709-BD08-3563D96B9096}" type="datetimeFigureOut">
              <a:rPr lang="ko-KR" altLang="en-US" smtClean="0"/>
              <a:t>2023-05-12</a:t>
            </a:fld>
            <a:endParaRPr lang="ko-KR" altLang="en-US"/>
          </a:p>
        </p:txBody>
      </p:sp>
      <p:sp>
        <p:nvSpPr>
          <p:cNvPr id="3" name="바닥글 개체 틀 2">
            <a:extLst>
              <a:ext uri="{FF2B5EF4-FFF2-40B4-BE49-F238E27FC236}">
                <a16:creationId xmlns:a16="http://schemas.microsoft.com/office/drawing/2014/main" id="{99A877D0-03F8-F6A3-0264-D070E291B595}"/>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51F7075-ECE3-3408-AC37-B6B2CF525675}"/>
              </a:ext>
            </a:extLst>
          </p:cNvPr>
          <p:cNvSpPr>
            <a:spLocks noGrp="1"/>
          </p:cNvSpPr>
          <p:nvPr>
            <p:ph type="sldNum" sz="quarter" idx="12"/>
          </p:nvPr>
        </p:nvSpPr>
        <p:spPr/>
        <p:txBody>
          <a:body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35330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925305-02D1-DC01-2B51-97F65958192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72698A1-7D43-F00C-0B6B-4780A9A2AB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54C5F49-A75B-E708-A3B3-40E360284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1874F1D-C054-09DA-1574-DAF401498F52}"/>
              </a:ext>
            </a:extLst>
          </p:cNvPr>
          <p:cNvSpPr>
            <a:spLocks noGrp="1"/>
          </p:cNvSpPr>
          <p:nvPr>
            <p:ph type="dt" sz="half" idx="10"/>
          </p:nvPr>
        </p:nvSpPr>
        <p:spPr/>
        <p:txBody>
          <a:bodyPr/>
          <a:lstStyle/>
          <a:p>
            <a:fld id="{5FEAFABF-FCCA-4709-BD08-3563D96B9096}" type="datetimeFigureOut">
              <a:rPr lang="ko-KR" altLang="en-US" smtClean="0"/>
              <a:t>2023-05-12</a:t>
            </a:fld>
            <a:endParaRPr lang="ko-KR" altLang="en-US"/>
          </a:p>
        </p:txBody>
      </p:sp>
      <p:sp>
        <p:nvSpPr>
          <p:cNvPr id="6" name="바닥글 개체 틀 5">
            <a:extLst>
              <a:ext uri="{FF2B5EF4-FFF2-40B4-BE49-F238E27FC236}">
                <a16:creationId xmlns:a16="http://schemas.microsoft.com/office/drawing/2014/main" id="{4B9BC8A8-09CE-68C5-43B7-DE5AD93C91F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A39E618-299A-3E23-CFE8-4E6C9D6CC487}"/>
              </a:ext>
            </a:extLst>
          </p:cNvPr>
          <p:cNvSpPr>
            <a:spLocks noGrp="1"/>
          </p:cNvSpPr>
          <p:nvPr>
            <p:ph type="sldNum" sz="quarter" idx="12"/>
          </p:nvPr>
        </p:nvSpPr>
        <p:spPr/>
        <p:txBody>
          <a:body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2301538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64A4C8-B92E-9E17-9DB3-A83C69F2A83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F61BB1E-1B2E-9FF3-B302-E64910F6B7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9FC8D773-9453-41E8-702E-958EEFCBC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560EBAB-6751-1D4A-A2D8-33D794DB8F86}"/>
              </a:ext>
            </a:extLst>
          </p:cNvPr>
          <p:cNvSpPr>
            <a:spLocks noGrp="1"/>
          </p:cNvSpPr>
          <p:nvPr>
            <p:ph type="dt" sz="half" idx="10"/>
          </p:nvPr>
        </p:nvSpPr>
        <p:spPr/>
        <p:txBody>
          <a:bodyPr/>
          <a:lstStyle/>
          <a:p>
            <a:fld id="{5FEAFABF-FCCA-4709-BD08-3563D96B9096}" type="datetimeFigureOut">
              <a:rPr lang="ko-KR" altLang="en-US" smtClean="0"/>
              <a:t>2023-05-12</a:t>
            </a:fld>
            <a:endParaRPr lang="ko-KR" altLang="en-US"/>
          </a:p>
        </p:txBody>
      </p:sp>
      <p:sp>
        <p:nvSpPr>
          <p:cNvPr id="6" name="바닥글 개체 틀 5">
            <a:extLst>
              <a:ext uri="{FF2B5EF4-FFF2-40B4-BE49-F238E27FC236}">
                <a16:creationId xmlns:a16="http://schemas.microsoft.com/office/drawing/2014/main" id="{6C2C7C4F-923D-B777-865F-7C925C9474B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339B44B-173C-1253-5F68-992B7080A3B2}"/>
              </a:ext>
            </a:extLst>
          </p:cNvPr>
          <p:cNvSpPr>
            <a:spLocks noGrp="1"/>
          </p:cNvSpPr>
          <p:nvPr>
            <p:ph type="sldNum" sz="quarter" idx="12"/>
          </p:nvPr>
        </p:nvSpPr>
        <p:spPr/>
        <p:txBody>
          <a:body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1337101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E48DADE-237D-7C6B-AED1-9D05F2D5CB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A9606FCD-3DD3-029A-A5B3-82C3BE391C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5BCDD7-9F60-2055-ADEA-99E1A497BF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AFABF-FCCA-4709-BD08-3563D96B9096}" type="datetimeFigureOut">
              <a:rPr lang="ko-KR" altLang="en-US" smtClean="0"/>
              <a:t>2023-05-12</a:t>
            </a:fld>
            <a:endParaRPr lang="ko-KR" altLang="en-US"/>
          </a:p>
        </p:txBody>
      </p:sp>
      <p:sp>
        <p:nvSpPr>
          <p:cNvPr id="5" name="바닥글 개체 틀 4">
            <a:extLst>
              <a:ext uri="{FF2B5EF4-FFF2-40B4-BE49-F238E27FC236}">
                <a16:creationId xmlns:a16="http://schemas.microsoft.com/office/drawing/2014/main" id="{091F0891-E7E0-A316-B823-E6AFA99AC8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D674577-5092-FE37-0AF2-6A6EC7471A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873C8-88F3-4EC0-8B51-B41024F8AF70}" type="slidenum">
              <a:rPr lang="ko-KR" altLang="en-US" smtClean="0"/>
              <a:t>‹#›</a:t>
            </a:fld>
            <a:endParaRPr lang="ko-KR" altLang="en-US"/>
          </a:p>
        </p:txBody>
      </p:sp>
    </p:spTree>
    <p:extLst>
      <p:ext uri="{BB962C8B-B14F-4D97-AF65-F5344CB8AC3E}">
        <p14:creationId xmlns:p14="http://schemas.microsoft.com/office/powerpoint/2010/main" val="3267624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9.png"/><Relationship Id="rId7"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9.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4.jp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94.png"/><Relationship Id="rId7" Type="http://schemas.openxmlformats.org/officeDocument/2006/relationships/image" Target="../media/image96.jp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5.png"/><Relationship Id="rId4" Type="http://schemas.openxmlformats.org/officeDocument/2006/relationships/image" Target="../media/image62.png"/><Relationship Id="rId9"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71.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image" Target="../media/image72.png"/><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4.png"/><Relationship Id="rId7" Type="http://schemas.openxmlformats.org/officeDocument/2006/relationships/image" Target="../media/image113.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62.png"/><Relationship Id="rId9"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20.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123.jpg"/><Relationship Id="rId7"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121.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6.png"/><Relationship Id="rId7" Type="http://schemas.openxmlformats.org/officeDocument/2006/relationships/image" Target="../media/image130.jp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9.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6.png"/><Relationship Id="rId7" Type="http://schemas.openxmlformats.org/officeDocument/2006/relationships/image" Target="../media/image1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1.jpg"/><Relationship Id="rId11" Type="http://schemas.openxmlformats.org/officeDocument/2006/relationships/image" Target="../media/image11.png"/><Relationship Id="rId5" Type="http://schemas.openxmlformats.org/officeDocument/2006/relationships/image" Target="../media/image127.png"/><Relationship Id="rId10" Type="http://schemas.openxmlformats.org/officeDocument/2006/relationships/image" Target="../media/image134.png"/><Relationship Id="rId4" Type="http://schemas.openxmlformats.org/officeDocument/2006/relationships/image" Target="../media/image62.png"/><Relationship Id="rId9" Type="http://schemas.openxmlformats.org/officeDocument/2006/relationships/image" Target="../media/image133.png"/></Relationships>
</file>

<file path=ppt/slides/_rels/slide5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6.png"/><Relationship Id="rId7" Type="http://schemas.openxmlformats.org/officeDocument/2006/relationships/image" Target="../media/image135.jp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1.png"/><Relationship Id="rId5" Type="http://schemas.openxmlformats.org/officeDocument/2006/relationships/image" Target="../media/image127.png"/><Relationship Id="rId10" Type="http://schemas.openxmlformats.org/officeDocument/2006/relationships/image" Target="../media/image134.png"/><Relationship Id="rId4" Type="http://schemas.openxmlformats.org/officeDocument/2006/relationships/image" Target="../media/image62.png"/><Relationship Id="rId9" Type="http://schemas.openxmlformats.org/officeDocument/2006/relationships/image" Target="../media/image133.png"/></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62.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38.png"/><Relationship Id="rId7" Type="http://schemas.openxmlformats.org/officeDocument/2006/relationships/image" Target="../media/image141.jp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2.png"/><Relationship Id="rId7" Type="http://schemas.openxmlformats.org/officeDocument/2006/relationships/image" Target="../media/image145.jp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4.png"/><Relationship Id="rId4" Type="http://schemas.openxmlformats.org/officeDocument/2006/relationships/image" Target="../media/image14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2.png"/><Relationship Id="rId7" Type="http://schemas.openxmlformats.org/officeDocument/2006/relationships/image" Target="../media/image146.jp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4.png"/><Relationship Id="rId4" Type="http://schemas.openxmlformats.org/officeDocument/2006/relationships/image" Target="../media/image1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4.png"/><Relationship Id="rId7" Type="http://schemas.openxmlformats.org/officeDocument/2006/relationships/image" Target="../media/image11.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8.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54.png"/><Relationship Id="rId4" Type="http://schemas.openxmlformats.org/officeDocument/2006/relationships/image" Target="../media/image153.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62.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128.png"/><Relationship Id="rId1" Type="http://schemas.openxmlformats.org/officeDocument/2006/relationships/slideLayout" Target="../slideLayouts/slideLayout12.xml"/><Relationship Id="rId6" Type="http://schemas.openxmlformats.org/officeDocument/2006/relationships/image" Target="../media/image158.jpg"/><Relationship Id="rId5" Type="http://schemas.openxmlformats.org/officeDocument/2006/relationships/image" Target="../media/image157.jpg"/><Relationship Id="rId4" Type="http://schemas.openxmlformats.org/officeDocument/2006/relationships/image" Target="../media/image156.jpg"/></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13.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18" Type="http://schemas.openxmlformats.org/officeDocument/2006/relationships/image" Target="../media/image173.png"/><Relationship Id="rId3" Type="http://schemas.openxmlformats.org/officeDocument/2006/relationships/image" Target="../media/image98.png"/><Relationship Id="rId21" Type="http://schemas.openxmlformats.org/officeDocument/2006/relationships/image" Target="../media/image101.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 Type="http://schemas.openxmlformats.org/officeDocument/2006/relationships/image" Target="../media/image159.png"/><Relationship Id="rId16" Type="http://schemas.openxmlformats.org/officeDocument/2006/relationships/image" Target="../media/image171.png"/><Relationship Id="rId20"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70.png"/><Relationship Id="rId10" Type="http://schemas.openxmlformats.org/officeDocument/2006/relationships/image" Target="../media/image165.png"/><Relationship Id="rId19" Type="http://schemas.openxmlformats.org/officeDocument/2006/relationships/image" Target="../media/image174.png"/><Relationship Id="rId4" Type="http://schemas.openxmlformats.org/officeDocument/2006/relationships/image" Target="../media/image99.png"/><Relationship Id="rId9" Type="http://schemas.openxmlformats.org/officeDocument/2006/relationships/image" Target="../media/image164.png"/><Relationship Id="rId14" Type="http://schemas.openxmlformats.org/officeDocument/2006/relationships/image" Target="../media/image1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5.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6.xml"/><Relationship Id="rId4" Type="http://schemas.openxmlformats.org/officeDocument/2006/relationships/image" Target="../media/image178.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3">
            <a:extLst>
              <a:ext uri="{FF2B5EF4-FFF2-40B4-BE49-F238E27FC236}">
                <a16:creationId xmlns:a16="http://schemas.microsoft.com/office/drawing/2014/main" id="{053F23F9-B194-F6B2-AE54-16E0407FFA84}"/>
              </a:ext>
            </a:extLst>
          </p:cNvPr>
          <p:cNvPicPr/>
          <p:nvPr/>
        </p:nvPicPr>
        <p:blipFill>
          <a:blip r:embed="rId2" cstate="print"/>
          <a:stretch>
            <a:fillRect/>
          </a:stretch>
        </p:blipFill>
        <p:spPr>
          <a:xfrm>
            <a:off x="1" y="0"/>
            <a:ext cx="12191999" cy="6857999"/>
          </a:xfrm>
          <a:prstGeom prst="rect">
            <a:avLst/>
          </a:prstGeom>
        </p:spPr>
      </p:pic>
      <p:pic>
        <p:nvPicPr>
          <p:cNvPr id="9" name="object 6">
            <a:extLst>
              <a:ext uri="{FF2B5EF4-FFF2-40B4-BE49-F238E27FC236}">
                <a16:creationId xmlns:a16="http://schemas.microsoft.com/office/drawing/2014/main" id="{C1CAEC6B-5992-B3A9-5717-0BFE6866F663}"/>
              </a:ext>
            </a:extLst>
          </p:cNvPr>
          <p:cNvPicPr/>
          <p:nvPr/>
        </p:nvPicPr>
        <p:blipFill>
          <a:blip r:embed="rId3" cstate="print"/>
          <a:stretch>
            <a:fillRect/>
          </a:stretch>
        </p:blipFill>
        <p:spPr>
          <a:xfrm>
            <a:off x="10041636" y="0"/>
            <a:ext cx="2150364" cy="6857999"/>
          </a:xfrm>
          <a:prstGeom prst="rect">
            <a:avLst/>
          </a:prstGeom>
        </p:spPr>
      </p:pic>
      <p:grpSp>
        <p:nvGrpSpPr>
          <p:cNvPr id="12" name="그룹 11">
            <a:extLst>
              <a:ext uri="{FF2B5EF4-FFF2-40B4-BE49-F238E27FC236}">
                <a16:creationId xmlns:a16="http://schemas.microsoft.com/office/drawing/2014/main" id="{9109801E-1425-DF4F-C9FE-A0EE9504EF2D}"/>
              </a:ext>
            </a:extLst>
          </p:cNvPr>
          <p:cNvGrpSpPr/>
          <p:nvPr/>
        </p:nvGrpSpPr>
        <p:grpSpPr>
          <a:xfrm>
            <a:off x="7238782" y="4169664"/>
            <a:ext cx="4712195" cy="2522219"/>
            <a:chOff x="5420868" y="3788664"/>
            <a:chExt cx="4712195" cy="2522219"/>
          </a:xfrm>
        </p:grpSpPr>
        <p:pic>
          <p:nvPicPr>
            <p:cNvPr id="10" name="object 7">
              <a:extLst>
                <a:ext uri="{FF2B5EF4-FFF2-40B4-BE49-F238E27FC236}">
                  <a16:creationId xmlns:a16="http://schemas.microsoft.com/office/drawing/2014/main" id="{01FB610D-8333-0853-0DFE-C0E246506859}"/>
                </a:ext>
              </a:extLst>
            </p:cNvPr>
            <p:cNvPicPr/>
            <p:nvPr/>
          </p:nvPicPr>
          <p:blipFill>
            <a:blip r:embed="rId4" cstate="print"/>
            <a:stretch>
              <a:fillRect/>
            </a:stretch>
          </p:blipFill>
          <p:spPr>
            <a:xfrm>
              <a:off x="5420868" y="5036832"/>
              <a:ext cx="4712195" cy="1274051"/>
            </a:xfrm>
            <a:prstGeom prst="rect">
              <a:avLst/>
            </a:prstGeom>
          </p:spPr>
        </p:pic>
        <p:pic>
          <p:nvPicPr>
            <p:cNvPr id="11" name="object 8">
              <a:extLst>
                <a:ext uri="{FF2B5EF4-FFF2-40B4-BE49-F238E27FC236}">
                  <a16:creationId xmlns:a16="http://schemas.microsoft.com/office/drawing/2014/main" id="{A382E89D-96CA-80FB-189D-F02E3C31FE23}"/>
                </a:ext>
              </a:extLst>
            </p:cNvPr>
            <p:cNvPicPr/>
            <p:nvPr/>
          </p:nvPicPr>
          <p:blipFill>
            <a:blip r:embed="rId5" cstate="print"/>
            <a:stretch>
              <a:fillRect/>
            </a:stretch>
          </p:blipFill>
          <p:spPr>
            <a:xfrm>
              <a:off x="5428489" y="3788664"/>
              <a:ext cx="4698491" cy="2215895"/>
            </a:xfrm>
            <a:prstGeom prst="rect">
              <a:avLst/>
            </a:prstGeom>
          </p:spPr>
        </p:pic>
      </p:grpSp>
      <p:sp>
        <p:nvSpPr>
          <p:cNvPr id="13" name="TextBox 12">
            <a:extLst>
              <a:ext uri="{FF2B5EF4-FFF2-40B4-BE49-F238E27FC236}">
                <a16:creationId xmlns:a16="http://schemas.microsoft.com/office/drawing/2014/main" id="{06B42071-87BA-DA05-812D-F443E78C14D6}"/>
              </a:ext>
            </a:extLst>
          </p:cNvPr>
          <p:cNvSpPr txBox="1"/>
          <p:nvPr/>
        </p:nvSpPr>
        <p:spPr>
          <a:xfrm>
            <a:off x="571500" y="611478"/>
            <a:ext cx="9149443" cy="769441"/>
          </a:xfrm>
          <a:prstGeom prst="rect">
            <a:avLst/>
          </a:prstGeom>
          <a:noFill/>
        </p:spPr>
        <p:txBody>
          <a:bodyPr wrap="square" rtlCol="0">
            <a:spAutoFit/>
          </a:bodyPr>
          <a:lstStyle/>
          <a:p>
            <a:r>
              <a:rPr lang="ko-KR" altLang="en-US" sz="4400" dirty="0">
                <a:solidFill>
                  <a:schemeClr val="bg1"/>
                </a:solidFill>
              </a:rPr>
              <a:t>웹페이지 구축을 위한</a:t>
            </a:r>
            <a:endParaRPr lang="en-US" altLang="ko-KR" sz="4400" dirty="0">
              <a:solidFill>
                <a:schemeClr val="bg1"/>
              </a:solidFill>
            </a:endParaRPr>
          </a:p>
        </p:txBody>
      </p:sp>
      <p:sp>
        <p:nvSpPr>
          <p:cNvPr id="14" name="TextBox 13">
            <a:extLst>
              <a:ext uri="{FF2B5EF4-FFF2-40B4-BE49-F238E27FC236}">
                <a16:creationId xmlns:a16="http://schemas.microsoft.com/office/drawing/2014/main" id="{1AD5158A-2DD1-2B8A-A40F-64FC8B9B168F}"/>
              </a:ext>
            </a:extLst>
          </p:cNvPr>
          <p:cNvSpPr txBox="1"/>
          <p:nvPr/>
        </p:nvSpPr>
        <p:spPr>
          <a:xfrm>
            <a:off x="571500" y="1094364"/>
            <a:ext cx="6096000" cy="1569660"/>
          </a:xfrm>
          <a:prstGeom prst="rect">
            <a:avLst/>
          </a:prstGeom>
          <a:noFill/>
        </p:spPr>
        <p:txBody>
          <a:bodyPr wrap="square">
            <a:spAutoFit/>
          </a:bodyPr>
          <a:lstStyle/>
          <a:p>
            <a:r>
              <a:rPr lang="en-US" altLang="ko-KR" sz="9600" b="1" dirty="0">
                <a:solidFill>
                  <a:schemeClr val="bg1"/>
                </a:solidFill>
              </a:rPr>
              <a:t>HTML5</a:t>
            </a:r>
            <a:endParaRPr lang="ko-KR" altLang="en-US" sz="9600" b="1" dirty="0">
              <a:solidFill>
                <a:schemeClr val="bg1"/>
              </a:solidFill>
            </a:endParaRPr>
          </a:p>
        </p:txBody>
      </p:sp>
      <p:sp>
        <p:nvSpPr>
          <p:cNvPr id="15" name="TextBox 14">
            <a:extLst>
              <a:ext uri="{FF2B5EF4-FFF2-40B4-BE49-F238E27FC236}">
                <a16:creationId xmlns:a16="http://schemas.microsoft.com/office/drawing/2014/main" id="{1E59A6B0-E4CD-C6DE-5B6A-90DABDE1AD0B}"/>
              </a:ext>
            </a:extLst>
          </p:cNvPr>
          <p:cNvSpPr txBox="1"/>
          <p:nvPr/>
        </p:nvSpPr>
        <p:spPr>
          <a:xfrm>
            <a:off x="620485" y="2804598"/>
            <a:ext cx="6096000" cy="584775"/>
          </a:xfrm>
          <a:prstGeom prst="rect">
            <a:avLst/>
          </a:prstGeom>
          <a:noFill/>
        </p:spPr>
        <p:txBody>
          <a:bodyPr wrap="square">
            <a:spAutoFit/>
          </a:bodyPr>
          <a:lstStyle/>
          <a:p>
            <a:pPr>
              <a:lnSpc>
                <a:spcPct val="100000"/>
              </a:lnSpc>
              <a:tabLst>
                <a:tab pos="1471295" algn="l"/>
              </a:tabLst>
            </a:pPr>
            <a:r>
              <a:rPr lang="en-US" altLang="ko-KR" sz="3200" dirty="0">
                <a:solidFill>
                  <a:srgbClr val="FFFFFF"/>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007.</a:t>
            </a:r>
            <a:r>
              <a:rPr lang="ko-KR" altLang="en-US" sz="3200">
                <a:solidFill>
                  <a:srgbClr val="FFFFFF"/>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목록 및 테이블</a:t>
            </a:r>
            <a:endParaRPr lang="ko-KR" altLang="en-US" sz="32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6" name="TextBox 15">
            <a:extLst>
              <a:ext uri="{FF2B5EF4-FFF2-40B4-BE49-F238E27FC236}">
                <a16:creationId xmlns:a16="http://schemas.microsoft.com/office/drawing/2014/main" id="{7E35526C-B717-2EC3-B706-DEFCBD8BA9FB}"/>
              </a:ext>
            </a:extLst>
          </p:cNvPr>
          <p:cNvSpPr txBox="1"/>
          <p:nvPr/>
        </p:nvSpPr>
        <p:spPr>
          <a:xfrm>
            <a:off x="9949543" y="6341320"/>
            <a:ext cx="2002971" cy="369332"/>
          </a:xfrm>
          <a:prstGeom prst="rect">
            <a:avLst/>
          </a:prstGeom>
          <a:noFill/>
        </p:spPr>
        <p:txBody>
          <a:bodyPr wrap="square" rtlCol="0">
            <a:spAutoFit/>
          </a:bodyPr>
          <a:lstStyle/>
          <a:p>
            <a:pPr algn="r"/>
            <a:r>
              <a:rPr lang="ko-KR" altLang="en-US" dirty="0">
                <a:solidFill>
                  <a:schemeClr val="bg1"/>
                </a:solidFill>
              </a:rPr>
              <a:t>이호진</a:t>
            </a:r>
          </a:p>
        </p:txBody>
      </p:sp>
      <p:cxnSp>
        <p:nvCxnSpPr>
          <p:cNvPr id="17" name="직선 연결선 16">
            <a:extLst>
              <a:ext uri="{FF2B5EF4-FFF2-40B4-BE49-F238E27FC236}">
                <a16:creationId xmlns:a16="http://schemas.microsoft.com/office/drawing/2014/main" id="{F56523DF-1CA6-B4A8-45B9-7878EE1587FA}"/>
              </a:ext>
            </a:extLst>
          </p:cNvPr>
          <p:cNvCxnSpPr>
            <a:cxnSpLocks/>
          </p:cNvCxnSpPr>
          <p:nvPr/>
        </p:nvCxnSpPr>
        <p:spPr>
          <a:xfrm>
            <a:off x="48986" y="6193971"/>
            <a:ext cx="120015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042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ject 12"/>
          <p:cNvPicPr/>
          <p:nvPr/>
        </p:nvPicPr>
        <p:blipFill>
          <a:blip r:embed="rId2" cstate="print"/>
          <a:stretch>
            <a:fillRect/>
          </a:stretch>
        </p:blipFill>
        <p:spPr>
          <a:xfrm>
            <a:off x="477012" y="3579876"/>
            <a:ext cx="11343130" cy="3278124"/>
          </a:xfrm>
          <a:prstGeom prst="rect">
            <a:avLst/>
          </a:prstGeom>
        </p:spPr>
      </p:pic>
      <p:sp>
        <p:nvSpPr>
          <p:cNvPr id="13" name="object 13"/>
          <p:cNvSpPr txBox="1"/>
          <p:nvPr/>
        </p:nvSpPr>
        <p:spPr>
          <a:xfrm>
            <a:off x="2559103" y="4606147"/>
            <a:ext cx="1539240" cy="2159000"/>
          </a:xfrm>
          <a:prstGeom prst="rect">
            <a:avLst/>
          </a:prstGeom>
        </p:spPr>
        <p:txBody>
          <a:bodyPr vert="horz" wrap="square" lIns="0" tIns="12065" rIns="0" bIns="0" rtlCol="0">
            <a:spAutoFit/>
          </a:bodyPr>
          <a:lstStyle/>
          <a:p>
            <a:pPr marL="12700">
              <a:lnSpc>
                <a:spcPct val="100000"/>
              </a:lnSpc>
              <a:spcBef>
                <a:spcPts val="95"/>
              </a:spcBef>
            </a:pPr>
            <a:r>
              <a:rPr sz="2800" spc="-20" dirty="0">
                <a:solidFill>
                  <a:srgbClr val="001F5F"/>
                </a:solidFill>
                <a:latin typeface="한컴산뜻돋움"/>
                <a:cs typeface="한컴산뜻돋움"/>
              </a:rPr>
              <a:t>&lt;OL&gt;</a:t>
            </a:r>
            <a:endParaRPr sz="2800">
              <a:latin typeface="한컴산뜻돋움"/>
              <a:cs typeface="한컴산뜻돋움"/>
            </a:endParaRPr>
          </a:p>
          <a:p>
            <a:pPr marL="12700">
              <a:lnSpc>
                <a:spcPct val="100000"/>
              </a:lnSpc>
            </a:pPr>
            <a:r>
              <a:rPr sz="2800" dirty="0">
                <a:solidFill>
                  <a:srgbClr val="001F5F"/>
                </a:solidFill>
                <a:latin typeface="한컴산뜻돋움"/>
                <a:cs typeface="한컴산뜻돋움"/>
              </a:rPr>
              <a:t>&lt;LI&gt;</a:t>
            </a:r>
            <a:r>
              <a:rPr sz="2800" spc="-165" dirty="0">
                <a:solidFill>
                  <a:srgbClr val="001F5F"/>
                </a:solidFill>
                <a:latin typeface="한컴산뜻돋움"/>
                <a:cs typeface="한컴산뜻돋움"/>
              </a:rPr>
              <a:t> </a:t>
            </a:r>
            <a:r>
              <a:rPr sz="2800" spc="620" dirty="0">
                <a:solidFill>
                  <a:srgbClr val="001F5F"/>
                </a:solidFill>
                <a:latin typeface="휴먼아미체"/>
                <a:cs typeface="휴먼아미체"/>
              </a:rPr>
              <a:t>항목</a:t>
            </a:r>
            <a:r>
              <a:rPr sz="2800" spc="620" dirty="0">
                <a:solidFill>
                  <a:srgbClr val="001F5F"/>
                </a:solidFill>
                <a:latin typeface="한컴산뜻돋움"/>
                <a:cs typeface="한컴산뜻돋움"/>
              </a:rPr>
              <a:t>1</a:t>
            </a:r>
            <a:endParaRPr sz="2800">
              <a:latin typeface="한컴산뜻돋움"/>
              <a:cs typeface="한컴산뜻돋움"/>
            </a:endParaRPr>
          </a:p>
          <a:p>
            <a:pPr marL="12700">
              <a:lnSpc>
                <a:spcPct val="100000"/>
              </a:lnSpc>
            </a:pPr>
            <a:r>
              <a:rPr sz="2800" dirty="0">
                <a:solidFill>
                  <a:srgbClr val="001F5F"/>
                </a:solidFill>
                <a:latin typeface="한컴산뜻돋움"/>
                <a:cs typeface="한컴산뜻돋움"/>
              </a:rPr>
              <a:t>&lt;LI&gt;</a:t>
            </a:r>
            <a:r>
              <a:rPr sz="2800" spc="-165" dirty="0">
                <a:solidFill>
                  <a:srgbClr val="001F5F"/>
                </a:solidFill>
                <a:latin typeface="한컴산뜻돋움"/>
                <a:cs typeface="한컴산뜻돋움"/>
              </a:rPr>
              <a:t> </a:t>
            </a:r>
            <a:r>
              <a:rPr sz="2800" spc="620" dirty="0">
                <a:solidFill>
                  <a:srgbClr val="001F5F"/>
                </a:solidFill>
                <a:latin typeface="휴먼아미체"/>
                <a:cs typeface="휴먼아미체"/>
              </a:rPr>
              <a:t>항목</a:t>
            </a:r>
            <a:r>
              <a:rPr sz="2800" spc="620" dirty="0">
                <a:solidFill>
                  <a:srgbClr val="001F5F"/>
                </a:solidFill>
                <a:latin typeface="한컴산뜻돋움"/>
                <a:cs typeface="한컴산뜻돋움"/>
              </a:rPr>
              <a:t>2</a:t>
            </a:r>
            <a:endParaRPr sz="2800">
              <a:latin typeface="한컴산뜻돋움"/>
              <a:cs typeface="한컴산뜻돋움"/>
            </a:endParaRPr>
          </a:p>
          <a:p>
            <a:pPr marL="12700">
              <a:lnSpc>
                <a:spcPct val="100000"/>
              </a:lnSpc>
            </a:pPr>
            <a:r>
              <a:rPr sz="2800" spc="-25" dirty="0">
                <a:solidFill>
                  <a:srgbClr val="001F5F"/>
                </a:solidFill>
                <a:latin typeface="한컴산뜻돋움"/>
                <a:cs typeface="한컴산뜻돋움"/>
              </a:rPr>
              <a:t>...</a:t>
            </a:r>
            <a:endParaRPr sz="2800">
              <a:latin typeface="한컴산뜻돋움"/>
              <a:cs typeface="한컴산뜻돋움"/>
            </a:endParaRPr>
          </a:p>
          <a:p>
            <a:pPr marL="12700">
              <a:lnSpc>
                <a:spcPct val="100000"/>
              </a:lnSpc>
              <a:spcBef>
                <a:spcPts val="5"/>
              </a:spcBef>
            </a:pPr>
            <a:r>
              <a:rPr sz="2800" spc="-10" dirty="0">
                <a:solidFill>
                  <a:srgbClr val="001F5F"/>
                </a:solidFill>
                <a:latin typeface="한컴산뜻돋움"/>
                <a:cs typeface="한컴산뜻돋움"/>
              </a:rPr>
              <a:t>&lt;/OL&gt;</a:t>
            </a:r>
            <a:endParaRPr sz="2800">
              <a:latin typeface="한컴산뜻돋움"/>
              <a:cs typeface="한컴산뜻돋움"/>
            </a:endParaRPr>
          </a:p>
        </p:txBody>
      </p:sp>
      <p:grpSp>
        <p:nvGrpSpPr>
          <p:cNvPr id="14" name="object 14"/>
          <p:cNvGrpSpPr/>
          <p:nvPr/>
        </p:nvGrpSpPr>
        <p:grpSpPr>
          <a:xfrm>
            <a:off x="1130808" y="4815839"/>
            <a:ext cx="1216660" cy="1056005"/>
            <a:chOff x="1130808" y="4815839"/>
            <a:chExt cx="1216660" cy="1056005"/>
          </a:xfrm>
        </p:grpSpPr>
        <p:pic>
          <p:nvPicPr>
            <p:cNvPr id="15" name="object 15"/>
            <p:cNvPicPr/>
            <p:nvPr/>
          </p:nvPicPr>
          <p:blipFill>
            <a:blip r:embed="rId3" cstate="print"/>
            <a:stretch>
              <a:fillRect/>
            </a:stretch>
          </p:blipFill>
          <p:spPr>
            <a:xfrm>
              <a:off x="1223772" y="4847844"/>
              <a:ext cx="1048511" cy="480059"/>
            </a:xfrm>
            <a:prstGeom prst="rect">
              <a:avLst/>
            </a:prstGeom>
          </p:spPr>
        </p:pic>
        <p:pic>
          <p:nvPicPr>
            <p:cNvPr id="16" name="object 16"/>
            <p:cNvPicPr/>
            <p:nvPr/>
          </p:nvPicPr>
          <p:blipFill>
            <a:blip r:embed="rId4" cstate="print"/>
            <a:stretch>
              <a:fillRect/>
            </a:stretch>
          </p:blipFill>
          <p:spPr>
            <a:xfrm>
              <a:off x="1130808" y="5328820"/>
              <a:ext cx="1216151" cy="542770"/>
            </a:xfrm>
            <a:prstGeom prst="rect">
              <a:avLst/>
            </a:prstGeom>
          </p:spPr>
        </p:pic>
        <p:pic>
          <p:nvPicPr>
            <p:cNvPr id="17" name="object 17"/>
            <p:cNvPicPr/>
            <p:nvPr/>
          </p:nvPicPr>
          <p:blipFill>
            <a:blip r:embed="rId5" cstate="print"/>
            <a:stretch>
              <a:fillRect/>
            </a:stretch>
          </p:blipFill>
          <p:spPr>
            <a:xfrm>
              <a:off x="1286255" y="4815839"/>
              <a:ext cx="944879" cy="676655"/>
            </a:xfrm>
            <a:prstGeom prst="rect">
              <a:avLst/>
            </a:prstGeom>
          </p:spPr>
        </p:pic>
      </p:grpSp>
      <p:sp>
        <p:nvSpPr>
          <p:cNvPr id="18" name="object 18"/>
          <p:cNvSpPr txBox="1"/>
          <p:nvPr/>
        </p:nvSpPr>
        <p:spPr>
          <a:xfrm>
            <a:off x="1463405" y="4866332"/>
            <a:ext cx="568325" cy="391160"/>
          </a:xfrm>
          <a:prstGeom prst="rect">
            <a:avLst/>
          </a:prstGeom>
        </p:spPr>
        <p:txBody>
          <a:bodyPr vert="horz" wrap="square" lIns="0" tIns="12700" rIns="0" bIns="0" rtlCol="0">
            <a:spAutoFit/>
          </a:bodyPr>
          <a:lstStyle/>
          <a:p>
            <a:pPr marL="12700">
              <a:lnSpc>
                <a:spcPct val="100000"/>
              </a:lnSpc>
              <a:spcBef>
                <a:spcPts val="100"/>
              </a:spcBef>
            </a:pPr>
            <a:r>
              <a:rPr sz="2400" b="1" spc="-100" dirty="0">
                <a:solidFill>
                  <a:srgbClr val="FFFFFF"/>
                </a:solidFill>
                <a:latin typeface="나눔고딕 ExtraBold"/>
                <a:cs typeface="나눔고딕 ExtraBold"/>
              </a:rPr>
              <a:t>형식</a:t>
            </a:r>
            <a:endParaRPr sz="2400">
              <a:latin typeface="나눔고딕 ExtraBold"/>
              <a:cs typeface="나눔고딕 ExtraBold"/>
            </a:endParaRPr>
          </a:p>
        </p:txBody>
      </p:sp>
      <p:sp>
        <p:nvSpPr>
          <p:cNvPr id="21" name="TextBox 20">
            <a:extLst>
              <a:ext uri="{FF2B5EF4-FFF2-40B4-BE49-F238E27FC236}">
                <a16:creationId xmlns:a16="http://schemas.microsoft.com/office/drawing/2014/main" id="{8EFB04E8-3A42-F0BE-C442-84C346E06996}"/>
              </a:ext>
            </a:extLst>
          </p:cNvPr>
          <p:cNvSpPr txBox="1"/>
          <p:nvPr/>
        </p:nvSpPr>
        <p:spPr>
          <a:xfrm>
            <a:off x="306647" y="319086"/>
            <a:ext cx="9365309"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순서 목록</a:t>
            </a:r>
          </a:p>
        </p:txBody>
      </p:sp>
      <p:sp>
        <p:nvSpPr>
          <p:cNvPr id="23" name="TextBox 22">
            <a:extLst>
              <a:ext uri="{FF2B5EF4-FFF2-40B4-BE49-F238E27FC236}">
                <a16:creationId xmlns:a16="http://schemas.microsoft.com/office/drawing/2014/main" id="{D60353E6-3F45-44BA-A2E1-339CAF2E3C1E}"/>
              </a:ext>
            </a:extLst>
          </p:cNvPr>
          <p:cNvSpPr txBox="1"/>
          <p:nvPr/>
        </p:nvSpPr>
        <p:spPr>
          <a:xfrm>
            <a:off x="353785" y="1045460"/>
            <a:ext cx="6096000" cy="369332"/>
          </a:xfrm>
          <a:prstGeom prst="rect">
            <a:avLst/>
          </a:prstGeom>
          <a:noFill/>
        </p:spPr>
        <p:txBody>
          <a:bodyPr wrap="square">
            <a:spAutoFit/>
          </a:bodyPr>
          <a:lstStyle/>
          <a:p>
            <a:r>
              <a:rPr lang="ko-KR" altLang="en-US" b="1" dirty="0">
                <a:solidFill>
                  <a:srgbClr val="5A7EA9"/>
                </a:solidFill>
              </a:rPr>
              <a:t>&lt;OL&gt; 태그와 &lt;LI&gt; 태그</a:t>
            </a:r>
          </a:p>
        </p:txBody>
      </p:sp>
      <p:sp>
        <p:nvSpPr>
          <p:cNvPr id="25" name="TextBox 24">
            <a:extLst>
              <a:ext uri="{FF2B5EF4-FFF2-40B4-BE49-F238E27FC236}">
                <a16:creationId xmlns:a16="http://schemas.microsoft.com/office/drawing/2014/main" id="{35313C84-40BF-53E6-DA49-9B01396B3D08}"/>
              </a:ext>
            </a:extLst>
          </p:cNvPr>
          <p:cNvSpPr txBox="1"/>
          <p:nvPr/>
        </p:nvSpPr>
        <p:spPr>
          <a:xfrm>
            <a:off x="397328" y="1600508"/>
            <a:ext cx="11157857" cy="1200329"/>
          </a:xfrm>
          <a:prstGeom prst="rect">
            <a:avLst/>
          </a:prstGeom>
          <a:noFill/>
        </p:spPr>
        <p:txBody>
          <a:bodyPr wrap="square">
            <a:spAutoFit/>
          </a:bodyPr>
          <a:lstStyle/>
          <a:p>
            <a:r>
              <a:rPr lang="ko-KR" altLang="en-US" dirty="0"/>
              <a:t>순서 목록을 만들 때 사용하는 태그는 &lt;OL&gt;과 &lt;LI&gt;이다. 목록으로 표시할 내용의 앞 뒤에 &lt;OL&gt; 태그를 적고 각 항목 앞에 &lt;LI&gt; 태그를 붙이면 된다. </a:t>
            </a:r>
          </a:p>
          <a:p>
            <a:r>
              <a:rPr lang="ko-KR" altLang="en-US" dirty="0"/>
              <a:t>&lt;LI&gt; 태그의 닫는 태그, 즉 &lt;/LI&gt;는 생략할 수 있는데 &lt;/LI&gt;</a:t>
            </a:r>
            <a:r>
              <a:rPr lang="ko-KR" altLang="en-US" dirty="0" err="1"/>
              <a:t>를</a:t>
            </a:r>
            <a:r>
              <a:rPr lang="ko-KR" altLang="en-US" dirty="0"/>
              <a:t> 생략할 경우 &lt;LI&gt; 뒤부터 다음 &lt;LI&gt; </a:t>
            </a:r>
            <a:r>
              <a:rPr lang="ko-KR" altLang="en-US" dirty="0" err="1"/>
              <a:t>이전까지가</a:t>
            </a:r>
            <a:r>
              <a:rPr lang="ko-KR" altLang="en-US" dirty="0"/>
              <a:t> 하나의 항목이 된다.</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56488" y="6030467"/>
            <a:ext cx="10229087" cy="307324"/>
          </a:xfrm>
          <a:prstGeom prst="rect">
            <a:avLst/>
          </a:prstGeom>
        </p:spPr>
      </p:pic>
      <p:graphicFrame>
        <p:nvGraphicFramePr>
          <p:cNvPr id="14" name="object 14"/>
          <p:cNvGraphicFramePr>
            <a:graphicFrameLocks noGrp="1"/>
          </p:cNvGraphicFramePr>
          <p:nvPr/>
        </p:nvGraphicFramePr>
        <p:xfrm>
          <a:off x="825741" y="3527305"/>
          <a:ext cx="10260965" cy="2494915"/>
        </p:xfrm>
        <a:graphic>
          <a:graphicData uri="http://schemas.openxmlformats.org/drawingml/2006/table">
            <a:tbl>
              <a:tblPr firstRow="1" bandRow="1">
                <a:tableStyleId>{2D5ABB26-0587-4C30-8999-92F81FD0307C}</a:tableStyleId>
              </a:tblPr>
              <a:tblGrid>
                <a:gridCol w="978535">
                  <a:extLst>
                    <a:ext uri="{9D8B030D-6E8A-4147-A177-3AD203B41FA5}">
                      <a16:colId xmlns:a16="http://schemas.microsoft.com/office/drawing/2014/main" val="20000"/>
                    </a:ext>
                  </a:extLst>
                </a:gridCol>
                <a:gridCol w="9282430">
                  <a:extLst>
                    <a:ext uri="{9D8B030D-6E8A-4147-A177-3AD203B41FA5}">
                      <a16:colId xmlns:a16="http://schemas.microsoft.com/office/drawing/2014/main" val="20001"/>
                    </a:ext>
                  </a:extLst>
                </a:gridCol>
              </a:tblGrid>
              <a:tr h="584200">
                <a:tc>
                  <a:txBody>
                    <a:bodyPr/>
                    <a:lstStyle/>
                    <a:p>
                      <a:pPr algn="ctr">
                        <a:lnSpc>
                          <a:spcPct val="100000"/>
                        </a:lnSpc>
                        <a:spcBef>
                          <a:spcPts val="1015"/>
                        </a:spcBef>
                      </a:pPr>
                      <a:r>
                        <a:rPr sz="1800" b="1" spc="-25" dirty="0">
                          <a:solidFill>
                            <a:srgbClr val="FFFFFF"/>
                          </a:solidFill>
                          <a:latin typeface="나눔고딕 ExtraBold"/>
                          <a:cs typeface="나눔고딕 ExtraBold"/>
                        </a:rPr>
                        <a:t>속성</a:t>
                      </a:r>
                      <a:endParaRPr sz="1800">
                        <a:latin typeface="나눔고딕 ExtraBold"/>
                        <a:cs typeface="나눔고딕 ExtraBold"/>
                      </a:endParaRPr>
                    </a:p>
                  </a:txBody>
                  <a:tcPr marL="0" marR="0" marT="128905" marB="0">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gn="ctr">
                        <a:lnSpc>
                          <a:spcPct val="100000"/>
                        </a:lnSpc>
                        <a:spcBef>
                          <a:spcPts val="1015"/>
                        </a:spcBef>
                      </a:pPr>
                      <a:r>
                        <a:rPr sz="1800" b="1" spc="-25" dirty="0">
                          <a:solidFill>
                            <a:srgbClr val="FFFFFF"/>
                          </a:solidFill>
                          <a:latin typeface="나눔고딕 ExtraBold"/>
                          <a:cs typeface="나눔고딕 ExtraBold"/>
                        </a:rPr>
                        <a:t>설명</a:t>
                      </a:r>
                      <a:endParaRPr sz="1800">
                        <a:latin typeface="나눔고딕 ExtraBold"/>
                        <a:cs typeface="나눔고딕 ExtraBold"/>
                      </a:endParaRPr>
                    </a:p>
                  </a:txBody>
                  <a:tcPr marL="0" marR="0" marT="128905" marB="0">
                    <a:lnL w="12700">
                      <a:solidFill>
                        <a:srgbClr val="000000"/>
                      </a:solidFill>
                      <a:prstDash val="solid"/>
                    </a:lnL>
                    <a:lnT w="12700">
                      <a:solidFill>
                        <a:srgbClr val="000000"/>
                      </a:solidFill>
                      <a:prstDash val="solid"/>
                    </a:lnT>
                    <a:lnB w="12700">
                      <a:solidFill>
                        <a:srgbClr val="000000"/>
                      </a:solidFill>
                      <a:prstDash val="solid"/>
                    </a:lnB>
                    <a:solidFill>
                      <a:srgbClr val="5B9BD4"/>
                    </a:solidFill>
                  </a:tcPr>
                </a:tc>
                <a:extLst>
                  <a:ext uri="{0D108BD9-81ED-4DB2-BD59-A6C34878D82A}">
                    <a16:rowId xmlns:a16="http://schemas.microsoft.com/office/drawing/2014/main" val="10000"/>
                  </a:ext>
                </a:extLst>
              </a:tr>
              <a:tr h="970915">
                <a:tc>
                  <a:txBody>
                    <a:bodyPr/>
                    <a:lstStyle/>
                    <a:p>
                      <a:pPr>
                        <a:lnSpc>
                          <a:spcPct val="100000"/>
                        </a:lnSpc>
                        <a:spcBef>
                          <a:spcPts val="40"/>
                        </a:spcBef>
                      </a:pPr>
                      <a:endParaRPr sz="2050">
                        <a:latin typeface="Times New Roman"/>
                        <a:cs typeface="Times New Roman"/>
                      </a:endParaRPr>
                    </a:p>
                    <a:p>
                      <a:pPr algn="ctr">
                        <a:lnSpc>
                          <a:spcPct val="100000"/>
                        </a:lnSpc>
                      </a:pPr>
                      <a:r>
                        <a:rPr sz="2000" b="1" spc="-20" dirty="0">
                          <a:latin typeface="한컴산뜻돋움"/>
                          <a:cs typeface="한컴산뜻돋움"/>
                        </a:rPr>
                        <a:t>type</a:t>
                      </a:r>
                      <a:endParaRPr sz="2000">
                        <a:latin typeface="한컴산뜻돋움"/>
                        <a:cs typeface="한컴산뜻돋움"/>
                      </a:endParaRPr>
                    </a:p>
                  </a:txBody>
                  <a:tcPr marL="0" marR="0" marT="5080" marB="0">
                    <a:lnR w="12700">
                      <a:solidFill>
                        <a:srgbClr val="000000"/>
                      </a:solidFill>
                      <a:prstDash val="solid"/>
                    </a:lnR>
                    <a:lnT w="12700">
                      <a:solidFill>
                        <a:srgbClr val="000000"/>
                      </a:solidFill>
                      <a:prstDash val="solid"/>
                    </a:lnT>
                    <a:lnB w="12700">
                      <a:solidFill>
                        <a:srgbClr val="000000"/>
                      </a:solidFill>
                      <a:prstDash val="solid"/>
                    </a:lnB>
                    <a:solidFill>
                      <a:srgbClr val="D5DCE4"/>
                    </a:solidFill>
                  </a:tcPr>
                </a:tc>
                <a:tc>
                  <a:txBody>
                    <a:bodyPr/>
                    <a:lstStyle/>
                    <a:p>
                      <a:pPr marL="91440">
                        <a:lnSpc>
                          <a:spcPct val="100000"/>
                        </a:lnSpc>
                        <a:spcBef>
                          <a:spcPts val="1200"/>
                        </a:spcBef>
                      </a:pPr>
                      <a:r>
                        <a:rPr sz="2000" spc="550" dirty="0">
                          <a:latin typeface="휴먼아미체"/>
                          <a:cs typeface="휴먼아미체"/>
                        </a:rPr>
                        <a:t>각</a:t>
                      </a:r>
                      <a:r>
                        <a:rPr sz="2000" spc="-375" dirty="0">
                          <a:latin typeface="휴먼아미체"/>
                          <a:cs typeface="휴먼아미체"/>
                        </a:rPr>
                        <a:t> </a:t>
                      </a:r>
                      <a:r>
                        <a:rPr sz="2000" spc="705" dirty="0">
                          <a:latin typeface="휴먼아미체"/>
                          <a:cs typeface="휴먼아미체"/>
                        </a:rPr>
                        <a:t>항목</a:t>
                      </a:r>
                      <a:r>
                        <a:rPr sz="2000" spc="-355" dirty="0">
                          <a:latin typeface="휴먼아미체"/>
                          <a:cs typeface="휴먼아미체"/>
                        </a:rPr>
                        <a:t> </a:t>
                      </a:r>
                      <a:r>
                        <a:rPr sz="2000" spc="484" dirty="0">
                          <a:latin typeface="휴먼아미체"/>
                          <a:cs typeface="휴먼아미체"/>
                        </a:rPr>
                        <a:t>앞에</a:t>
                      </a:r>
                      <a:r>
                        <a:rPr sz="2000" spc="-370" dirty="0">
                          <a:latin typeface="휴먼아미체"/>
                          <a:cs typeface="휴먼아미체"/>
                        </a:rPr>
                        <a:t> </a:t>
                      </a:r>
                      <a:r>
                        <a:rPr sz="2000" spc="795" dirty="0">
                          <a:latin typeface="휴먼아미체"/>
                          <a:cs typeface="휴먼아미체"/>
                        </a:rPr>
                        <a:t>붙이는</a:t>
                      </a:r>
                      <a:r>
                        <a:rPr sz="2000" spc="-355" dirty="0">
                          <a:latin typeface="휴먼아미체"/>
                          <a:cs typeface="휴먼아미체"/>
                        </a:rPr>
                        <a:t> </a:t>
                      </a:r>
                      <a:r>
                        <a:rPr sz="2000" spc="755" dirty="0">
                          <a:latin typeface="휴먼아미체"/>
                          <a:cs typeface="휴먼아미체"/>
                        </a:rPr>
                        <a:t>숫자를</a:t>
                      </a:r>
                      <a:r>
                        <a:rPr sz="2000" spc="-370" dirty="0">
                          <a:latin typeface="휴먼아미체"/>
                          <a:cs typeface="휴먼아미체"/>
                        </a:rPr>
                        <a:t> </a:t>
                      </a:r>
                      <a:r>
                        <a:rPr sz="2000" spc="650" dirty="0">
                          <a:latin typeface="휴먼아미체"/>
                          <a:cs typeface="휴먼아미체"/>
                        </a:rPr>
                        <a:t>영문자나</a:t>
                      </a:r>
                      <a:r>
                        <a:rPr sz="2000" spc="-370" dirty="0">
                          <a:latin typeface="휴먼아미체"/>
                          <a:cs typeface="휴먼아미체"/>
                        </a:rPr>
                        <a:t> </a:t>
                      </a:r>
                      <a:r>
                        <a:rPr sz="2000" spc="484" dirty="0">
                          <a:latin typeface="휴먼아미체"/>
                          <a:cs typeface="휴먼아미체"/>
                        </a:rPr>
                        <a:t>로마자</a:t>
                      </a:r>
                      <a:r>
                        <a:rPr sz="2000" spc="484" dirty="0">
                          <a:latin typeface="한컴산뜻돋움"/>
                          <a:cs typeface="한컴산뜻돋움"/>
                        </a:rPr>
                        <a:t>,</a:t>
                      </a:r>
                      <a:r>
                        <a:rPr sz="2000" spc="-60" dirty="0">
                          <a:latin typeface="한컴산뜻돋움"/>
                          <a:cs typeface="한컴산뜻돋움"/>
                        </a:rPr>
                        <a:t> </a:t>
                      </a:r>
                      <a:r>
                        <a:rPr sz="2000" spc="860" dirty="0">
                          <a:latin typeface="휴먼아미체"/>
                          <a:cs typeface="휴먼아미체"/>
                        </a:rPr>
                        <a:t>또는</a:t>
                      </a:r>
                      <a:r>
                        <a:rPr sz="2000" spc="-375" dirty="0">
                          <a:latin typeface="휴먼아미체"/>
                          <a:cs typeface="휴먼아미체"/>
                        </a:rPr>
                        <a:t> </a:t>
                      </a:r>
                      <a:r>
                        <a:rPr sz="2000" spc="575" dirty="0">
                          <a:latin typeface="휴먼아미체"/>
                          <a:cs typeface="휴먼아미체"/>
                        </a:rPr>
                        <a:t>아라비아</a:t>
                      </a:r>
                      <a:r>
                        <a:rPr sz="2000" spc="-355" dirty="0">
                          <a:latin typeface="휴먼아미체"/>
                          <a:cs typeface="휴먼아미체"/>
                        </a:rPr>
                        <a:t> </a:t>
                      </a:r>
                      <a:r>
                        <a:rPr sz="2000" spc="755" dirty="0">
                          <a:latin typeface="휴먼아미체"/>
                          <a:cs typeface="휴먼아미체"/>
                        </a:rPr>
                        <a:t>숫자로</a:t>
                      </a:r>
                      <a:r>
                        <a:rPr sz="2000" spc="-370" dirty="0">
                          <a:latin typeface="휴먼아미체"/>
                          <a:cs typeface="휴먼아미체"/>
                        </a:rPr>
                        <a:t> </a:t>
                      </a:r>
                      <a:r>
                        <a:rPr sz="2000" spc="509" dirty="0">
                          <a:latin typeface="휴먼아미체"/>
                          <a:cs typeface="휴먼아미체"/>
                        </a:rPr>
                        <a:t>표시한다</a:t>
                      </a:r>
                      <a:r>
                        <a:rPr sz="2000" spc="509" dirty="0">
                          <a:latin typeface="한컴산뜻돋움"/>
                          <a:cs typeface="한컴산뜻돋움"/>
                        </a:rPr>
                        <a:t>.</a:t>
                      </a:r>
                      <a:endParaRPr sz="2000">
                        <a:latin typeface="한컴산뜻돋움"/>
                        <a:cs typeface="한컴산뜻돋움"/>
                      </a:endParaRPr>
                    </a:p>
                    <a:p>
                      <a:pPr marL="90805">
                        <a:lnSpc>
                          <a:spcPct val="100000"/>
                        </a:lnSpc>
                      </a:pPr>
                      <a:r>
                        <a:rPr sz="2000" spc="650" dirty="0">
                          <a:latin typeface="휴먼아미체"/>
                          <a:cs typeface="휴먼아미체"/>
                        </a:rPr>
                        <a:t>사용할</a:t>
                      </a:r>
                      <a:r>
                        <a:rPr sz="2000" spc="-375" dirty="0">
                          <a:latin typeface="휴먼아미체"/>
                          <a:cs typeface="휴먼아미체"/>
                        </a:rPr>
                        <a:t> </a:t>
                      </a:r>
                      <a:r>
                        <a:rPr sz="2000" spc="860" dirty="0">
                          <a:latin typeface="휴먼아미체"/>
                          <a:cs typeface="휴먼아미체"/>
                        </a:rPr>
                        <a:t>수</a:t>
                      </a:r>
                      <a:r>
                        <a:rPr sz="2000" spc="-360" dirty="0">
                          <a:latin typeface="휴먼아미체"/>
                          <a:cs typeface="휴먼아미체"/>
                        </a:rPr>
                        <a:t> </a:t>
                      </a:r>
                      <a:r>
                        <a:rPr sz="2000" spc="755" dirty="0">
                          <a:latin typeface="휴먼아미체"/>
                          <a:cs typeface="휴먼아미체"/>
                        </a:rPr>
                        <a:t>있는</a:t>
                      </a:r>
                      <a:r>
                        <a:rPr sz="2000" spc="-375" dirty="0">
                          <a:latin typeface="휴먼아미체"/>
                          <a:cs typeface="휴먼아미체"/>
                        </a:rPr>
                        <a:t> </a:t>
                      </a:r>
                      <a:r>
                        <a:rPr sz="2000" spc="730" dirty="0">
                          <a:latin typeface="휴먼아미체"/>
                          <a:cs typeface="휴먼아미체"/>
                        </a:rPr>
                        <a:t>속성값은</a:t>
                      </a:r>
                      <a:r>
                        <a:rPr sz="2000" spc="-360" dirty="0">
                          <a:latin typeface="휴먼아미체"/>
                          <a:cs typeface="휴먼아미체"/>
                        </a:rPr>
                        <a:t> </a:t>
                      </a:r>
                      <a:r>
                        <a:rPr sz="2000" dirty="0">
                          <a:latin typeface="한컴산뜻돋움"/>
                          <a:cs typeface="한컴산뜻돋움"/>
                        </a:rPr>
                        <a:t>A,</a:t>
                      </a:r>
                      <a:r>
                        <a:rPr sz="2000" spc="-90" dirty="0">
                          <a:latin typeface="한컴산뜻돋움"/>
                          <a:cs typeface="한컴산뜻돋움"/>
                        </a:rPr>
                        <a:t> </a:t>
                      </a:r>
                      <a:r>
                        <a:rPr sz="2000" dirty="0">
                          <a:latin typeface="한컴산뜻돋움"/>
                          <a:cs typeface="한컴산뜻돋움"/>
                        </a:rPr>
                        <a:t>a,</a:t>
                      </a:r>
                      <a:r>
                        <a:rPr sz="2000" spc="-65" dirty="0">
                          <a:latin typeface="한컴산뜻돋움"/>
                          <a:cs typeface="한컴산뜻돋움"/>
                        </a:rPr>
                        <a:t> </a:t>
                      </a:r>
                      <a:r>
                        <a:rPr sz="2000" dirty="0">
                          <a:latin typeface="한컴산뜻돋움"/>
                          <a:cs typeface="한컴산뜻돋움"/>
                        </a:rPr>
                        <a:t>I,</a:t>
                      </a:r>
                      <a:r>
                        <a:rPr sz="2000" spc="-65" dirty="0">
                          <a:latin typeface="한컴산뜻돋움"/>
                          <a:cs typeface="한컴산뜻돋움"/>
                        </a:rPr>
                        <a:t> </a:t>
                      </a:r>
                      <a:r>
                        <a:rPr sz="2000" dirty="0">
                          <a:latin typeface="한컴산뜻돋움"/>
                          <a:cs typeface="한컴산뜻돋움"/>
                        </a:rPr>
                        <a:t>i</a:t>
                      </a:r>
                      <a:r>
                        <a:rPr sz="2000" spc="-80" dirty="0">
                          <a:latin typeface="한컴산뜻돋움"/>
                          <a:cs typeface="한컴산뜻돋움"/>
                        </a:rPr>
                        <a:t> </a:t>
                      </a:r>
                      <a:r>
                        <a:rPr sz="2000" spc="400" dirty="0">
                          <a:latin typeface="휴먼아미체"/>
                          <a:cs typeface="휴먼아미체"/>
                        </a:rPr>
                        <a:t>이다</a:t>
                      </a:r>
                      <a:r>
                        <a:rPr sz="2000" spc="400" dirty="0">
                          <a:latin typeface="한컴산뜻돋움"/>
                          <a:cs typeface="한컴산뜻돋움"/>
                        </a:rPr>
                        <a:t>.</a:t>
                      </a:r>
                      <a:r>
                        <a:rPr sz="2000" spc="-75" dirty="0">
                          <a:latin typeface="한컴산뜻돋움"/>
                          <a:cs typeface="한컴산뜻돋움"/>
                        </a:rPr>
                        <a:t> </a:t>
                      </a:r>
                      <a:r>
                        <a:rPr sz="2000" spc="705" dirty="0">
                          <a:latin typeface="휴먼아미체"/>
                          <a:cs typeface="휴먼아미체"/>
                        </a:rPr>
                        <a:t>따로</a:t>
                      </a:r>
                      <a:r>
                        <a:rPr sz="2000" spc="-355" dirty="0">
                          <a:latin typeface="휴먼아미체"/>
                          <a:cs typeface="휴먼아미체"/>
                        </a:rPr>
                        <a:t> </a:t>
                      </a:r>
                      <a:r>
                        <a:rPr sz="2000" spc="650" dirty="0">
                          <a:latin typeface="휴먼아미체"/>
                          <a:cs typeface="휴먼아미체"/>
                        </a:rPr>
                        <a:t>이</a:t>
                      </a:r>
                      <a:r>
                        <a:rPr sz="2000" spc="-375" dirty="0">
                          <a:latin typeface="휴먼아미체"/>
                          <a:cs typeface="휴먼아미체"/>
                        </a:rPr>
                        <a:t> </a:t>
                      </a:r>
                      <a:r>
                        <a:rPr sz="2000" spc="795" dirty="0">
                          <a:latin typeface="휴먼아미체"/>
                          <a:cs typeface="휴먼아미체"/>
                        </a:rPr>
                        <a:t>속성을</a:t>
                      </a:r>
                      <a:r>
                        <a:rPr sz="2000" spc="-360" dirty="0">
                          <a:latin typeface="휴먼아미체"/>
                          <a:cs typeface="휴먼아미체"/>
                        </a:rPr>
                        <a:t> </a:t>
                      </a:r>
                      <a:r>
                        <a:rPr sz="2000" spc="630" dirty="0">
                          <a:latin typeface="휴먼아미체"/>
                          <a:cs typeface="휴먼아미체"/>
                        </a:rPr>
                        <a:t>지정하지</a:t>
                      </a:r>
                      <a:r>
                        <a:rPr sz="2000" spc="-375" dirty="0">
                          <a:latin typeface="휴먼아미체"/>
                          <a:cs typeface="휴먼아미체"/>
                        </a:rPr>
                        <a:t> </a:t>
                      </a:r>
                      <a:r>
                        <a:rPr sz="2000" spc="685" dirty="0">
                          <a:latin typeface="휴먼아미체"/>
                          <a:cs typeface="휴먼아미체"/>
                        </a:rPr>
                        <a:t>않으면</a:t>
                      </a:r>
                      <a:r>
                        <a:rPr sz="2000" spc="-375" dirty="0">
                          <a:latin typeface="휴먼아미체"/>
                          <a:cs typeface="휴먼아미체"/>
                        </a:rPr>
                        <a:t> </a:t>
                      </a:r>
                      <a:r>
                        <a:rPr sz="2000" spc="755" dirty="0">
                          <a:latin typeface="휴먼아미체"/>
                          <a:cs typeface="휴먼아미체"/>
                        </a:rPr>
                        <a:t>숫자로</a:t>
                      </a:r>
                      <a:r>
                        <a:rPr sz="2000" spc="-360" dirty="0">
                          <a:latin typeface="휴먼아미체"/>
                          <a:cs typeface="휴먼아미체"/>
                        </a:rPr>
                        <a:t> </a:t>
                      </a:r>
                      <a:r>
                        <a:rPr sz="2000" spc="535" dirty="0">
                          <a:latin typeface="휴먼아미체"/>
                          <a:cs typeface="휴먼아미체"/>
                        </a:rPr>
                        <a:t>표시된다</a:t>
                      </a:r>
                      <a:r>
                        <a:rPr sz="2000" spc="535" dirty="0">
                          <a:latin typeface="한컴산뜻돋움"/>
                          <a:cs typeface="한컴산뜻돋움"/>
                        </a:rPr>
                        <a:t>.</a:t>
                      </a:r>
                      <a:endParaRPr sz="2000">
                        <a:latin typeface="한컴산뜻돋움"/>
                        <a:cs typeface="한컴산뜻돋움"/>
                      </a:endParaRPr>
                    </a:p>
                  </a:txBody>
                  <a:tcPr marL="0" marR="0" marT="152400"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939800">
                <a:tc>
                  <a:txBody>
                    <a:bodyPr/>
                    <a:lstStyle/>
                    <a:p>
                      <a:pPr>
                        <a:lnSpc>
                          <a:spcPct val="100000"/>
                        </a:lnSpc>
                        <a:spcBef>
                          <a:spcPts val="35"/>
                        </a:spcBef>
                      </a:pPr>
                      <a:endParaRPr sz="1950">
                        <a:latin typeface="Times New Roman"/>
                        <a:cs typeface="Times New Roman"/>
                      </a:endParaRPr>
                    </a:p>
                    <a:p>
                      <a:pPr algn="ctr">
                        <a:lnSpc>
                          <a:spcPct val="100000"/>
                        </a:lnSpc>
                      </a:pPr>
                      <a:r>
                        <a:rPr sz="2000" b="1" spc="-10" dirty="0">
                          <a:latin typeface="한컴산뜻돋움"/>
                          <a:cs typeface="한컴산뜻돋움"/>
                        </a:rPr>
                        <a:t>start</a:t>
                      </a:r>
                      <a:endParaRPr sz="2000">
                        <a:latin typeface="한컴산뜻돋움"/>
                        <a:cs typeface="한컴산뜻돋움"/>
                      </a:endParaRPr>
                    </a:p>
                  </a:txBody>
                  <a:tcPr marL="0" marR="0" marT="4445" marB="0">
                    <a:lnR w="12700">
                      <a:solidFill>
                        <a:srgbClr val="000000"/>
                      </a:solidFill>
                      <a:prstDash val="solid"/>
                    </a:lnR>
                    <a:lnT w="12700">
                      <a:solidFill>
                        <a:srgbClr val="000000"/>
                      </a:solidFill>
                      <a:prstDash val="solid"/>
                    </a:lnT>
                    <a:lnB w="12700">
                      <a:solidFill>
                        <a:srgbClr val="000000"/>
                      </a:solidFill>
                      <a:prstDash val="solid"/>
                    </a:lnB>
                    <a:solidFill>
                      <a:srgbClr val="D5DCE4"/>
                    </a:solidFill>
                  </a:tcPr>
                </a:tc>
                <a:tc>
                  <a:txBody>
                    <a:bodyPr/>
                    <a:lstStyle/>
                    <a:p>
                      <a:pPr>
                        <a:lnSpc>
                          <a:spcPct val="100000"/>
                        </a:lnSpc>
                        <a:spcBef>
                          <a:spcPts val="35"/>
                        </a:spcBef>
                      </a:pPr>
                      <a:endParaRPr sz="1950">
                        <a:latin typeface="Times New Roman"/>
                        <a:cs typeface="Times New Roman"/>
                      </a:endParaRPr>
                    </a:p>
                    <a:p>
                      <a:pPr marL="90805">
                        <a:lnSpc>
                          <a:spcPct val="100000"/>
                        </a:lnSpc>
                      </a:pPr>
                      <a:r>
                        <a:rPr sz="2000" spc="550" dirty="0">
                          <a:latin typeface="휴먼아미체"/>
                          <a:cs typeface="휴먼아미체"/>
                        </a:rPr>
                        <a:t>각</a:t>
                      </a:r>
                      <a:r>
                        <a:rPr sz="2000" spc="-375" dirty="0">
                          <a:latin typeface="휴먼아미체"/>
                          <a:cs typeface="휴먼아미체"/>
                        </a:rPr>
                        <a:t> </a:t>
                      </a:r>
                      <a:r>
                        <a:rPr sz="2000" spc="705" dirty="0">
                          <a:latin typeface="휴먼아미체"/>
                          <a:cs typeface="휴먼아미체"/>
                        </a:rPr>
                        <a:t>항목</a:t>
                      </a:r>
                      <a:r>
                        <a:rPr sz="2000" spc="-360" dirty="0">
                          <a:latin typeface="휴먼아미체"/>
                          <a:cs typeface="휴먼아미체"/>
                        </a:rPr>
                        <a:t> </a:t>
                      </a:r>
                      <a:r>
                        <a:rPr sz="2000" spc="484" dirty="0">
                          <a:latin typeface="휴먼아미체"/>
                          <a:cs typeface="휴먼아미체"/>
                        </a:rPr>
                        <a:t>앞에</a:t>
                      </a:r>
                      <a:r>
                        <a:rPr sz="2000" spc="-370" dirty="0">
                          <a:latin typeface="휴먼아미체"/>
                          <a:cs typeface="휴먼아미체"/>
                        </a:rPr>
                        <a:t> </a:t>
                      </a:r>
                      <a:r>
                        <a:rPr sz="2000" spc="860" dirty="0">
                          <a:latin typeface="휴먼아미체"/>
                          <a:cs typeface="휴먼아미체"/>
                        </a:rPr>
                        <a:t>붙는</a:t>
                      </a:r>
                      <a:r>
                        <a:rPr sz="2000" spc="-360" dirty="0">
                          <a:latin typeface="휴먼아미체"/>
                          <a:cs typeface="휴먼아미체"/>
                        </a:rPr>
                        <a:t> </a:t>
                      </a:r>
                      <a:r>
                        <a:rPr sz="2000" spc="685" dirty="0">
                          <a:latin typeface="휴먼아미체"/>
                          <a:cs typeface="휴먼아미체"/>
                        </a:rPr>
                        <a:t>숫자의</a:t>
                      </a:r>
                      <a:r>
                        <a:rPr sz="2000" spc="-370" dirty="0">
                          <a:latin typeface="휴먼아미체"/>
                          <a:cs typeface="휴먼아미체"/>
                        </a:rPr>
                        <a:t> </a:t>
                      </a:r>
                      <a:r>
                        <a:rPr sz="2000" spc="600" dirty="0">
                          <a:latin typeface="휴먼아미체"/>
                          <a:cs typeface="휴먼아미체"/>
                        </a:rPr>
                        <a:t>시작</a:t>
                      </a:r>
                      <a:r>
                        <a:rPr sz="2000" spc="-360" dirty="0">
                          <a:latin typeface="휴먼아미체"/>
                          <a:cs typeface="휴먼아미체"/>
                        </a:rPr>
                        <a:t> </a:t>
                      </a:r>
                      <a:r>
                        <a:rPr sz="2000" spc="795" dirty="0">
                          <a:latin typeface="휴먼아미체"/>
                          <a:cs typeface="휴먼아미체"/>
                        </a:rPr>
                        <a:t>번호를</a:t>
                      </a:r>
                      <a:r>
                        <a:rPr sz="2000" spc="-375" dirty="0">
                          <a:latin typeface="휴먼아미체"/>
                          <a:cs typeface="휴먼아미체"/>
                        </a:rPr>
                        <a:t> </a:t>
                      </a:r>
                      <a:r>
                        <a:rPr sz="2000" spc="470" dirty="0">
                          <a:latin typeface="휴먼아미체"/>
                          <a:cs typeface="휴먼아미체"/>
                        </a:rPr>
                        <a:t>지정한다</a:t>
                      </a:r>
                      <a:r>
                        <a:rPr sz="2000" spc="470" dirty="0">
                          <a:latin typeface="한컴산뜻돋움"/>
                          <a:cs typeface="한컴산뜻돋움"/>
                        </a:rPr>
                        <a:t>.</a:t>
                      </a:r>
                      <a:endParaRPr sz="2000">
                        <a:latin typeface="한컴산뜻돋움"/>
                        <a:cs typeface="한컴산뜻돋움"/>
                      </a:endParaRPr>
                    </a:p>
                  </a:txBody>
                  <a:tcPr marL="0" marR="0" marT="444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18" name="TextBox 17">
            <a:extLst>
              <a:ext uri="{FF2B5EF4-FFF2-40B4-BE49-F238E27FC236}">
                <a16:creationId xmlns:a16="http://schemas.microsoft.com/office/drawing/2014/main" id="{C4A1AD5A-3343-E6D3-2FF6-4A8164708FB3}"/>
              </a:ext>
            </a:extLst>
          </p:cNvPr>
          <p:cNvSpPr txBox="1"/>
          <p:nvPr/>
        </p:nvSpPr>
        <p:spPr>
          <a:xfrm>
            <a:off x="306647" y="319086"/>
            <a:ext cx="9365309"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순서 목록</a:t>
            </a:r>
          </a:p>
        </p:txBody>
      </p:sp>
      <p:sp>
        <p:nvSpPr>
          <p:cNvPr id="20" name="TextBox 19">
            <a:extLst>
              <a:ext uri="{FF2B5EF4-FFF2-40B4-BE49-F238E27FC236}">
                <a16:creationId xmlns:a16="http://schemas.microsoft.com/office/drawing/2014/main" id="{7B6F8B31-36BA-7EF1-4FEC-1AAEDDF2BD4A}"/>
              </a:ext>
            </a:extLst>
          </p:cNvPr>
          <p:cNvSpPr txBox="1"/>
          <p:nvPr/>
        </p:nvSpPr>
        <p:spPr>
          <a:xfrm>
            <a:off x="306647" y="1035219"/>
            <a:ext cx="6096000" cy="369332"/>
          </a:xfrm>
          <a:prstGeom prst="rect">
            <a:avLst/>
          </a:prstGeom>
          <a:noFill/>
        </p:spPr>
        <p:txBody>
          <a:bodyPr wrap="square">
            <a:spAutoFit/>
          </a:bodyPr>
          <a:lstStyle/>
          <a:p>
            <a:r>
              <a:rPr lang="ko-KR" altLang="en-US" b="1" dirty="0">
                <a:solidFill>
                  <a:srgbClr val="5A7EA9"/>
                </a:solidFill>
              </a:rPr>
              <a:t>&lt;OL&gt; 태그와 &lt;LI&gt; 태그</a:t>
            </a:r>
          </a:p>
        </p:txBody>
      </p:sp>
      <p:sp>
        <p:nvSpPr>
          <p:cNvPr id="22" name="TextBox 21">
            <a:extLst>
              <a:ext uri="{FF2B5EF4-FFF2-40B4-BE49-F238E27FC236}">
                <a16:creationId xmlns:a16="http://schemas.microsoft.com/office/drawing/2014/main" id="{C3C7AD05-F76A-F212-187B-3C0773ECFE9B}"/>
              </a:ext>
            </a:extLst>
          </p:cNvPr>
          <p:cNvSpPr txBox="1"/>
          <p:nvPr/>
        </p:nvSpPr>
        <p:spPr>
          <a:xfrm>
            <a:off x="359229" y="1542598"/>
            <a:ext cx="11190514" cy="646331"/>
          </a:xfrm>
          <a:prstGeom prst="rect">
            <a:avLst/>
          </a:prstGeom>
          <a:noFill/>
        </p:spPr>
        <p:txBody>
          <a:bodyPr wrap="square">
            <a:spAutoFit/>
          </a:bodyPr>
          <a:lstStyle/>
          <a:p>
            <a:r>
              <a:rPr lang="ko-KR" altLang="en-US" dirty="0"/>
              <a:t>순서 목록에서는 &lt;OL&gt; 태그의 </a:t>
            </a:r>
            <a:r>
              <a:rPr lang="ko-KR" altLang="en-US" dirty="0" err="1"/>
              <a:t>type</a:t>
            </a:r>
            <a:r>
              <a:rPr lang="ko-KR" altLang="en-US" dirty="0"/>
              <a:t> 속성과 </a:t>
            </a:r>
            <a:r>
              <a:rPr lang="ko-KR" altLang="en-US" dirty="0" err="1"/>
              <a:t>start</a:t>
            </a:r>
            <a:r>
              <a:rPr lang="ko-KR" altLang="en-US" dirty="0"/>
              <a:t> 속성을 이용해서 각 항목 앞에 붙는 번호나 시작 번호를 조절할 수 있다.</a:t>
            </a:r>
          </a:p>
        </p:txBody>
      </p:sp>
      <p:cxnSp>
        <p:nvCxnSpPr>
          <p:cNvPr id="3" name="직선 연결선 2">
            <a:extLst>
              <a:ext uri="{FF2B5EF4-FFF2-40B4-BE49-F238E27FC236}">
                <a16:creationId xmlns:a16="http://schemas.microsoft.com/office/drawing/2014/main" id="{51A09910-E040-579E-F85C-FCE43044085E}"/>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732893E-6AFD-6DD4-7AB7-6163F6853CAD}"/>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5" name="TextBox 4">
            <a:extLst>
              <a:ext uri="{FF2B5EF4-FFF2-40B4-BE49-F238E27FC236}">
                <a16:creationId xmlns:a16="http://schemas.microsoft.com/office/drawing/2014/main" id="{FDBA3573-0946-4D43-8C79-1A81CB336DD9}"/>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1"/>
          <p:cNvGraphicFramePr>
            <a:graphicFrameLocks noGrp="1"/>
          </p:cNvGraphicFramePr>
          <p:nvPr>
            <p:extLst>
              <p:ext uri="{D42A27DB-BD31-4B8C-83A1-F6EECF244321}">
                <p14:modId xmlns:p14="http://schemas.microsoft.com/office/powerpoint/2010/main" val="1305103679"/>
              </p:ext>
            </p:extLst>
          </p:nvPr>
        </p:nvGraphicFramePr>
        <p:xfrm>
          <a:off x="5415424" y="2837802"/>
          <a:ext cx="6053455" cy="2922270"/>
        </p:xfrm>
        <a:graphic>
          <a:graphicData uri="http://schemas.openxmlformats.org/drawingml/2006/table">
            <a:tbl>
              <a:tblPr firstRow="1" bandRow="1">
                <a:tableStyleId>{2D5ABB26-0587-4C30-8999-92F81FD0307C}</a:tableStyleId>
              </a:tblPr>
              <a:tblGrid>
                <a:gridCol w="1938655">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87045">
                <a:tc>
                  <a:txBody>
                    <a:bodyPr/>
                    <a:lstStyle/>
                    <a:p>
                      <a:pPr marR="326390" algn="r">
                        <a:lnSpc>
                          <a:spcPct val="100000"/>
                        </a:lnSpc>
                        <a:spcBef>
                          <a:spcPts val="635"/>
                        </a:spcBef>
                      </a:pPr>
                      <a:r>
                        <a:rPr sz="1800" b="1" spc="-110" dirty="0">
                          <a:solidFill>
                            <a:srgbClr val="FFFFFF"/>
                          </a:solidFill>
                          <a:latin typeface="나눔고딕 ExtraBold"/>
                          <a:cs typeface="나눔고딕 ExtraBold"/>
                        </a:rPr>
                        <a:t>속성과</a:t>
                      </a:r>
                      <a:r>
                        <a:rPr sz="1800" b="1" spc="-105" dirty="0">
                          <a:solidFill>
                            <a:srgbClr val="FFFFFF"/>
                          </a:solidFill>
                          <a:latin typeface="나눔고딕 ExtraBold"/>
                          <a:cs typeface="나눔고딕 ExtraBold"/>
                        </a:rPr>
                        <a:t> </a:t>
                      </a:r>
                      <a:r>
                        <a:rPr sz="1800" b="1" spc="-25" dirty="0">
                          <a:solidFill>
                            <a:srgbClr val="FFFFFF"/>
                          </a:solidFill>
                          <a:latin typeface="나눔고딕 ExtraBold"/>
                          <a:cs typeface="나눔고딕 ExtraBold"/>
                        </a:rPr>
                        <a:t>속성값</a:t>
                      </a:r>
                      <a:endParaRPr sz="1800">
                        <a:latin typeface="나눔고딕 ExtraBold"/>
                        <a:cs typeface="나눔고딕 ExtraBold"/>
                      </a:endParaRPr>
                    </a:p>
                  </a:txBody>
                  <a:tcPr marL="0" marR="0" marT="80645" marB="0">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gn="ctr">
                        <a:lnSpc>
                          <a:spcPct val="100000"/>
                        </a:lnSpc>
                        <a:spcBef>
                          <a:spcPts val="635"/>
                        </a:spcBef>
                      </a:pPr>
                      <a:r>
                        <a:rPr sz="1800" b="1" spc="-25" dirty="0">
                          <a:solidFill>
                            <a:srgbClr val="FFFFFF"/>
                          </a:solidFill>
                          <a:latin typeface="나눔고딕 ExtraBold"/>
                          <a:cs typeface="나눔고딕 ExtraBold"/>
                        </a:rPr>
                        <a:t>설명</a:t>
                      </a:r>
                      <a:endParaRPr sz="1800">
                        <a:latin typeface="나눔고딕 ExtraBold"/>
                        <a:cs typeface="나눔고딕 ExtraBold"/>
                      </a:endParaRPr>
                    </a:p>
                  </a:txBody>
                  <a:tcPr marL="0" marR="0" marT="80645" marB="0">
                    <a:lnL w="12700">
                      <a:solidFill>
                        <a:srgbClr val="000000"/>
                      </a:solidFill>
                      <a:prstDash val="solid"/>
                    </a:lnL>
                    <a:lnT w="12700">
                      <a:solidFill>
                        <a:srgbClr val="000000"/>
                      </a:solidFill>
                      <a:prstDash val="solid"/>
                    </a:lnT>
                    <a:lnB w="12700">
                      <a:solidFill>
                        <a:srgbClr val="000000"/>
                      </a:solidFill>
                      <a:prstDash val="solid"/>
                    </a:lnB>
                    <a:solidFill>
                      <a:srgbClr val="5B9BD4"/>
                    </a:solidFill>
                  </a:tcPr>
                </a:tc>
                <a:extLst>
                  <a:ext uri="{0D108BD9-81ED-4DB2-BD59-A6C34878D82A}">
                    <a16:rowId xmlns:a16="http://schemas.microsoft.com/office/drawing/2014/main" val="10000"/>
                  </a:ext>
                </a:extLst>
              </a:tr>
              <a:tr h="487045">
                <a:tc>
                  <a:txBody>
                    <a:bodyPr/>
                    <a:lstStyle/>
                    <a:p>
                      <a:pPr marR="326390" algn="r">
                        <a:lnSpc>
                          <a:spcPct val="100000"/>
                        </a:lnSpc>
                        <a:spcBef>
                          <a:spcPts val="635"/>
                        </a:spcBef>
                      </a:pPr>
                      <a:r>
                        <a:rPr sz="1800" spc="555" dirty="0">
                          <a:latin typeface="휴먼아미체"/>
                          <a:cs typeface="휴먼아미체"/>
                        </a:rPr>
                        <a:t>지정하지</a:t>
                      </a:r>
                      <a:r>
                        <a:rPr sz="1800" spc="-350" dirty="0">
                          <a:latin typeface="휴먼아미체"/>
                          <a:cs typeface="휴먼아미체"/>
                        </a:rPr>
                        <a:t> </a:t>
                      </a:r>
                      <a:r>
                        <a:rPr sz="1800" spc="610" dirty="0">
                          <a:latin typeface="휴먼아미체"/>
                          <a:cs typeface="휴먼아미체"/>
                        </a:rPr>
                        <a:t>않음</a:t>
                      </a:r>
                      <a:endParaRPr sz="1800">
                        <a:latin typeface="휴먼아미체"/>
                        <a:cs typeface="휴먼아미체"/>
                      </a:endParaRPr>
                    </a:p>
                  </a:txBody>
                  <a:tcPr marL="0" marR="0" marT="80645"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635"/>
                        </a:spcBef>
                      </a:pPr>
                      <a:r>
                        <a:rPr sz="1800" spc="680" dirty="0">
                          <a:latin typeface="휴먼아미체"/>
                          <a:cs typeface="휴먼아미체"/>
                        </a:rPr>
                        <a:t>숫자로</a:t>
                      </a:r>
                      <a:r>
                        <a:rPr sz="1800" spc="-350" dirty="0">
                          <a:latin typeface="휴먼아미체"/>
                          <a:cs typeface="휴먼아미체"/>
                        </a:rPr>
                        <a:t> </a:t>
                      </a:r>
                      <a:r>
                        <a:rPr sz="1800" spc="165" dirty="0">
                          <a:latin typeface="휴먼아미체"/>
                          <a:cs typeface="휴먼아미체"/>
                        </a:rPr>
                        <a:t>표시</a:t>
                      </a:r>
                      <a:r>
                        <a:rPr sz="1800" spc="165" dirty="0">
                          <a:latin typeface="한컴산뜻돋움"/>
                          <a:cs typeface="한컴산뜻돋움"/>
                        </a:rPr>
                        <a:t>(1,2,3</a:t>
                      </a:r>
                      <a:r>
                        <a:rPr sz="1800" spc="-70" dirty="0">
                          <a:latin typeface="한컴산뜻돋움"/>
                          <a:cs typeface="한컴산뜻돋움"/>
                        </a:rPr>
                        <a:t> </a:t>
                      </a:r>
                      <a:r>
                        <a:rPr sz="1800" spc="-25" dirty="0">
                          <a:latin typeface="한컴산뜻돋움"/>
                          <a:cs typeface="한컴산뜻돋움"/>
                        </a:rPr>
                        <a:t>…)</a:t>
                      </a:r>
                      <a:endParaRPr sz="1800">
                        <a:latin typeface="한컴산뜻돋움"/>
                        <a:cs typeface="한컴산뜻돋움"/>
                      </a:endParaRPr>
                    </a:p>
                  </a:txBody>
                  <a:tcPr marL="0" marR="0" marT="8064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87045">
                <a:tc>
                  <a:txBody>
                    <a:bodyPr/>
                    <a:lstStyle/>
                    <a:p>
                      <a:pPr>
                        <a:lnSpc>
                          <a:spcPct val="100000"/>
                        </a:lnSpc>
                      </a:pPr>
                      <a:endParaRPr sz="2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635"/>
                        </a:spcBef>
                      </a:pPr>
                      <a:r>
                        <a:rPr sz="1800" spc="455" dirty="0">
                          <a:latin typeface="휴먼아미체"/>
                          <a:cs typeface="휴먼아미체"/>
                        </a:rPr>
                        <a:t>알파벳</a:t>
                      </a:r>
                      <a:r>
                        <a:rPr sz="1800" spc="-365" dirty="0">
                          <a:latin typeface="휴먼아미체"/>
                          <a:cs typeface="휴먼아미체"/>
                        </a:rPr>
                        <a:t> </a:t>
                      </a:r>
                      <a:r>
                        <a:rPr sz="1800" spc="605" dirty="0">
                          <a:latin typeface="휴먼아미체"/>
                          <a:cs typeface="휴먼아미체"/>
                        </a:rPr>
                        <a:t>대문자로</a:t>
                      </a:r>
                      <a:r>
                        <a:rPr sz="1800" spc="-360" dirty="0">
                          <a:latin typeface="휴먼아미체"/>
                          <a:cs typeface="휴먼아미체"/>
                        </a:rPr>
                        <a:t> </a:t>
                      </a:r>
                      <a:r>
                        <a:rPr sz="1800" spc="270" dirty="0">
                          <a:latin typeface="휴먼아미체"/>
                          <a:cs typeface="휴먼아미체"/>
                        </a:rPr>
                        <a:t>표시</a:t>
                      </a:r>
                      <a:r>
                        <a:rPr sz="1800" spc="270" dirty="0">
                          <a:latin typeface="한컴산뜻돋움"/>
                          <a:cs typeface="한컴산뜻돋움"/>
                        </a:rPr>
                        <a:t>(A,</a:t>
                      </a:r>
                      <a:r>
                        <a:rPr sz="1800" spc="-95" dirty="0">
                          <a:latin typeface="한컴산뜻돋움"/>
                          <a:cs typeface="한컴산뜻돋움"/>
                        </a:rPr>
                        <a:t> </a:t>
                      </a:r>
                      <a:r>
                        <a:rPr sz="1800" dirty="0">
                          <a:latin typeface="한컴산뜻돋움"/>
                          <a:cs typeface="한컴산뜻돋움"/>
                        </a:rPr>
                        <a:t>B,</a:t>
                      </a:r>
                      <a:r>
                        <a:rPr sz="1800" spc="-70" dirty="0">
                          <a:latin typeface="한컴산뜻돋움"/>
                          <a:cs typeface="한컴산뜻돋움"/>
                        </a:rPr>
                        <a:t> </a:t>
                      </a:r>
                      <a:r>
                        <a:rPr sz="1800" dirty="0">
                          <a:latin typeface="한컴산뜻돋움"/>
                          <a:cs typeface="한컴산뜻돋움"/>
                        </a:rPr>
                        <a:t>C,</a:t>
                      </a:r>
                      <a:r>
                        <a:rPr sz="1800" spc="-70" dirty="0">
                          <a:latin typeface="한컴산뜻돋움"/>
                          <a:cs typeface="한컴산뜻돋움"/>
                        </a:rPr>
                        <a:t> </a:t>
                      </a:r>
                      <a:r>
                        <a:rPr sz="1800" spc="-25" dirty="0">
                          <a:latin typeface="한컴산뜻돋움"/>
                          <a:cs typeface="한컴산뜻돋움"/>
                        </a:rPr>
                        <a:t>…)</a:t>
                      </a:r>
                      <a:endParaRPr sz="1800">
                        <a:latin typeface="한컴산뜻돋움"/>
                        <a:cs typeface="한컴산뜻돋움"/>
                      </a:endParaRPr>
                    </a:p>
                  </a:txBody>
                  <a:tcPr marL="0" marR="0" marT="8064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87045">
                <a:tc>
                  <a:txBody>
                    <a:bodyPr/>
                    <a:lstStyle/>
                    <a:p>
                      <a:pPr>
                        <a:lnSpc>
                          <a:spcPct val="100000"/>
                        </a:lnSpc>
                      </a:pPr>
                      <a:endParaRPr sz="2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635"/>
                        </a:spcBef>
                      </a:pPr>
                      <a:r>
                        <a:rPr sz="1800" spc="455" dirty="0">
                          <a:latin typeface="휴먼아미체"/>
                          <a:cs typeface="휴먼아미체"/>
                        </a:rPr>
                        <a:t>알파벳</a:t>
                      </a:r>
                      <a:r>
                        <a:rPr sz="1800" spc="-360" dirty="0">
                          <a:latin typeface="휴먼아미체"/>
                          <a:cs typeface="휴먼아미체"/>
                        </a:rPr>
                        <a:t> </a:t>
                      </a:r>
                      <a:r>
                        <a:rPr sz="1800" spc="705" dirty="0">
                          <a:latin typeface="휴먼아미체"/>
                          <a:cs typeface="휴먼아미체"/>
                        </a:rPr>
                        <a:t>소문자로</a:t>
                      </a:r>
                      <a:r>
                        <a:rPr sz="1800" spc="-360" dirty="0">
                          <a:latin typeface="휴먼아미체"/>
                          <a:cs typeface="휴먼아미체"/>
                        </a:rPr>
                        <a:t> </a:t>
                      </a:r>
                      <a:r>
                        <a:rPr sz="1800" spc="270" dirty="0">
                          <a:latin typeface="휴먼아미체"/>
                          <a:cs typeface="휴먼아미체"/>
                        </a:rPr>
                        <a:t>표시</a:t>
                      </a:r>
                      <a:r>
                        <a:rPr sz="1800" spc="270" dirty="0">
                          <a:latin typeface="한컴산뜻돋움"/>
                          <a:cs typeface="한컴산뜻돋움"/>
                        </a:rPr>
                        <a:t>(a,</a:t>
                      </a:r>
                      <a:r>
                        <a:rPr sz="1800" spc="-85" dirty="0">
                          <a:latin typeface="한컴산뜻돋움"/>
                          <a:cs typeface="한컴산뜻돋움"/>
                        </a:rPr>
                        <a:t> </a:t>
                      </a:r>
                      <a:r>
                        <a:rPr sz="1800" dirty="0">
                          <a:latin typeface="한컴산뜻돋움"/>
                          <a:cs typeface="한컴산뜻돋움"/>
                        </a:rPr>
                        <a:t>b,</a:t>
                      </a:r>
                      <a:r>
                        <a:rPr sz="1800" spc="-60" dirty="0">
                          <a:latin typeface="한컴산뜻돋움"/>
                          <a:cs typeface="한컴산뜻돋움"/>
                        </a:rPr>
                        <a:t> </a:t>
                      </a:r>
                      <a:r>
                        <a:rPr sz="1800" dirty="0">
                          <a:latin typeface="한컴산뜻돋움"/>
                          <a:cs typeface="한컴산뜻돋움"/>
                        </a:rPr>
                        <a:t>c,</a:t>
                      </a:r>
                      <a:r>
                        <a:rPr sz="1800" spc="-70" dirty="0">
                          <a:latin typeface="한컴산뜻돋움"/>
                          <a:cs typeface="한컴산뜻돋움"/>
                        </a:rPr>
                        <a:t> </a:t>
                      </a:r>
                      <a:r>
                        <a:rPr sz="1800" spc="-25" dirty="0">
                          <a:latin typeface="한컴산뜻돋움"/>
                          <a:cs typeface="한컴산뜻돋움"/>
                        </a:rPr>
                        <a:t>…)</a:t>
                      </a:r>
                      <a:endParaRPr sz="1800">
                        <a:latin typeface="한컴산뜻돋움"/>
                        <a:cs typeface="한컴산뜻돋움"/>
                      </a:endParaRPr>
                    </a:p>
                  </a:txBody>
                  <a:tcPr marL="0" marR="0" marT="8064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87045">
                <a:tc>
                  <a:txBody>
                    <a:bodyPr/>
                    <a:lstStyle/>
                    <a:p>
                      <a:pPr>
                        <a:lnSpc>
                          <a:spcPct val="100000"/>
                        </a:lnSpc>
                      </a:pPr>
                      <a:endParaRPr sz="2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635"/>
                        </a:spcBef>
                      </a:pPr>
                      <a:r>
                        <a:rPr sz="1800" spc="585" dirty="0">
                          <a:latin typeface="휴먼아미체"/>
                          <a:cs typeface="휴먼아미체"/>
                        </a:rPr>
                        <a:t>로마자</a:t>
                      </a:r>
                      <a:r>
                        <a:rPr sz="1800" spc="-350" dirty="0">
                          <a:latin typeface="휴먼아미체"/>
                          <a:cs typeface="휴먼아미체"/>
                        </a:rPr>
                        <a:t> </a:t>
                      </a:r>
                      <a:r>
                        <a:rPr sz="1800" spc="605" dirty="0">
                          <a:latin typeface="휴먼아미체"/>
                          <a:cs typeface="휴먼아미체"/>
                        </a:rPr>
                        <a:t>대문자로</a:t>
                      </a:r>
                      <a:r>
                        <a:rPr sz="1800" spc="-350" dirty="0">
                          <a:latin typeface="휴먼아미체"/>
                          <a:cs typeface="휴먼아미체"/>
                        </a:rPr>
                        <a:t> </a:t>
                      </a:r>
                      <a:r>
                        <a:rPr sz="1800" spc="165" dirty="0">
                          <a:latin typeface="휴먼아미체"/>
                          <a:cs typeface="휴먼아미체"/>
                        </a:rPr>
                        <a:t>표시(Ⅰ,Ⅱ,Ⅲ,</a:t>
                      </a:r>
                      <a:r>
                        <a:rPr sz="1800" spc="-360" dirty="0">
                          <a:latin typeface="휴먼아미체"/>
                          <a:cs typeface="휴먼아미체"/>
                        </a:rPr>
                        <a:t> </a:t>
                      </a:r>
                      <a:r>
                        <a:rPr sz="1800" spc="50" dirty="0">
                          <a:latin typeface="휴먼아미체"/>
                          <a:cs typeface="휴먼아미체"/>
                        </a:rPr>
                        <a:t>…)</a:t>
                      </a:r>
                      <a:endParaRPr sz="1800">
                        <a:latin typeface="휴먼아미체"/>
                        <a:cs typeface="휴먼아미체"/>
                      </a:endParaRPr>
                    </a:p>
                  </a:txBody>
                  <a:tcPr marL="0" marR="0" marT="8064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87045">
                <a:tc>
                  <a:txBody>
                    <a:bodyPr/>
                    <a:lstStyle/>
                    <a:p>
                      <a:pPr>
                        <a:lnSpc>
                          <a:spcPct val="100000"/>
                        </a:lnSpc>
                      </a:pPr>
                      <a:endParaRPr sz="2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635"/>
                        </a:spcBef>
                      </a:pPr>
                      <a:r>
                        <a:rPr sz="1800" spc="585" dirty="0">
                          <a:latin typeface="휴먼아미체"/>
                          <a:cs typeface="휴먼아미체"/>
                        </a:rPr>
                        <a:t>로마자</a:t>
                      </a:r>
                      <a:r>
                        <a:rPr sz="1800" spc="-350" dirty="0">
                          <a:latin typeface="휴먼아미체"/>
                          <a:cs typeface="휴먼아미체"/>
                        </a:rPr>
                        <a:t> </a:t>
                      </a:r>
                      <a:r>
                        <a:rPr sz="1800" spc="705" dirty="0">
                          <a:latin typeface="휴먼아미체"/>
                          <a:cs typeface="휴먼아미체"/>
                        </a:rPr>
                        <a:t>소문자로</a:t>
                      </a:r>
                      <a:r>
                        <a:rPr sz="1800" spc="-345" dirty="0">
                          <a:latin typeface="휴먼아미체"/>
                          <a:cs typeface="휴먼아미체"/>
                        </a:rPr>
                        <a:t> </a:t>
                      </a:r>
                      <a:r>
                        <a:rPr sz="1800" spc="165" dirty="0">
                          <a:latin typeface="휴먼아미체"/>
                          <a:cs typeface="휴먼아미체"/>
                        </a:rPr>
                        <a:t>표시(ⅰ,ⅱ,ⅲ,</a:t>
                      </a:r>
                      <a:r>
                        <a:rPr sz="1800" spc="-355" dirty="0">
                          <a:latin typeface="휴먼아미체"/>
                          <a:cs typeface="휴먼아미체"/>
                        </a:rPr>
                        <a:t> </a:t>
                      </a:r>
                      <a:r>
                        <a:rPr sz="1800" spc="50" dirty="0">
                          <a:latin typeface="휴먼아미체"/>
                          <a:cs typeface="휴먼아미체"/>
                        </a:rPr>
                        <a:t>…)</a:t>
                      </a:r>
                      <a:endParaRPr sz="1800">
                        <a:latin typeface="휴먼아미체"/>
                        <a:cs typeface="휴먼아미체"/>
                      </a:endParaRPr>
                    </a:p>
                  </a:txBody>
                  <a:tcPr marL="0" marR="0" marT="8064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pic>
        <p:nvPicPr>
          <p:cNvPr id="12" name="object 12"/>
          <p:cNvPicPr/>
          <p:nvPr/>
        </p:nvPicPr>
        <p:blipFill>
          <a:blip r:embed="rId2" cstate="print"/>
          <a:stretch>
            <a:fillRect/>
          </a:stretch>
        </p:blipFill>
        <p:spPr>
          <a:xfrm>
            <a:off x="5580016" y="5769429"/>
            <a:ext cx="5666231" cy="304800"/>
          </a:xfrm>
          <a:prstGeom prst="rect">
            <a:avLst/>
          </a:prstGeom>
        </p:spPr>
      </p:pic>
      <p:pic>
        <p:nvPicPr>
          <p:cNvPr id="13" name="object 13"/>
          <p:cNvPicPr/>
          <p:nvPr/>
        </p:nvPicPr>
        <p:blipFill>
          <a:blip r:embed="rId3" cstate="print"/>
          <a:stretch>
            <a:fillRect/>
          </a:stretch>
        </p:blipFill>
        <p:spPr>
          <a:xfrm>
            <a:off x="6045148" y="3998666"/>
            <a:ext cx="720120" cy="177480"/>
          </a:xfrm>
          <a:prstGeom prst="rect">
            <a:avLst/>
          </a:prstGeom>
        </p:spPr>
      </p:pic>
      <p:pic>
        <p:nvPicPr>
          <p:cNvPr id="14" name="object 14"/>
          <p:cNvPicPr/>
          <p:nvPr/>
        </p:nvPicPr>
        <p:blipFill>
          <a:blip r:embed="rId4" cstate="print"/>
          <a:stretch>
            <a:fillRect/>
          </a:stretch>
        </p:blipFill>
        <p:spPr>
          <a:xfrm>
            <a:off x="6045148" y="4490380"/>
            <a:ext cx="707775" cy="176800"/>
          </a:xfrm>
          <a:prstGeom prst="rect">
            <a:avLst/>
          </a:prstGeom>
        </p:spPr>
      </p:pic>
      <p:pic>
        <p:nvPicPr>
          <p:cNvPr id="15" name="object 15"/>
          <p:cNvPicPr/>
          <p:nvPr/>
        </p:nvPicPr>
        <p:blipFill>
          <a:blip r:embed="rId5" cstate="print"/>
          <a:stretch>
            <a:fillRect/>
          </a:stretch>
        </p:blipFill>
        <p:spPr>
          <a:xfrm>
            <a:off x="6045148" y="4964948"/>
            <a:ext cx="654280" cy="176800"/>
          </a:xfrm>
          <a:prstGeom prst="rect">
            <a:avLst/>
          </a:prstGeom>
        </p:spPr>
      </p:pic>
      <p:pic>
        <p:nvPicPr>
          <p:cNvPr id="16" name="object 16"/>
          <p:cNvPicPr/>
          <p:nvPr/>
        </p:nvPicPr>
        <p:blipFill>
          <a:blip r:embed="rId6" cstate="print"/>
          <a:stretch>
            <a:fillRect/>
          </a:stretch>
        </p:blipFill>
        <p:spPr>
          <a:xfrm>
            <a:off x="6045148" y="5415480"/>
            <a:ext cx="650165" cy="176800"/>
          </a:xfrm>
          <a:prstGeom prst="rect">
            <a:avLst/>
          </a:prstGeom>
        </p:spPr>
      </p:pic>
      <p:sp>
        <p:nvSpPr>
          <p:cNvPr id="17" name="object 17"/>
          <p:cNvSpPr txBox="1"/>
          <p:nvPr/>
        </p:nvSpPr>
        <p:spPr>
          <a:xfrm>
            <a:off x="9576079" y="2608016"/>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18" name="object 18"/>
          <p:cNvPicPr/>
          <p:nvPr/>
        </p:nvPicPr>
        <p:blipFill>
          <a:blip r:embed="rId7" cstate="print"/>
          <a:stretch>
            <a:fillRect/>
          </a:stretch>
        </p:blipFill>
        <p:spPr>
          <a:xfrm>
            <a:off x="9322960" y="2602556"/>
            <a:ext cx="219455" cy="219455"/>
          </a:xfrm>
          <a:prstGeom prst="rect">
            <a:avLst/>
          </a:prstGeom>
        </p:spPr>
      </p:pic>
      <p:sp>
        <p:nvSpPr>
          <p:cNvPr id="21" name="TextBox 20">
            <a:extLst>
              <a:ext uri="{FF2B5EF4-FFF2-40B4-BE49-F238E27FC236}">
                <a16:creationId xmlns:a16="http://schemas.microsoft.com/office/drawing/2014/main" id="{B6BC12EB-CF0D-46AC-6462-D2657F920FA6}"/>
              </a:ext>
            </a:extLst>
          </p:cNvPr>
          <p:cNvSpPr txBox="1"/>
          <p:nvPr/>
        </p:nvSpPr>
        <p:spPr>
          <a:xfrm>
            <a:off x="306647" y="319086"/>
            <a:ext cx="9365309"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순서 목록</a:t>
            </a:r>
          </a:p>
        </p:txBody>
      </p:sp>
      <p:sp>
        <p:nvSpPr>
          <p:cNvPr id="23" name="TextBox 22">
            <a:extLst>
              <a:ext uri="{FF2B5EF4-FFF2-40B4-BE49-F238E27FC236}">
                <a16:creationId xmlns:a16="http://schemas.microsoft.com/office/drawing/2014/main" id="{013A5C3D-6976-207A-4EC4-7C801CA111E7}"/>
              </a:ext>
            </a:extLst>
          </p:cNvPr>
          <p:cNvSpPr txBox="1"/>
          <p:nvPr/>
        </p:nvSpPr>
        <p:spPr>
          <a:xfrm>
            <a:off x="270641" y="1240648"/>
            <a:ext cx="11317201" cy="646331"/>
          </a:xfrm>
          <a:prstGeom prst="rect">
            <a:avLst/>
          </a:prstGeom>
          <a:noFill/>
        </p:spPr>
        <p:txBody>
          <a:bodyPr wrap="square">
            <a:spAutoFit/>
          </a:bodyPr>
          <a:lstStyle/>
          <a:p>
            <a:r>
              <a:rPr lang="ko-KR" altLang="en-US" dirty="0"/>
              <a:t>목록의 각 항목은 순서대로 나열되는데 그 순서를 숫자나 알파벳, 혹은 로마숫자 등 여러 가지 형식으로 바꿀 수 있다. 알파벳이나 로마숫자의 경우 대문자와 소문자를 선택해서 사용할 수 있다.</a:t>
            </a:r>
          </a:p>
        </p:txBody>
      </p:sp>
      <p:cxnSp>
        <p:nvCxnSpPr>
          <p:cNvPr id="2" name="직선 연결선 1">
            <a:extLst>
              <a:ext uri="{FF2B5EF4-FFF2-40B4-BE49-F238E27FC236}">
                <a16:creationId xmlns:a16="http://schemas.microsoft.com/office/drawing/2014/main" id="{756137D5-D670-1AFB-2B87-DACAF7F677C9}"/>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C98BDB2-8A22-3F59-FC6E-BB643D3B0292}"/>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83A50A8C-49CD-E337-5B61-7476CE799CF4}"/>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740663" y="1517903"/>
            <a:ext cx="2330450" cy="930275"/>
            <a:chOff x="740663" y="1517903"/>
            <a:chExt cx="2330450" cy="930275"/>
          </a:xfrm>
        </p:grpSpPr>
        <p:pic>
          <p:nvPicPr>
            <p:cNvPr id="5" name="object 5"/>
            <p:cNvPicPr/>
            <p:nvPr/>
          </p:nvPicPr>
          <p:blipFill>
            <a:blip r:embed="rId2" cstate="print"/>
            <a:stretch>
              <a:fillRect/>
            </a:stretch>
          </p:blipFill>
          <p:spPr>
            <a:xfrm>
              <a:off x="1181430" y="2059266"/>
              <a:ext cx="1768424" cy="388818"/>
            </a:xfrm>
            <a:prstGeom prst="rect">
              <a:avLst/>
            </a:prstGeom>
          </p:spPr>
        </p:pic>
        <p:pic>
          <p:nvPicPr>
            <p:cNvPr id="6" name="object 6"/>
            <p:cNvPicPr/>
            <p:nvPr/>
          </p:nvPicPr>
          <p:blipFill>
            <a:blip r:embed="rId3" cstate="print"/>
            <a:stretch>
              <a:fillRect/>
            </a:stretch>
          </p:blipFill>
          <p:spPr>
            <a:xfrm>
              <a:off x="740663" y="1517903"/>
              <a:ext cx="2330196" cy="771143"/>
            </a:xfrm>
            <a:prstGeom prst="rect">
              <a:avLst/>
            </a:prstGeom>
          </p:spPr>
        </p:pic>
        <p:pic>
          <p:nvPicPr>
            <p:cNvPr id="7" name="object 7"/>
            <p:cNvPicPr/>
            <p:nvPr/>
          </p:nvPicPr>
          <p:blipFill>
            <a:blip r:embed="rId4" cstate="print"/>
            <a:stretch>
              <a:fillRect/>
            </a:stretch>
          </p:blipFill>
          <p:spPr>
            <a:xfrm>
              <a:off x="826008" y="1716023"/>
              <a:ext cx="460235" cy="460247"/>
            </a:xfrm>
            <a:prstGeom prst="rect">
              <a:avLst/>
            </a:prstGeom>
          </p:spPr>
        </p:pic>
        <p:pic>
          <p:nvPicPr>
            <p:cNvPr id="8" name="object 8"/>
            <p:cNvPicPr/>
            <p:nvPr/>
          </p:nvPicPr>
          <p:blipFill>
            <a:blip r:embed="rId5" cstate="print"/>
            <a:stretch>
              <a:fillRect/>
            </a:stretch>
          </p:blipFill>
          <p:spPr>
            <a:xfrm>
              <a:off x="1107947" y="1598675"/>
              <a:ext cx="1309115" cy="789431"/>
            </a:xfrm>
            <a:prstGeom prst="rect">
              <a:avLst/>
            </a:prstGeom>
          </p:spPr>
        </p:pic>
        <p:pic>
          <p:nvPicPr>
            <p:cNvPr id="9" name="object 9"/>
            <p:cNvPicPr/>
            <p:nvPr/>
          </p:nvPicPr>
          <p:blipFill>
            <a:blip r:embed="rId6" cstate="print"/>
            <a:stretch>
              <a:fillRect/>
            </a:stretch>
          </p:blipFill>
          <p:spPr>
            <a:xfrm>
              <a:off x="1947672" y="1598688"/>
              <a:ext cx="1103375" cy="789419"/>
            </a:xfrm>
            <a:prstGeom prst="rect">
              <a:avLst/>
            </a:prstGeom>
          </p:spPr>
        </p:pic>
      </p:grpSp>
      <p:sp>
        <p:nvSpPr>
          <p:cNvPr id="10" name="object 10"/>
          <p:cNvSpPr txBox="1"/>
          <p:nvPr/>
        </p:nvSpPr>
        <p:spPr>
          <a:xfrm>
            <a:off x="819966" y="1661590"/>
            <a:ext cx="4821555" cy="781624"/>
          </a:xfrm>
          <a:prstGeom prst="rect">
            <a:avLst/>
          </a:prstGeom>
        </p:spPr>
        <p:txBody>
          <a:bodyPr vert="horz" wrap="square" lIns="0" tIns="12065" rIns="0" bIns="0" rtlCol="0">
            <a:spAutoFit/>
          </a:bodyPr>
          <a:lstStyle/>
          <a:p>
            <a:pPr marL="508634">
              <a:lnSpc>
                <a:spcPct val="100000"/>
              </a:lnSpc>
              <a:spcBef>
                <a:spcPts val="95"/>
              </a:spcBef>
            </a:pPr>
            <a:r>
              <a:rPr sz="2800" b="1" dirty="0">
                <a:solidFill>
                  <a:srgbClr val="FFFFFF"/>
                </a:solidFill>
                <a:latin typeface="한컴산뜻돋움"/>
                <a:cs typeface="한컴산뜻돋움"/>
              </a:rPr>
              <a:t>start</a:t>
            </a:r>
            <a:r>
              <a:rPr sz="2800" b="1" spc="-160" dirty="0">
                <a:solidFill>
                  <a:srgbClr val="FFFFFF"/>
                </a:solidFill>
                <a:latin typeface="한컴산뜻돋움"/>
                <a:cs typeface="한컴산뜻돋움"/>
              </a:rPr>
              <a:t> </a:t>
            </a:r>
            <a:r>
              <a:rPr sz="2800" b="1" spc="-25" dirty="0">
                <a:solidFill>
                  <a:srgbClr val="FFFFFF"/>
                </a:solidFill>
                <a:latin typeface="나눔고딕 ExtraBold"/>
                <a:cs typeface="나눔고딕 ExtraBold"/>
              </a:rPr>
              <a:t>속성</a:t>
            </a:r>
            <a:endParaRPr sz="2800" dirty="0">
              <a:latin typeface="나눔고딕 ExtraBold"/>
              <a:cs typeface="나눔고딕 ExtraBold"/>
            </a:endParaRPr>
          </a:p>
          <a:p>
            <a:pPr>
              <a:lnSpc>
                <a:spcPct val="100000"/>
              </a:lnSpc>
              <a:spcBef>
                <a:spcPts val="25"/>
              </a:spcBef>
            </a:pPr>
            <a:endParaRPr sz="2200" dirty="0">
              <a:latin typeface="나눔고딕 ExtraBold"/>
              <a:cs typeface="나눔고딕 ExtraBold"/>
            </a:endParaRPr>
          </a:p>
        </p:txBody>
      </p:sp>
      <p:grpSp>
        <p:nvGrpSpPr>
          <p:cNvPr id="11" name="object 11"/>
          <p:cNvGrpSpPr/>
          <p:nvPr/>
        </p:nvGrpSpPr>
        <p:grpSpPr>
          <a:xfrm>
            <a:off x="6373177" y="1273873"/>
            <a:ext cx="4358005" cy="5584190"/>
            <a:chOff x="6373177" y="1273873"/>
            <a:chExt cx="4358005" cy="5584190"/>
          </a:xfrm>
        </p:grpSpPr>
        <p:pic>
          <p:nvPicPr>
            <p:cNvPr id="12" name="object 12"/>
            <p:cNvPicPr/>
            <p:nvPr/>
          </p:nvPicPr>
          <p:blipFill>
            <a:blip r:embed="rId7" cstate="print"/>
            <a:stretch>
              <a:fillRect/>
            </a:stretch>
          </p:blipFill>
          <p:spPr>
            <a:xfrm>
              <a:off x="6414516" y="6553200"/>
              <a:ext cx="4229099" cy="304800"/>
            </a:xfrm>
            <a:prstGeom prst="rect">
              <a:avLst/>
            </a:prstGeom>
          </p:spPr>
        </p:pic>
        <p:pic>
          <p:nvPicPr>
            <p:cNvPr id="13" name="object 13"/>
            <p:cNvPicPr/>
            <p:nvPr/>
          </p:nvPicPr>
          <p:blipFill>
            <a:blip r:embed="rId8" cstate="print"/>
            <a:stretch>
              <a:fillRect/>
            </a:stretch>
          </p:blipFill>
          <p:spPr>
            <a:xfrm>
              <a:off x="6382512" y="1283208"/>
              <a:ext cx="4342319" cy="5272175"/>
            </a:xfrm>
            <a:prstGeom prst="rect">
              <a:avLst/>
            </a:prstGeom>
          </p:spPr>
        </p:pic>
        <p:sp>
          <p:nvSpPr>
            <p:cNvPr id="14" name="object 14"/>
            <p:cNvSpPr/>
            <p:nvPr/>
          </p:nvSpPr>
          <p:spPr>
            <a:xfrm>
              <a:off x="6377940" y="1278636"/>
              <a:ext cx="4348480" cy="5279390"/>
            </a:xfrm>
            <a:custGeom>
              <a:avLst/>
              <a:gdLst/>
              <a:ahLst/>
              <a:cxnLst/>
              <a:rect l="l" t="t" r="r" b="b"/>
              <a:pathLst>
                <a:path w="4348480" h="5279390">
                  <a:moveTo>
                    <a:pt x="0" y="0"/>
                  </a:moveTo>
                  <a:lnTo>
                    <a:pt x="4347971" y="0"/>
                  </a:lnTo>
                  <a:lnTo>
                    <a:pt x="4347971" y="5279136"/>
                  </a:lnTo>
                  <a:lnTo>
                    <a:pt x="0" y="5279136"/>
                  </a:lnTo>
                  <a:lnTo>
                    <a:pt x="0" y="0"/>
                  </a:lnTo>
                  <a:close/>
                </a:path>
              </a:pathLst>
            </a:custGeom>
            <a:ln w="9144">
              <a:solidFill>
                <a:srgbClr val="252525"/>
              </a:solidFill>
            </a:ln>
          </p:spPr>
          <p:txBody>
            <a:bodyPr wrap="square" lIns="0" tIns="0" rIns="0" bIns="0" rtlCol="0"/>
            <a:lstStyle/>
            <a:p>
              <a:endParaRPr/>
            </a:p>
          </p:txBody>
        </p:sp>
      </p:grpSp>
      <p:sp>
        <p:nvSpPr>
          <p:cNvPr id="15" name="object 15"/>
          <p:cNvSpPr txBox="1"/>
          <p:nvPr/>
        </p:nvSpPr>
        <p:spPr>
          <a:xfrm>
            <a:off x="8914438" y="1046476"/>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16" name="object 16"/>
          <p:cNvPicPr/>
          <p:nvPr/>
        </p:nvPicPr>
        <p:blipFill>
          <a:blip r:embed="rId9" cstate="print"/>
          <a:stretch>
            <a:fillRect/>
          </a:stretch>
        </p:blipFill>
        <p:spPr>
          <a:xfrm>
            <a:off x="8660891" y="1040891"/>
            <a:ext cx="219455" cy="219455"/>
          </a:xfrm>
          <a:prstGeom prst="rect">
            <a:avLst/>
          </a:prstGeom>
        </p:spPr>
      </p:pic>
      <p:sp>
        <p:nvSpPr>
          <p:cNvPr id="19" name="TextBox 18">
            <a:extLst>
              <a:ext uri="{FF2B5EF4-FFF2-40B4-BE49-F238E27FC236}">
                <a16:creationId xmlns:a16="http://schemas.microsoft.com/office/drawing/2014/main" id="{781FEFCE-D7AA-9AB0-1235-1940A574AC9C}"/>
              </a:ext>
            </a:extLst>
          </p:cNvPr>
          <p:cNvSpPr txBox="1"/>
          <p:nvPr/>
        </p:nvSpPr>
        <p:spPr>
          <a:xfrm>
            <a:off x="306647" y="319086"/>
            <a:ext cx="9365309"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순서 목록</a:t>
            </a:r>
          </a:p>
        </p:txBody>
      </p:sp>
      <p:sp>
        <p:nvSpPr>
          <p:cNvPr id="21" name="TextBox 20">
            <a:extLst>
              <a:ext uri="{FF2B5EF4-FFF2-40B4-BE49-F238E27FC236}">
                <a16:creationId xmlns:a16="http://schemas.microsoft.com/office/drawing/2014/main" id="{A7816EA5-DEDE-85BB-BD29-FC12DB5E8B98}"/>
              </a:ext>
            </a:extLst>
          </p:cNvPr>
          <p:cNvSpPr txBox="1"/>
          <p:nvPr/>
        </p:nvSpPr>
        <p:spPr>
          <a:xfrm>
            <a:off x="318516" y="2779977"/>
            <a:ext cx="5657741" cy="1200329"/>
          </a:xfrm>
          <a:prstGeom prst="rect">
            <a:avLst/>
          </a:prstGeom>
          <a:noFill/>
        </p:spPr>
        <p:txBody>
          <a:bodyPr wrap="square">
            <a:spAutoFit/>
          </a:bodyPr>
          <a:lstStyle/>
          <a:p>
            <a:r>
              <a:rPr lang="ko-KR" altLang="en-US" dirty="0"/>
              <a:t>이 속성을 따로 지정하지 않으면 항목 앞에 붙는 번호는 1부터, 아니면 </a:t>
            </a:r>
            <a:r>
              <a:rPr lang="ko-KR" altLang="en-US" dirty="0" err="1"/>
              <a:t>A</a:t>
            </a:r>
            <a:r>
              <a:rPr lang="ko-KR" altLang="en-US" dirty="0"/>
              <a:t>(</a:t>
            </a:r>
            <a:r>
              <a:rPr lang="ko-KR" altLang="en-US" dirty="0" err="1"/>
              <a:t>a</a:t>
            </a:r>
            <a:r>
              <a:rPr lang="ko-KR" altLang="en-US" dirty="0"/>
              <a:t>)나 </a:t>
            </a:r>
            <a:r>
              <a:rPr lang="ko-KR" altLang="en-US" dirty="0" err="1"/>
              <a:t>I</a:t>
            </a:r>
            <a:r>
              <a:rPr lang="ko-KR" altLang="en-US" dirty="0"/>
              <a:t>(</a:t>
            </a:r>
            <a:r>
              <a:rPr lang="ko-KR" altLang="en-US" dirty="0" err="1"/>
              <a:t>i</a:t>
            </a:r>
            <a:r>
              <a:rPr lang="ko-KR" altLang="en-US" dirty="0"/>
              <a:t>)</a:t>
            </a:r>
            <a:r>
              <a:rPr lang="ko-KR" altLang="en-US" dirty="0" err="1"/>
              <a:t>부터</a:t>
            </a:r>
            <a:r>
              <a:rPr lang="ko-KR" altLang="en-US" dirty="0"/>
              <a:t> 시작한다.</a:t>
            </a:r>
          </a:p>
          <a:p>
            <a:r>
              <a:rPr lang="ko-KR" altLang="en-US" dirty="0"/>
              <a:t>하지만 </a:t>
            </a:r>
            <a:r>
              <a:rPr lang="ko-KR" altLang="en-US" dirty="0" err="1"/>
              <a:t>start</a:t>
            </a:r>
            <a:r>
              <a:rPr lang="ko-KR" altLang="en-US" dirty="0"/>
              <a:t> 속성을 이용하면 항목 앞에 중간 번호부터 붙일 수도 있다.</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dirty="0">
                <a:solidFill>
                  <a:schemeClr val="bg1"/>
                </a:solidFill>
              </a:rPr>
              <a:t>0</a:t>
            </a:r>
            <a:r>
              <a:rPr lang="en-US" sz="7500" spc="-44" baseline="-2222" dirty="0">
                <a:solidFill>
                  <a:schemeClr val="bg1"/>
                </a:solidFill>
              </a:rPr>
              <a:t>3</a:t>
            </a:r>
            <a:r>
              <a:rPr sz="1200" b="0" spc="-35" dirty="0">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설명목록</a:t>
            </a:r>
            <a:endParaRPr sz="5000" dirty="0">
              <a:solidFill>
                <a:schemeClr val="bg1"/>
              </a:solidFill>
            </a:endParaRPr>
          </a:p>
        </p:txBody>
      </p:sp>
    </p:spTree>
    <p:extLst>
      <p:ext uri="{BB962C8B-B14F-4D97-AF65-F5344CB8AC3E}">
        <p14:creationId xmlns:p14="http://schemas.microsoft.com/office/powerpoint/2010/main" val="66275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71119" y="1312752"/>
            <a:ext cx="4263020" cy="369332"/>
          </a:xfrm>
          <a:prstGeom prst="rect">
            <a:avLst/>
          </a:prstGeom>
          <a:noFill/>
        </p:spPr>
        <p:txBody>
          <a:bodyPr wrap="square" rtlCol="0">
            <a:spAutoFit/>
          </a:bodyPr>
          <a:lstStyle/>
          <a:p>
            <a:r>
              <a:rPr lang="en-US" altLang="ko-KR" b="1"/>
              <a:t>&lt;dl&gt;, &lt;dt&gt;, &lt;dd&gt; - </a:t>
            </a:r>
            <a:r>
              <a:rPr lang="ko-KR" altLang="en-US" b="1"/>
              <a:t>설명</a:t>
            </a:r>
            <a:r>
              <a:rPr lang="en-US" altLang="ko-KR" b="1"/>
              <a:t> </a:t>
            </a:r>
            <a:r>
              <a:rPr lang="ko-KR" altLang="en-US" b="1"/>
              <a:t>목록</a:t>
            </a:r>
          </a:p>
        </p:txBody>
      </p:sp>
      <p:sp>
        <p:nvSpPr>
          <p:cNvPr id="16" name="TextBox 15"/>
          <p:cNvSpPr txBox="1"/>
          <p:nvPr/>
        </p:nvSpPr>
        <p:spPr>
          <a:xfrm>
            <a:off x="787650" y="1753880"/>
            <a:ext cx="5260065"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600"/>
              <a:t>‘제목’과 그에 대한 ‘설명’으로 이루어진 목록</a:t>
            </a:r>
          </a:p>
          <a:p>
            <a:pPr marL="285750" indent="-285750">
              <a:lnSpc>
                <a:spcPct val="150000"/>
              </a:lnSpc>
              <a:buFont typeface="Arial" panose="020B0604020202020204" pitchFamily="34" charset="0"/>
              <a:buChar char="•"/>
            </a:pPr>
            <a:r>
              <a:rPr lang="en-US" altLang="ko-KR" sz="1600"/>
              <a:t>&lt;dl&gt;</a:t>
            </a:r>
            <a:r>
              <a:rPr lang="ko-KR" altLang="en-US" sz="1600"/>
              <a:t>과 </a:t>
            </a:r>
            <a:r>
              <a:rPr lang="en-US" altLang="ko-KR" sz="1600"/>
              <a:t>&lt;dt&gt;, &lt;dd&gt; </a:t>
            </a:r>
            <a:r>
              <a:rPr lang="ko-KR" altLang="en-US" sz="1600"/>
              <a:t>태그 사용</a:t>
            </a:r>
            <a:endParaRPr lang="en-US" altLang="ko-KR" sz="1600"/>
          </a:p>
          <a:p>
            <a:pPr marL="285750" indent="-285750">
              <a:lnSpc>
                <a:spcPct val="150000"/>
              </a:lnSpc>
              <a:buFont typeface="Arial" panose="020B0604020202020204" pitchFamily="34" charset="0"/>
              <a:buChar char="•"/>
            </a:pPr>
            <a:r>
              <a:rPr lang="ko-KR" altLang="en-US" sz="1600"/>
              <a:t>하나의 </a:t>
            </a:r>
            <a:r>
              <a:rPr lang="en-US" altLang="ko-KR" sz="1600"/>
              <a:t>&lt;dt&gt;</a:t>
            </a:r>
            <a:r>
              <a:rPr lang="ko-KR" altLang="en-US" sz="1600"/>
              <a:t>에 여러 개의 </a:t>
            </a:r>
            <a:r>
              <a:rPr lang="en-US" altLang="ko-KR" sz="1600"/>
              <a:t>&lt;dd&gt; </a:t>
            </a:r>
            <a:r>
              <a:rPr lang="ko-KR" altLang="en-US" sz="1600"/>
              <a:t>값을 가질 수 있다</a:t>
            </a:r>
            <a:endParaRPr lang="ko-KR" altLang="en-US" sz="1400" dirty="0">
              <a:solidFill>
                <a:srgbClr val="C00000"/>
              </a:solidFill>
            </a:endParaRPr>
          </a:p>
        </p:txBody>
      </p:sp>
      <p:sp>
        <p:nvSpPr>
          <p:cNvPr id="26" name="직사각형 25"/>
          <p:cNvSpPr/>
          <p:nvPr/>
        </p:nvSpPr>
        <p:spPr>
          <a:xfrm>
            <a:off x="929490" y="3690610"/>
            <a:ext cx="4864728" cy="2246769"/>
          </a:xfrm>
          <a:prstGeom prst="rect">
            <a:avLst/>
          </a:prstGeom>
        </p:spPr>
        <p:txBody>
          <a:bodyPr wrap="square">
            <a:spAutoFit/>
          </a:bodyPr>
          <a:lstStyle/>
          <a:p>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dl</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dt</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올레 </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1</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코스</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dt</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코스 </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시흥 초등학교 옆 </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광치기 해변</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거리 </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14.6km(4~5</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시간</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난이도 </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중</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dt</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올레 </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2</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코스</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dt</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코스 </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광치기 해변 </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온평 포구</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거리 </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14.5km(4~5</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시간</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난이도 </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중</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dl</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p>
        </p:txBody>
      </p:sp>
      <p:pic>
        <p:nvPicPr>
          <p:cNvPr id="3" name="그림 2"/>
          <p:cNvPicPr>
            <a:picLocks noChangeAspect="1"/>
          </p:cNvPicPr>
          <p:nvPr/>
        </p:nvPicPr>
        <p:blipFill>
          <a:blip r:embed="rId2"/>
          <a:stretch>
            <a:fillRect/>
          </a:stretch>
        </p:blipFill>
        <p:spPr>
          <a:xfrm>
            <a:off x="6334409" y="3988948"/>
            <a:ext cx="3325639" cy="1850420"/>
          </a:xfrm>
          <a:prstGeom prst="rect">
            <a:avLst/>
          </a:prstGeom>
        </p:spPr>
      </p:pic>
      <p:sp>
        <p:nvSpPr>
          <p:cNvPr id="5" name="TextBox 4"/>
          <p:cNvSpPr txBox="1"/>
          <p:nvPr/>
        </p:nvSpPr>
        <p:spPr>
          <a:xfrm>
            <a:off x="4255129" y="3429000"/>
            <a:ext cx="1394234" cy="261610"/>
          </a:xfrm>
          <a:prstGeom prst="rect">
            <a:avLst/>
          </a:prstGeom>
          <a:noFill/>
        </p:spPr>
        <p:txBody>
          <a:bodyPr wrap="square" rtlCol="0">
            <a:spAutoFit/>
          </a:bodyPr>
          <a:lstStyle/>
          <a:p>
            <a:r>
              <a:rPr lang="ko-KR" altLang="en-US" sz="1100" b="1"/>
              <a:t>예제</a:t>
            </a:r>
            <a:r>
              <a:rPr lang="en-US" altLang="ko-KR" sz="1100" b="1"/>
              <a:t>:02/dl.html</a:t>
            </a:r>
            <a:endParaRPr lang="ko-KR" altLang="en-US" sz="1100" b="1"/>
          </a:p>
        </p:txBody>
      </p:sp>
      <p:sp>
        <p:nvSpPr>
          <p:cNvPr id="8" name="TextBox 7">
            <a:extLst>
              <a:ext uri="{FF2B5EF4-FFF2-40B4-BE49-F238E27FC236}">
                <a16:creationId xmlns:a16="http://schemas.microsoft.com/office/drawing/2014/main" id="{7E05DC26-CFC5-44F8-B184-C1335B21A19B}"/>
              </a:ext>
            </a:extLst>
          </p:cNvPr>
          <p:cNvSpPr txBox="1"/>
          <p:nvPr/>
        </p:nvSpPr>
        <p:spPr>
          <a:xfrm>
            <a:off x="306648" y="319086"/>
            <a:ext cx="7313352"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목록을 만드는 태그</a:t>
            </a:r>
          </a:p>
        </p:txBody>
      </p:sp>
      <p:cxnSp>
        <p:nvCxnSpPr>
          <p:cNvPr id="2" name="직선 연결선 1">
            <a:extLst>
              <a:ext uri="{FF2B5EF4-FFF2-40B4-BE49-F238E27FC236}">
                <a16:creationId xmlns:a16="http://schemas.microsoft.com/office/drawing/2014/main" id="{12B3ABB3-BC07-338A-5626-9FC08A411EA4}"/>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7C5C20-7E37-D2CF-3B55-28E6FB1A7779}"/>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6" name="TextBox 5">
            <a:extLst>
              <a:ext uri="{FF2B5EF4-FFF2-40B4-BE49-F238E27FC236}">
                <a16:creationId xmlns:a16="http://schemas.microsoft.com/office/drawing/2014/main" id="{CA3743BB-1A17-6E39-C4D1-5442D09B4E71}"/>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extLst>
      <p:ext uri="{BB962C8B-B14F-4D97-AF65-F5344CB8AC3E}">
        <p14:creationId xmlns:p14="http://schemas.microsoft.com/office/powerpoint/2010/main" val="1885495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descr="스크린샷, 조류이(가) 표시된 사진&#10;&#10;자동 생성된 설명">
            <a:extLst>
              <a:ext uri="{FF2B5EF4-FFF2-40B4-BE49-F238E27FC236}">
                <a16:creationId xmlns:a16="http://schemas.microsoft.com/office/drawing/2014/main" id="{079861D0-2FC7-4100-BA0D-CA5491C45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789" y="2777553"/>
            <a:ext cx="3756075" cy="3130984"/>
          </a:xfrm>
          <a:prstGeom prst="rect">
            <a:avLst/>
          </a:prstGeom>
        </p:spPr>
      </p:pic>
      <p:pic>
        <p:nvPicPr>
          <p:cNvPr id="12" name="그림 11" descr="스크린샷이(가) 표시된 사진&#10;&#10;자동 생성된 설명">
            <a:extLst>
              <a:ext uri="{FF2B5EF4-FFF2-40B4-BE49-F238E27FC236}">
                <a16:creationId xmlns:a16="http://schemas.microsoft.com/office/drawing/2014/main" id="{D4D5D4A9-C1C8-4051-B799-4162B2AAB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388" y="1401443"/>
            <a:ext cx="3988076" cy="5029211"/>
          </a:xfrm>
          <a:prstGeom prst="rect">
            <a:avLst/>
          </a:prstGeom>
        </p:spPr>
      </p:pic>
      <p:sp>
        <p:nvSpPr>
          <p:cNvPr id="13" name="화살표: 오른쪽 12">
            <a:extLst>
              <a:ext uri="{FF2B5EF4-FFF2-40B4-BE49-F238E27FC236}">
                <a16:creationId xmlns:a16="http://schemas.microsoft.com/office/drawing/2014/main" id="{C9F75DEC-CA77-4DB2-A313-D3AA2BEF58FE}"/>
              </a:ext>
            </a:extLst>
          </p:cNvPr>
          <p:cNvSpPr/>
          <p:nvPr/>
        </p:nvSpPr>
        <p:spPr>
          <a:xfrm>
            <a:off x="5576935" y="3720974"/>
            <a:ext cx="995881" cy="307818"/>
          </a:xfrm>
          <a:prstGeom prst="rightArrow">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B0730DB1-6053-4BD7-ADAF-A0726920B471}"/>
              </a:ext>
            </a:extLst>
          </p:cNvPr>
          <p:cNvSpPr/>
          <p:nvPr/>
        </p:nvSpPr>
        <p:spPr>
          <a:xfrm>
            <a:off x="7288040" y="3304515"/>
            <a:ext cx="3295461" cy="1303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9BFF69DC-691A-13AD-84DA-01FF69BB522E}"/>
              </a:ext>
            </a:extLst>
          </p:cNvPr>
          <p:cNvSpPr txBox="1"/>
          <p:nvPr/>
        </p:nvSpPr>
        <p:spPr>
          <a:xfrm>
            <a:off x="306647" y="319086"/>
            <a:ext cx="9365309"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실습</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온라인 프로필 텍스트 입력하기</a:t>
            </a:r>
          </a:p>
        </p:txBody>
      </p:sp>
    </p:spTree>
    <p:extLst>
      <p:ext uri="{BB962C8B-B14F-4D97-AF65-F5344CB8AC3E}">
        <p14:creationId xmlns:p14="http://schemas.microsoft.com/office/powerpoint/2010/main" val="3928845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0" y="367474"/>
              <a:ext cx="6134112" cy="6489745"/>
            </a:xfrm>
            <a:prstGeom prst="rect">
              <a:avLst/>
            </a:prstGeom>
          </p:spPr>
        </p:pic>
        <p:pic>
          <p:nvPicPr>
            <p:cNvPr id="5" name="object 5"/>
            <p:cNvPicPr/>
            <p:nvPr/>
          </p:nvPicPr>
          <p:blipFill>
            <a:blip r:embed="rId4" cstate="print"/>
            <a:stretch>
              <a:fillRect/>
            </a:stretch>
          </p:blipFill>
          <p:spPr>
            <a:xfrm>
              <a:off x="6922096" y="0"/>
              <a:ext cx="3327438" cy="3225786"/>
            </a:xfrm>
            <a:prstGeom prst="rect">
              <a:avLst/>
            </a:prstGeom>
          </p:spPr>
        </p:pic>
        <p:pic>
          <p:nvPicPr>
            <p:cNvPr id="6" name="object 6"/>
            <p:cNvPicPr/>
            <p:nvPr/>
          </p:nvPicPr>
          <p:blipFill>
            <a:blip r:embed="rId5" cstate="print"/>
            <a:stretch>
              <a:fillRect/>
            </a:stretch>
          </p:blipFill>
          <p:spPr>
            <a:xfrm>
              <a:off x="5913691" y="2589377"/>
              <a:ext cx="4343333" cy="4267196"/>
            </a:xfrm>
            <a:prstGeom prst="rect">
              <a:avLst/>
            </a:prstGeom>
          </p:spPr>
        </p:pic>
        <p:pic>
          <p:nvPicPr>
            <p:cNvPr id="7" name="object 7"/>
            <p:cNvPicPr/>
            <p:nvPr/>
          </p:nvPicPr>
          <p:blipFill>
            <a:blip r:embed="rId6" cstate="print"/>
            <a:stretch>
              <a:fillRect/>
            </a:stretch>
          </p:blipFill>
          <p:spPr>
            <a:xfrm>
              <a:off x="10460051" y="0"/>
              <a:ext cx="1731948" cy="6858000"/>
            </a:xfrm>
            <a:prstGeom prst="rect">
              <a:avLst/>
            </a:prstGeom>
          </p:spPr>
        </p:pic>
      </p:grpSp>
      <p:sp>
        <p:nvSpPr>
          <p:cNvPr id="8" name="object 8"/>
          <p:cNvSpPr txBox="1">
            <a:spLocks noGrp="1"/>
          </p:cNvSpPr>
          <p:nvPr>
            <p:ph type="title"/>
          </p:nvPr>
        </p:nvSpPr>
        <p:spPr>
          <a:xfrm>
            <a:off x="273925" y="2125303"/>
            <a:ext cx="3072130" cy="1654810"/>
          </a:xfrm>
          <a:prstGeom prst="rect">
            <a:avLst/>
          </a:prstGeom>
        </p:spPr>
        <p:txBody>
          <a:bodyPr vert="horz" wrap="square" lIns="0" tIns="64769" rIns="0" bIns="0" rtlCol="0">
            <a:spAutoFit/>
          </a:bodyPr>
          <a:lstStyle/>
          <a:p>
            <a:pPr marL="12700">
              <a:lnSpc>
                <a:spcPct val="100000"/>
              </a:lnSpc>
              <a:spcBef>
                <a:spcPts val="509"/>
              </a:spcBef>
            </a:pPr>
            <a:r>
              <a:rPr sz="7500" baseline="-3333" dirty="0"/>
              <a:t>0</a:t>
            </a:r>
            <a:r>
              <a:rPr lang="en-US" sz="7500" baseline="-3333" dirty="0"/>
              <a:t>3</a:t>
            </a:r>
            <a:r>
              <a:rPr sz="7500" spc="-1132" baseline="-3333" dirty="0"/>
              <a:t> </a:t>
            </a:r>
            <a:r>
              <a:rPr sz="1200" b="0" spc="-20" dirty="0">
                <a:latin typeface="나눔고딕"/>
                <a:cs typeface="나눔고딕"/>
              </a:rPr>
              <a:t>[</a:t>
            </a:r>
            <a:r>
              <a:rPr sz="1200" b="1" spc="-20" dirty="0">
                <a:latin typeface="한컴산뜻돋움"/>
                <a:cs typeface="한컴산뜻돋움"/>
              </a:rPr>
              <a:t>HTML</a:t>
            </a:r>
            <a:r>
              <a:rPr sz="1200" b="0" spc="-20" dirty="0">
                <a:latin typeface="나눔고딕"/>
                <a:cs typeface="나눔고딕"/>
              </a:rPr>
              <a:t>+</a:t>
            </a:r>
            <a:r>
              <a:rPr sz="1200" b="1" spc="-20" dirty="0">
                <a:latin typeface="한컴산뜻돋움"/>
                <a:cs typeface="한컴산뜻돋움"/>
              </a:rPr>
              <a:t>CSS</a:t>
            </a:r>
            <a:r>
              <a:rPr sz="1200" b="0" spc="-20" dirty="0">
                <a:latin typeface="나눔고딕"/>
                <a:cs typeface="나눔고딕"/>
              </a:rPr>
              <a:t>+</a:t>
            </a:r>
            <a:r>
              <a:rPr sz="1200" b="0" spc="-45" dirty="0">
                <a:latin typeface="나눔고딕"/>
                <a:cs typeface="나눔고딕"/>
              </a:rPr>
              <a:t> </a:t>
            </a:r>
            <a:r>
              <a:rPr sz="1200" b="1" spc="-10" dirty="0">
                <a:latin typeface="한컴산뜻돋움"/>
                <a:cs typeface="한컴산뜻돋움"/>
              </a:rPr>
              <a:t>JAVASCRIPT</a:t>
            </a:r>
            <a:r>
              <a:rPr sz="1200" b="0" spc="-10" dirty="0">
                <a:latin typeface="나눔고딕"/>
                <a:cs typeface="나눔고딕"/>
              </a:rPr>
              <a:t>]</a:t>
            </a:r>
            <a:endParaRPr sz="1200" dirty="0">
              <a:latin typeface="나눔고딕"/>
              <a:cs typeface="나눔고딕"/>
            </a:endParaRPr>
          </a:p>
          <a:p>
            <a:pPr marL="12700">
              <a:lnSpc>
                <a:spcPct val="100000"/>
              </a:lnSpc>
              <a:spcBef>
                <a:spcPts val="415"/>
              </a:spcBef>
            </a:pPr>
            <a:r>
              <a:rPr sz="5000" spc="-195" dirty="0"/>
              <a:t>테이블</a:t>
            </a:r>
            <a:r>
              <a:rPr sz="5000" spc="-140" dirty="0"/>
              <a:t> </a:t>
            </a:r>
            <a:r>
              <a:rPr sz="5000" spc="-75" dirty="0"/>
              <a:t>태그</a:t>
            </a:r>
            <a:endParaRPr sz="5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CF21658-DB3A-2B44-001F-3A93F8071CC5}"/>
              </a:ext>
            </a:extLst>
          </p:cNvPr>
          <p:cNvSpPr txBox="1"/>
          <p:nvPr/>
        </p:nvSpPr>
        <p:spPr>
          <a:xfrm>
            <a:off x="306648" y="319086"/>
            <a:ext cx="6096000"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 구조</a:t>
            </a:r>
          </a:p>
        </p:txBody>
      </p:sp>
      <p:sp>
        <p:nvSpPr>
          <p:cNvPr id="8" name="TextBox 7">
            <a:extLst>
              <a:ext uri="{FF2B5EF4-FFF2-40B4-BE49-F238E27FC236}">
                <a16:creationId xmlns:a16="http://schemas.microsoft.com/office/drawing/2014/main" id="{EB38D9FE-BB9B-67DC-6D49-E62B455AB534}"/>
              </a:ext>
            </a:extLst>
          </p:cNvPr>
          <p:cNvSpPr txBox="1"/>
          <p:nvPr/>
        </p:nvSpPr>
        <p:spPr>
          <a:xfrm>
            <a:off x="412296" y="1002523"/>
            <a:ext cx="2526847" cy="461665"/>
          </a:xfrm>
          <a:prstGeom prst="rect">
            <a:avLst/>
          </a:prstGeom>
          <a:noFill/>
        </p:spPr>
        <p:txBody>
          <a:bodyPr wrap="square">
            <a:spAutoFit/>
          </a:bodyPr>
          <a:lstStyle/>
          <a:p>
            <a:r>
              <a:rPr lang="ko-KR" altLang="en-US" sz="2400" b="1" spc="-145" dirty="0">
                <a:solidFill>
                  <a:srgbClr val="5A7EA9"/>
                </a:solidFill>
                <a:latin typeface="나눔고딕 ExtraBold"/>
                <a:cs typeface="나눔고딕 ExtraBold"/>
              </a:rPr>
              <a:t>표</a:t>
            </a:r>
            <a:r>
              <a:rPr lang="ko-KR" altLang="en-US" sz="2400" b="1" spc="-130" dirty="0">
                <a:solidFill>
                  <a:srgbClr val="5A7EA9"/>
                </a:solidFill>
                <a:latin typeface="나눔고딕 ExtraBold"/>
                <a:cs typeface="나눔고딕 ExtraBold"/>
              </a:rPr>
              <a:t> </a:t>
            </a:r>
            <a:r>
              <a:rPr lang="ko-KR" altLang="en-US" sz="2400" b="1" spc="-25" dirty="0">
                <a:solidFill>
                  <a:srgbClr val="5A7EA9"/>
                </a:solidFill>
                <a:latin typeface="나눔고딕 ExtraBold"/>
                <a:cs typeface="나눔고딕 ExtraBold"/>
              </a:rPr>
              <a:t>만들기</a:t>
            </a:r>
            <a:endParaRPr lang="ko-KR" altLang="en-US" sz="2400" dirty="0">
              <a:solidFill>
                <a:srgbClr val="5A7EA9"/>
              </a:solidFill>
            </a:endParaRPr>
          </a:p>
        </p:txBody>
      </p:sp>
      <p:sp>
        <p:nvSpPr>
          <p:cNvPr id="10" name="TextBox 9">
            <a:extLst>
              <a:ext uri="{FF2B5EF4-FFF2-40B4-BE49-F238E27FC236}">
                <a16:creationId xmlns:a16="http://schemas.microsoft.com/office/drawing/2014/main" id="{1218373F-D54E-B381-25CF-7190D4D4A361}"/>
              </a:ext>
            </a:extLst>
          </p:cNvPr>
          <p:cNvSpPr txBox="1"/>
          <p:nvPr/>
        </p:nvSpPr>
        <p:spPr>
          <a:xfrm>
            <a:off x="412295" y="1647068"/>
            <a:ext cx="11366047" cy="2031325"/>
          </a:xfrm>
          <a:prstGeom prst="rect">
            <a:avLst/>
          </a:prstGeom>
          <a:noFill/>
        </p:spPr>
        <p:txBody>
          <a:bodyPr wrap="square">
            <a:spAutoFit/>
          </a:bodyPr>
          <a:lstStyle/>
          <a:p>
            <a:r>
              <a:rPr lang="ko-KR" altLang="en-US" dirty="0"/>
              <a:t>표를 만들 때는 &lt;TABLE&gt; 태그와 함께 &lt;TR&gt; 태그와 &lt;TD&gt; 태그를 같이 사용해야 한다. &lt;TR&gt; 태그는 </a:t>
            </a:r>
            <a:r>
              <a:rPr lang="ko-KR" altLang="en-US" dirty="0" err="1"/>
              <a:t>row를</a:t>
            </a:r>
            <a:r>
              <a:rPr lang="ko-KR" altLang="en-US" dirty="0"/>
              <a:t> 만드는 태그이고, &lt;TD&gt; 태그는 </a:t>
            </a:r>
            <a:r>
              <a:rPr lang="ko-KR" altLang="en-US" dirty="0" err="1"/>
              <a:t>cell을</a:t>
            </a:r>
            <a:r>
              <a:rPr lang="ko-KR" altLang="en-US" dirty="0"/>
              <a:t> 만드는 태그인데</a:t>
            </a:r>
          </a:p>
          <a:p>
            <a:r>
              <a:rPr lang="ko-KR" altLang="en-US" dirty="0"/>
              <a:t>&lt;TR&gt; 태그와 &lt;TD&gt; 태그가 만나서 하나의 셀을 이루게 된다.</a:t>
            </a:r>
          </a:p>
          <a:p>
            <a:endParaRPr lang="ko-KR" altLang="en-US" dirty="0"/>
          </a:p>
          <a:p>
            <a:r>
              <a:rPr lang="ko-KR" altLang="en-US" dirty="0"/>
              <a:t>표는 </a:t>
            </a:r>
            <a:r>
              <a:rPr lang="ko-KR" altLang="en-US" dirty="0" err="1"/>
              <a:t>cell들을</a:t>
            </a:r>
            <a:r>
              <a:rPr lang="ko-KR" altLang="en-US" dirty="0"/>
              <a:t> 여러 개 모아 놓은 것인데 이렇게 </a:t>
            </a:r>
            <a:r>
              <a:rPr lang="ko-KR" altLang="en-US" dirty="0" err="1"/>
              <a:t>cell을</a:t>
            </a:r>
            <a:r>
              <a:rPr lang="ko-KR" altLang="en-US" dirty="0"/>
              <a:t> 만들 때는 &lt;TR&gt; 태그를 먼저 사용해서 줄을 하나 만든 다음, 그 안에 &lt;TD&gt; 태그를 사용하여 원하는 만큼 </a:t>
            </a:r>
            <a:r>
              <a:rPr lang="ko-KR" altLang="en-US" dirty="0" err="1"/>
              <a:t>cell을</a:t>
            </a:r>
            <a:r>
              <a:rPr lang="ko-KR" altLang="en-US" dirty="0"/>
              <a:t> 만들면 된다. 즉 다음 소스에서 보는 것처럼 &lt;TR&gt; 태그 안에 &lt;TD&gt; 태그를 넣어 셀을 하나 만드는 것이다.</a:t>
            </a:r>
          </a:p>
        </p:txBody>
      </p:sp>
      <p:cxnSp>
        <p:nvCxnSpPr>
          <p:cNvPr id="2" name="직선 연결선 1">
            <a:extLst>
              <a:ext uri="{FF2B5EF4-FFF2-40B4-BE49-F238E27FC236}">
                <a16:creationId xmlns:a16="http://schemas.microsoft.com/office/drawing/2014/main" id="{44DB7679-181E-51D2-65CD-F30274A33B7C}"/>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DD2438D-A002-EFE8-AD67-6734A42B852A}"/>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32DFA789-0FF9-17CE-78BF-9C2AB2E8BC58}"/>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71119" y="1312752"/>
            <a:ext cx="4263020" cy="369332"/>
          </a:xfrm>
          <a:prstGeom prst="rect">
            <a:avLst/>
          </a:prstGeom>
          <a:noFill/>
        </p:spPr>
        <p:txBody>
          <a:bodyPr wrap="square" rtlCol="0">
            <a:spAutoFit/>
          </a:bodyPr>
          <a:lstStyle/>
          <a:p>
            <a:r>
              <a:rPr lang="ko-KR" altLang="en-US" b="1"/>
              <a:t>표</a:t>
            </a:r>
            <a:r>
              <a:rPr lang="en-US" altLang="ko-KR" b="1"/>
              <a:t>(table)</a:t>
            </a:r>
            <a:endParaRPr lang="ko-KR" altLang="en-US" b="1"/>
          </a:p>
        </p:txBody>
      </p:sp>
      <p:sp>
        <p:nvSpPr>
          <p:cNvPr id="16" name="TextBox 15"/>
          <p:cNvSpPr txBox="1"/>
          <p:nvPr/>
        </p:nvSpPr>
        <p:spPr>
          <a:xfrm>
            <a:off x="1932916" y="1284573"/>
            <a:ext cx="3956366" cy="414024"/>
          </a:xfrm>
          <a:prstGeom prst="rect">
            <a:avLst/>
          </a:prstGeom>
          <a:noFill/>
        </p:spPr>
        <p:txBody>
          <a:bodyPr wrap="square" rtlCol="0">
            <a:spAutoFit/>
          </a:bodyPr>
          <a:lstStyle/>
          <a:p>
            <a:pPr>
              <a:lnSpc>
                <a:spcPct val="150000"/>
              </a:lnSpc>
            </a:pPr>
            <a:r>
              <a:rPr lang="ko-KR" altLang="en-US" sz="1600"/>
              <a:t>자료를</a:t>
            </a:r>
            <a:r>
              <a:rPr lang="en-US" altLang="ko-KR" sz="1600"/>
              <a:t> </a:t>
            </a:r>
            <a:r>
              <a:rPr lang="ko-KR" altLang="en-US" sz="1600"/>
              <a:t>보기 좋게 정리</a:t>
            </a:r>
            <a:endParaRPr lang="ko-KR" altLang="en-US" sz="1400" dirty="0">
              <a:solidFill>
                <a:srgbClr val="C00000"/>
              </a:solidFill>
            </a:endParaRPr>
          </a:p>
        </p:txBody>
      </p:sp>
      <p:graphicFrame>
        <p:nvGraphicFramePr>
          <p:cNvPr id="9" name="내용 개체 틀 3"/>
          <p:cNvGraphicFramePr>
            <a:graphicFrameLocks/>
          </p:cNvGraphicFramePr>
          <p:nvPr/>
        </p:nvGraphicFramePr>
        <p:xfrm>
          <a:off x="787650" y="2562130"/>
          <a:ext cx="3853674" cy="1640652"/>
        </p:xfrm>
        <a:graphic>
          <a:graphicData uri="http://schemas.openxmlformats.org/drawingml/2006/table">
            <a:tbl>
              <a:tblPr firstRow="1" bandRow="1"/>
              <a:tblGrid>
                <a:gridCol w="1284558">
                  <a:extLst>
                    <a:ext uri="{9D8B030D-6E8A-4147-A177-3AD203B41FA5}">
                      <a16:colId xmlns:a16="http://schemas.microsoft.com/office/drawing/2014/main" val="20000"/>
                    </a:ext>
                  </a:extLst>
                </a:gridCol>
                <a:gridCol w="1284558">
                  <a:extLst>
                    <a:ext uri="{9D8B030D-6E8A-4147-A177-3AD203B41FA5}">
                      <a16:colId xmlns:a16="http://schemas.microsoft.com/office/drawing/2014/main" val="20001"/>
                    </a:ext>
                  </a:extLst>
                </a:gridCol>
                <a:gridCol w="1284558">
                  <a:extLst>
                    <a:ext uri="{9D8B030D-6E8A-4147-A177-3AD203B41FA5}">
                      <a16:colId xmlns:a16="http://schemas.microsoft.com/office/drawing/2014/main" val="20002"/>
                    </a:ext>
                  </a:extLst>
                </a:gridCol>
              </a:tblGrid>
              <a:tr h="546884">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a:p>
                  </a:txBody>
                  <a:tcPr/>
                </a:tc>
                <a:extLst>
                  <a:ext uri="{0D108BD9-81ED-4DB2-BD59-A6C34878D82A}">
                    <a16:rowId xmlns:a16="http://schemas.microsoft.com/office/drawing/2014/main" val="10000"/>
                  </a:ext>
                </a:extLst>
              </a:tr>
              <a:tr h="546884">
                <a:tc>
                  <a:txBody>
                    <a:bodyPr/>
                    <a:lstStyle/>
                    <a:p>
                      <a:pPr latinLnBrk="1"/>
                      <a:endParaRPr lang="ko-KR" altLang="en-US" dirty="0"/>
                    </a:p>
                  </a:txBody>
                  <a:tcPr/>
                </a:tc>
                <a:tc>
                  <a:txBody>
                    <a:bodyPr/>
                    <a:lstStyle/>
                    <a:p>
                      <a:pPr latinLnBrk="1"/>
                      <a:endParaRPr lang="ko-KR" altLang="en-US" dirty="0"/>
                    </a:p>
                  </a:txBody>
                  <a:tcPr>
                    <a:solidFill>
                      <a:schemeClr val="accent1">
                        <a:lumMod val="60000"/>
                        <a:lumOff val="40000"/>
                      </a:schemeClr>
                    </a:solidFill>
                  </a:tcPr>
                </a:tc>
                <a:tc>
                  <a:txBody>
                    <a:bodyPr/>
                    <a:lstStyle/>
                    <a:p>
                      <a:pPr latinLnBrk="1"/>
                      <a:endParaRPr lang="ko-KR" altLang="en-US"/>
                    </a:p>
                  </a:txBody>
                  <a:tcPr/>
                </a:tc>
                <a:extLst>
                  <a:ext uri="{0D108BD9-81ED-4DB2-BD59-A6C34878D82A}">
                    <a16:rowId xmlns:a16="http://schemas.microsoft.com/office/drawing/2014/main" val="10001"/>
                  </a:ext>
                </a:extLst>
              </a:tr>
              <a:tr h="546884">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10002"/>
                  </a:ext>
                </a:extLst>
              </a:tr>
            </a:tbl>
          </a:graphicData>
        </a:graphic>
      </p:graphicFrame>
      <p:cxnSp>
        <p:nvCxnSpPr>
          <p:cNvPr id="10" name="직선 화살표 연결선 9"/>
          <p:cNvCxnSpPr/>
          <p:nvPr/>
        </p:nvCxnSpPr>
        <p:spPr>
          <a:xfrm flipH="1">
            <a:off x="4574834" y="2811216"/>
            <a:ext cx="267574" cy="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4856079" y="2671920"/>
            <a:ext cx="1940329" cy="307777"/>
          </a:xfrm>
          <a:prstGeom prst="rect">
            <a:avLst/>
          </a:prstGeom>
          <a:noFill/>
        </p:spPr>
        <p:txBody>
          <a:bodyPr wrap="square" rtlCol="0">
            <a:spAutoFit/>
          </a:bodyPr>
          <a:lstStyle/>
          <a:p>
            <a:r>
              <a:rPr lang="ko-KR" altLang="en-US" sz="1400" dirty="0" err="1"/>
              <a:t>첫번째</a:t>
            </a:r>
            <a:r>
              <a:rPr lang="ko-KR" altLang="en-US" sz="1400" dirty="0"/>
              <a:t> 행</a:t>
            </a:r>
            <a:r>
              <a:rPr lang="en-US" altLang="ko-KR" sz="1400" dirty="0"/>
              <a:t>(row)</a:t>
            </a:r>
            <a:endParaRPr lang="ko-KR" altLang="en-US" sz="1400" dirty="0"/>
          </a:p>
        </p:txBody>
      </p:sp>
      <p:cxnSp>
        <p:nvCxnSpPr>
          <p:cNvPr id="12" name="직선 화살표 연결선 11"/>
          <p:cNvCxnSpPr/>
          <p:nvPr/>
        </p:nvCxnSpPr>
        <p:spPr>
          <a:xfrm flipH="1">
            <a:off x="4574834" y="3403705"/>
            <a:ext cx="267574" cy="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4856080" y="3255275"/>
            <a:ext cx="1940329" cy="307777"/>
          </a:xfrm>
          <a:prstGeom prst="rect">
            <a:avLst/>
          </a:prstGeom>
          <a:noFill/>
        </p:spPr>
        <p:txBody>
          <a:bodyPr wrap="square" rtlCol="0">
            <a:spAutoFit/>
          </a:bodyPr>
          <a:lstStyle/>
          <a:p>
            <a:r>
              <a:rPr lang="ko-KR" altLang="en-US" sz="1400" dirty="0" err="1"/>
              <a:t>두번째</a:t>
            </a:r>
            <a:r>
              <a:rPr lang="ko-KR" altLang="en-US" sz="1400" dirty="0"/>
              <a:t> 행</a:t>
            </a:r>
            <a:r>
              <a:rPr lang="en-US" altLang="ko-KR" sz="1400" dirty="0"/>
              <a:t>(row)</a:t>
            </a:r>
            <a:endParaRPr lang="ko-KR" altLang="en-US" sz="1400" dirty="0"/>
          </a:p>
        </p:txBody>
      </p:sp>
      <p:cxnSp>
        <p:nvCxnSpPr>
          <p:cNvPr id="14" name="직선 화살표 연결선 13"/>
          <p:cNvCxnSpPr/>
          <p:nvPr/>
        </p:nvCxnSpPr>
        <p:spPr>
          <a:xfrm flipH="1">
            <a:off x="4574073" y="3991978"/>
            <a:ext cx="267574" cy="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4856078" y="3901606"/>
            <a:ext cx="1940329" cy="307777"/>
          </a:xfrm>
          <a:prstGeom prst="rect">
            <a:avLst/>
          </a:prstGeom>
          <a:noFill/>
        </p:spPr>
        <p:txBody>
          <a:bodyPr wrap="square" rtlCol="0">
            <a:spAutoFit/>
          </a:bodyPr>
          <a:lstStyle/>
          <a:p>
            <a:r>
              <a:rPr lang="ko-KR" altLang="en-US" sz="1400" dirty="0" err="1"/>
              <a:t>세번째</a:t>
            </a:r>
            <a:r>
              <a:rPr lang="ko-KR" altLang="en-US" sz="1400" dirty="0"/>
              <a:t> 행</a:t>
            </a:r>
            <a:r>
              <a:rPr lang="en-US" altLang="ko-KR" sz="1400" dirty="0"/>
              <a:t>(row)</a:t>
            </a:r>
            <a:endParaRPr lang="ko-KR" altLang="en-US" sz="1400" dirty="0"/>
          </a:p>
        </p:txBody>
      </p:sp>
      <p:sp>
        <p:nvSpPr>
          <p:cNvPr id="17" name="TextBox 16"/>
          <p:cNvSpPr txBox="1"/>
          <p:nvPr/>
        </p:nvSpPr>
        <p:spPr>
          <a:xfrm>
            <a:off x="521970" y="4700392"/>
            <a:ext cx="1733753" cy="307777"/>
          </a:xfrm>
          <a:prstGeom prst="rect">
            <a:avLst/>
          </a:prstGeom>
          <a:noFill/>
        </p:spPr>
        <p:txBody>
          <a:bodyPr wrap="square" rtlCol="0">
            <a:spAutoFit/>
          </a:bodyPr>
          <a:lstStyle/>
          <a:p>
            <a:r>
              <a:rPr lang="ko-KR" altLang="en-US" sz="1400" dirty="0" err="1"/>
              <a:t>첫번째</a:t>
            </a:r>
            <a:r>
              <a:rPr lang="ko-KR" altLang="en-US" sz="1400" dirty="0"/>
              <a:t> 열</a:t>
            </a:r>
            <a:r>
              <a:rPr lang="en-US" altLang="ko-KR" sz="1400" dirty="0"/>
              <a:t>(column)</a:t>
            </a:r>
            <a:endParaRPr lang="ko-KR" altLang="en-US" sz="1400" dirty="0"/>
          </a:p>
        </p:txBody>
      </p:sp>
      <p:cxnSp>
        <p:nvCxnSpPr>
          <p:cNvPr id="18" name="직선 화살표 연결선 17"/>
          <p:cNvCxnSpPr>
            <a:cxnSpLocks/>
          </p:cNvCxnSpPr>
          <p:nvPr/>
        </p:nvCxnSpPr>
        <p:spPr>
          <a:xfrm flipV="1">
            <a:off x="1515115" y="4088969"/>
            <a:ext cx="0" cy="58358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85807" y="4732839"/>
            <a:ext cx="1068555" cy="307777"/>
          </a:xfrm>
          <a:prstGeom prst="rect">
            <a:avLst/>
          </a:prstGeom>
          <a:noFill/>
        </p:spPr>
        <p:txBody>
          <a:bodyPr wrap="square" rtlCol="0">
            <a:spAutoFit/>
          </a:bodyPr>
          <a:lstStyle/>
          <a:p>
            <a:r>
              <a:rPr lang="ko-KR" altLang="en-US" sz="1400" dirty="0" err="1"/>
              <a:t>두번째</a:t>
            </a:r>
            <a:r>
              <a:rPr lang="ko-KR" altLang="en-US" sz="1400" dirty="0"/>
              <a:t> 열</a:t>
            </a:r>
          </a:p>
        </p:txBody>
      </p:sp>
      <p:sp>
        <p:nvSpPr>
          <p:cNvPr id="20" name="TextBox 19"/>
          <p:cNvSpPr txBox="1"/>
          <p:nvPr/>
        </p:nvSpPr>
        <p:spPr>
          <a:xfrm>
            <a:off x="3617956" y="4732839"/>
            <a:ext cx="1003178" cy="307777"/>
          </a:xfrm>
          <a:prstGeom prst="rect">
            <a:avLst/>
          </a:prstGeom>
          <a:noFill/>
        </p:spPr>
        <p:txBody>
          <a:bodyPr wrap="square" rtlCol="0">
            <a:spAutoFit/>
          </a:bodyPr>
          <a:lstStyle/>
          <a:p>
            <a:r>
              <a:rPr lang="ko-KR" altLang="en-US" sz="1400" dirty="0" err="1"/>
              <a:t>세번째</a:t>
            </a:r>
            <a:r>
              <a:rPr lang="ko-KR" altLang="en-US" sz="1400" dirty="0"/>
              <a:t> 열</a:t>
            </a:r>
          </a:p>
        </p:txBody>
      </p:sp>
      <p:cxnSp>
        <p:nvCxnSpPr>
          <p:cNvPr id="21" name="직선 화살표 연결선 20"/>
          <p:cNvCxnSpPr/>
          <p:nvPr/>
        </p:nvCxnSpPr>
        <p:spPr>
          <a:xfrm flipV="1">
            <a:off x="2920085" y="4081538"/>
            <a:ext cx="11151" cy="59101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V="1">
            <a:off x="4108394" y="4088969"/>
            <a:ext cx="11151" cy="59101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265979" y="3209861"/>
            <a:ext cx="830526" cy="307777"/>
          </a:xfrm>
          <a:prstGeom prst="rect">
            <a:avLst/>
          </a:prstGeom>
          <a:noFill/>
        </p:spPr>
        <p:txBody>
          <a:bodyPr wrap="square" rtlCol="0">
            <a:spAutoFit/>
          </a:bodyPr>
          <a:lstStyle/>
          <a:p>
            <a:r>
              <a:rPr lang="ko-KR" altLang="en-US" sz="1400"/>
              <a:t>셀</a:t>
            </a:r>
            <a:r>
              <a:rPr lang="en-US" altLang="ko-KR" sz="1400"/>
              <a:t>(cell)</a:t>
            </a:r>
            <a:endParaRPr lang="ko-KR" altLang="en-US" sz="1400"/>
          </a:p>
        </p:txBody>
      </p:sp>
      <p:cxnSp>
        <p:nvCxnSpPr>
          <p:cNvPr id="24" name="직선 화살표 연결선 23"/>
          <p:cNvCxnSpPr/>
          <p:nvPr/>
        </p:nvCxnSpPr>
        <p:spPr>
          <a:xfrm>
            <a:off x="659587" y="3367517"/>
            <a:ext cx="1449097" cy="0"/>
          </a:xfrm>
          <a:prstGeom prst="straightConnector1">
            <a:avLst/>
          </a:prstGeom>
          <a:ln w="381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2716004" y="2138620"/>
            <a:ext cx="0" cy="958751"/>
          </a:xfrm>
          <a:prstGeom prst="straightConnector1">
            <a:avLst/>
          </a:prstGeom>
          <a:ln w="381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157430" y="942935"/>
            <a:ext cx="4110184" cy="4555093"/>
          </a:xfrm>
          <a:prstGeom prst="rect">
            <a:avLst/>
          </a:prstGeom>
          <a:noFill/>
        </p:spPr>
        <p:txBody>
          <a:bodyPr wrap="square" rtlCol="0">
            <a:spAutoFit/>
          </a:bodyPr>
          <a:lstStyle/>
          <a:p>
            <a:r>
              <a:rPr lang="ko-KR" altLang="en-US" b="1" dirty="0"/>
              <a:t>표를 만드는 태그</a:t>
            </a:r>
            <a:endParaRPr lang="en-US" altLang="ko-KR" b="1" dirty="0"/>
          </a:p>
          <a:p>
            <a:endParaRPr lang="en-US" altLang="ko-KR" dirty="0"/>
          </a:p>
          <a:p>
            <a:r>
              <a:rPr lang="en-US" altLang="ko-KR" sz="1400" dirty="0"/>
              <a:t>&lt;table&gt; ~ &lt;/table&gt; : </a:t>
            </a:r>
            <a:r>
              <a:rPr lang="ko-KR" altLang="en-US" sz="1400" dirty="0"/>
              <a:t>표 전체</a:t>
            </a:r>
            <a:endParaRPr lang="en-US" altLang="ko-KR" sz="1400" dirty="0"/>
          </a:p>
          <a:p>
            <a:r>
              <a:rPr lang="en-US" altLang="ko-KR" sz="1400" dirty="0"/>
              <a:t>&lt;</a:t>
            </a:r>
            <a:r>
              <a:rPr lang="en-US" altLang="ko-KR" sz="1400" dirty="0" err="1"/>
              <a:t>tr</a:t>
            </a:r>
            <a:r>
              <a:rPr lang="en-US" altLang="ko-KR" sz="1400" dirty="0"/>
              <a:t>&gt; ~ &lt;/</a:t>
            </a:r>
            <a:r>
              <a:rPr lang="en-US" altLang="ko-KR" sz="1400" dirty="0" err="1"/>
              <a:t>tr</a:t>
            </a:r>
            <a:r>
              <a:rPr lang="en-US" altLang="ko-KR" sz="1400" dirty="0"/>
              <a:t>&gt; </a:t>
            </a:r>
            <a:r>
              <a:rPr lang="en-US" altLang="ko-KR" sz="1400"/>
              <a:t>: </a:t>
            </a:r>
            <a:r>
              <a:rPr lang="ko-KR" altLang="en-US" sz="1400" dirty="0"/>
              <a:t>행</a:t>
            </a:r>
            <a:r>
              <a:rPr lang="en-US" altLang="ko-KR" sz="1400"/>
              <a:t> </a:t>
            </a:r>
            <a:endParaRPr lang="en-US" altLang="ko-KR" sz="1400" dirty="0"/>
          </a:p>
          <a:p>
            <a:r>
              <a:rPr lang="en-US" altLang="ko-KR" sz="1400" dirty="0"/>
              <a:t>&lt;td&gt; ~ &lt;/td&gt; </a:t>
            </a:r>
            <a:r>
              <a:rPr lang="en-US" altLang="ko-KR" sz="1400"/>
              <a:t>: </a:t>
            </a:r>
            <a:r>
              <a:rPr lang="ko-KR" altLang="en-US" sz="1400"/>
              <a:t>셀</a:t>
            </a:r>
            <a:r>
              <a:rPr lang="en-US" altLang="ko-KR" sz="1400"/>
              <a:t>, &lt;th&gt; ~ &lt;/th&gt;  </a:t>
            </a:r>
            <a:r>
              <a:rPr lang="ko-KR" altLang="en-US" sz="1400"/>
              <a:t>제목 셀</a:t>
            </a:r>
            <a:endParaRPr lang="en-US" altLang="ko-KR" sz="1400" dirty="0"/>
          </a:p>
          <a:p>
            <a:pPr marL="457200" indent="-457200">
              <a:buFont typeface="Arial" panose="020B0604020202020204" pitchFamily="34" charset="0"/>
              <a:buChar char="•"/>
            </a:pPr>
            <a:endParaRPr lang="en-US" altLang="ko-KR"/>
          </a:p>
          <a:p>
            <a:pPr marL="457200" indent="-457200">
              <a:buFont typeface="Arial" panose="020B0604020202020204" pitchFamily="34" charset="0"/>
              <a:buChar char="•"/>
            </a:pPr>
            <a:endParaRPr lang="en-US" altLang="ko-KR" dirty="0"/>
          </a:p>
          <a:p>
            <a:r>
              <a:rPr lang="ko-KR" altLang="en-US" sz="1400" b="1" dirty="0"/>
              <a:t>예</a:t>
            </a:r>
            <a:r>
              <a:rPr lang="en-US" altLang="ko-KR" sz="1400" b="1"/>
              <a:t>) 2*3 (2</a:t>
            </a:r>
            <a:r>
              <a:rPr lang="ko-KR" altLang="en-US" sz="1400" b="1"/>
              <a:t>행 </a:t>
            </a:r>
            <a:r>
              <a:rPr lang="en-US" altLang="ko-KR" sz="1400" b="1"/>
              <a:t>3</a:t>
            </a:r>
            <a:r>
              <a:rPr lang="ko-KR" altLang="en-US" sz="1400" b="1"/>
              <a:t>열</a:t>
            </a:r>
            <a:r>
              <a:rPr lang="en-US" altLang="ko-KR" sz="1400" b="1"/>
              <a:t>) </a:t>
            </a:r>
            <a:r>
              <a:rPr lang="ko-KR" altLang="en-US" sz="1400" b="1" dirty="0"/>
              <a:t>표</a:t>
            </a:r>
            <a:endParaRPr lang="en-US" altLang="ko-KR" sz="1400" b="1" dirty="0"/>
          </a:p>
          <a:p>
            <a:endParaRPr lang="en-US" altLang="ko-KR" dirty="0"/>
          </a:p>
          <a:p>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table</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1</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행 </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1</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열</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제목</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ko-KR" altLang="en-US"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1</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행 </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2</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열</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200">
              <a:solidFill>
                <a:srgbClr val="000000"/>
              </a:solidFill>
              <a:highlight>
                <a:srgbClr val="FFFFFF"/>
              </a:highlight>
              <a:latin typeface="D2Coding" panose="020B0609020101020101" pitchFamily="49" charset="-127"/>
              <a:ea typeface="D2Coding" panose="020B0609020101020101" pitchFamily="49" charset="-127"/>
            </a:endParaRPr>
          </a:p>
          <a:p>
            <a:r>
              <a:rPr lang="ko-KR" altLang="en-US"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1</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행 </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3</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열</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2</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행 </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1</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열</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제목</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ko-KR" altLang="en-US"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2</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행 </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2</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열</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200">
              <a:solidFill>
                <a:srgbClr val="000000"/>
              </a:solidFill>
              <a:highlight>
                <a:srgbClr val="FFFFFF"/>
              </a:highlight>
              <a:latin typeface="D2Coding" panose="020B0609020101020101" pitchFamily="49" charset="-127"/>
              <a:ea typeface="D2Coding" panose="020B0609020101020101" pitchFamily="49" charset="-127"/>
            </a:endParaRPr>
          </a:p>
          <a:p>
            <a:r>
              <a:rPr lang="ko-KR" altLang="en-US"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2</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행 </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3</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열</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table</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200" dirty="0">
              <a:solidFill>
                <a:srgbClr val="0070C0"/>
              </a:solidFill>
            </a:endParaRPr>
          </a:p>
        </p:txBody>
      </p:sp>
      <p:pic>
        <p:nvPicPr>
          <p:cNvPr id="6" name="그림 5"/>
          <p:cNvPicPr>
            <a:picLocks noChangeAspect="1"/>
          </p:cNvPicPr>
          <p:nvPr/>
        </p:nvPicPr>
        <p:blipFill>
          <a:blip r:embed="rId2"/>
          <a:stretch>
            <a:fillRect/>
          </a:stretch>
        </p:blipFill>
        <p:spPr>
          <a:xfrm>
            <a:off x="9017833" y="5110028"/>
            <a:ext cx="2390775" cy="685800"/>
          </a:xfrm>
          <a:prstGeom prst="rect">
            <a:avLst/>
          </a:prstGeom>
        </p:spPr>
      </p:pic>
      <p:pic>
        <p:nvPicPr>
          <p:cNvPr id="28" name="그림 27">
            <a:extLst>
              <a:ext uri="{FF2B5EF4-FFF2-40B4-BE49-F238E27FC236}">
                <a16:creationId xmlns:a16="http://schemas.microsoft.com/office/drawing/2014/main" id="{9B703806-4AD0-443A-8BFC-21F3B9473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293" y="2732078"/>
            <a:ext cx="1542857" cy="247619"/>
          </a:xfrm>
          <a:prstGeom prst="rect">
            <a:avLst/>
          </a:prstGeom>
        </p:spPr>
      </p:pic>
      <p:sp>
        <p:nvSpPr>
          <p:cNvPr id="3" name="TextBox 2">
            <a:extLst>
              <a:ext uri="{FF2B5EF4-FFF2-40B4-BE49-F238E27FC236}">
                <a16:creationId xmlns:a16="http://schemas.microsoft.com/office/drawing/2014/main" id="{9A4FDD89-6968-E7F4-02EC-844FEE612A1B}"/>
              </a:ext>
            </a:extLst>
          </p:cNvPr>
          <p:cNvSpPr txBox="1"/>
          <p:nvPr/>
        </p:nvSpPr>
        <p:spPr>
          <a:xfrm>
            <a:off x="306648" y="319086"/>
            <a:ext cx="6096000"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표를 만드는 태그</a:t>
            </a:r>
          </a:p>
        </p:txBody>
      </p:sp>
      <p:cxnSp>
        <p:nvCxnSpPr>
          <p:cNvPr id="2" name="직선 연결선 1">
            <a:extLst>
              <a:ext uri="{FF2B5EF4-FFF2-40B4-BE49-F238E27FC236}">
                <a16:creationId xmlns:a16="http://schemas.microsoft.com/office/drawing/2014/main" id="{5193C8C2-15D4-C736-2E41-6E0ACB0A30D6}"/>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623BAA-A8CD-D92C-59BD-5FBB7AB00896}"/>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5" name="TextBox 4">
            <a:extLst>
              <a:ext uri="{FF2B5EF4-FFF2-40B4-BE49-F238E27FC236}">
                <a16:creationId xmlns:a16="http://schemas.microsoft.com/office/drawing/2014/main" id="{AAE80B3E-BE6C-62BA-DDDA-FDB56DA05AA7}"/>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extLst>
      <p:ext uri="{BB962C8B-B14F-4D97-AF65-F5344CB8AC3E}">
        <p14:creationId xmlns:p14="http://schemas.microsoft.com/office/powerpoint/2010/main" val="2601498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187028"/>
            <a:ext cx="4591623" cy="2360262"/>
          </a:xfrm>
          <a:prstGeom prst="rect">
            <a:avLst/>
          </a:prstGeom>
        </p:spPr>
        <p:txBody>
          <a:bodyPr vert="horz" wrap="square" lIns="0" tIns="13335" rIns="0" bIns="0" rtlCol="0">
            <a:spAutoFit/>
          </a:bodyPr>
          <a:lstStyle/>
          <a:p>
            <a:pPr marL="12700">
              <a:lnSpc>
                <a:spcPct val="100000"/>
              </a:lnSpc>
              <a:spcBef>
                <a:spcPts val="105"/>
              </a:spcBef>
            </a:pPr>
            <a:r>
              <a:rPr sz="7500" spc="-44" baseline="-2222" dirty="0">
                <a:solidFill>
                  <a:schemeClr val="bg1"/>
                </a:solidFill>
              </a:rPr>
              <a:t>0</a:t>
            </a:r>
            <a:r>
              <a:rPr lang="en-US" sz="7500" spc="-44" baseline="-2222" dirty="0">
                <a:solidFill>
                  <a:schemeClr val="bg1"/>
                </a:solidFill>
              </a:rPr>
              <a:t>1</a:t>
            </a:r>
            <a:r>
              <a:rPr sz="1200" b="0" spc="-35" dirty="0">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순서가 없는</a:t>
            </a:r>
            <a:br>
              <a:rPr lang="en-US" altLang="ko-KR" sz="5000" dirty="0">
                <a:solidFill>
                  <a:schemeClr val="bg1"/>
                </a:solidFill>
              </a:rPr>
            </a:br>
            <a:r>
              <a:rPr lang="ko-KR" altLang="en-US" sz="5000" dirty="0">
                <a:solidFill>
                  <a:schemeClr val="bg1"/>
                </a:solidFill>
              </a:rPr>
              <a:t>목록</a:t>
            </a:r>
            <a:endParaRPr sz="5000" dirty="0">
              <a:solidFill>
                <a:schemeClr val="bg1"/>
              </a:solidFill>
            </a:endParaRPr>
          </a:p>
        </p:txBody>
      </p:sp>
    </p:spTree>
    <p:extLst>
      <p:ext uri="{BB962C8B-B14F-4D97-AF65-F5344CB8AC3E}">
        <p14:creationId xmlns:p14="http://schemas.microsoft.com/office/powerpoint/2010/main" val="1258655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761695" y="5943977"/>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pic>
        <p:nvPicPr>
          <p:cNvPr id="5" name="object 5"/>
          <p:cNvPicPr/>
          <p:nvPr/>
        </p:nvPicPr>
        <p:blipFill>
          <a:blip r:embed="rId2" cstate="print"/>
          <a:stretch>
            <a:fillRect/>
          </a:stretch>
        </p:blipFill>
        <p:spPr>
          <a:xfrm>
            <a:off x="8507958" y="5939096"/>
            <a:ext cx="219417" cy="219417"/>
          </a:xfrm>
          <a:prstGeom prst="rect">
            <a:avLst/>
          </a:prstGeom>
        </p:spPr>
      </p:pic>
      <p:grpSp>
        <p:nvGrpSpPr>
          <p:cNvPr id="6" name="object 6"/>
          <p:cNvGrpSpPr/>
          <p:nvPr/>
        </p:nvGrpSpPr>
        <p:grpSpPr>
          <a:xfrm>
            <a:off x="2025769" y="3522147"/>
            <a:ext cx="6334760" cy="2880360"/>
            <a:chOff x="2863969" y="3794290"/>
            <a:chExt cx="6334760" cy="2880360"/>
          </a:xfrm>
        </p:grpSpPr>
        <p:pic>
          <p:nvPicPr>
            <p:cNvPr id="7" name="object 7"/>
            <p:cNvPicPr/>
            <p:nvPr/>
          </p:nvPicPr>
          <p:blipFill>
            <a:blip r:embed="rId3" cstate="print"/>
            <a:stretch>
              <a:fillRect/>
            </a:stretch>
          </p:blipFill>
          <p:spPr>
            <a:xfrm>
              <a:off x="3011805" y="6367109"/>
              <a:ext cx="6002793" cy="307172"/>
            </a:xfrm>
            <a:prstGeom prst="rect">
              <a:avLst/>
            </a:prstGeom>
          </p:spPr>
        </p:pic>
        <p:pic>
          <p:nvPicPr>
            <p:cNvPr id="8" name="object 8"/>
            <p:cNvPicPr/>
            <p:nvPr/>
          </p:nvPicPr>
          <p:blipFill>
            <a:blip r:embed="rId4" cstate="print"/>
            <a:stretch>
              <a:fillRect/>
            </a:stretch>
          </p:blipFill>
          <p:spPr>
            <a:xfrm>
              <a:off x="2863969" y="3794290"/>
              <a:ext cx="6334348" cy="2588957"/>
            </a:xfrm>
            <a:prstGeom prst="rect">
              <a:avLst/>
            </a:prstGeom>
          </p:spPr>
        </p:pic>
      </p:grpSp>
      <p:sp>
        <p:nvSpPr>
          <p:cNvPr id="10" name="object 10"/>
          <p:cNvSpPr txBox="1"/>
          <p:nvPr/>
        </p:nvSpPr>
        <p:spPr>
          <a:xfrm>
            <a:off x="2218283" y="4790737"/>
            <a:ext cx="1336040" cy="739140"/>
          </a:xfrm>
          <a:prstGeom prst="rect">
            <a:avLst/>
          </a:prstGeom>
          <a:solidFill>
            <a:srgbClr val="EBEBEB"/>
          </a:solidFill>
        </p:spPr>
        <p:txBody>
          <a:bodyPr vert="horz" wrap="square" lIns="0" tIns="11430" rIns="0" bIns="0" rtlCol="0">
            <a:spAutoFit/>
          </a:bodyPr>
          <a:lstStyle/>
          <a:p>
            <a:pPr marL="90805">
              <a:lnSpc>
                <a:spcPct val="100000"/>
              </a:lnSpc>
              <a:spcBef>
                <a:spcPts val="90"/>
              </a:spcBef>
            </a:pPr>
            <a:r>
              <a:rPr sz="2400" b="1" spc="-10" dirty="0">
                <a:solidFill>
                  <a:srgbClr val="4453EB"/>
                </a:solidFill>
                <a:latin typeface="한컴산뜻돋움"/>
                <a:cs typeface="한컴산뜻돋움"/>
              </a:rPr>
              <a:t>(row)</a:t>
            </a:r>
            <a:endParaRPr sz="2400">
              <a:latin typeface="한컴산뜻돋움"/>
              <a:cs typeface="한컴산뜻돋움"/>
            </a:endParaRPr>
          </a:p>
          <a:p>
            <a:pPr marL="90805">
              <a:lnSpc>
                <a:spcPct val="100000"/>
              </a:lnSpc>
              <a:spcBef>
                <a:spcPts val="110"/>
              </a:spcBef>
            </a:pPr>
            <a:r>
              <a:rPr sz="1800" dirty="0">
                <a:latin typeface="나눔고딕"/>
                <a:cs typeface="나눔고딕"/>
              </a:rPr>
              <a:t>tr</a:t>
            </a:r>
            <a:r>
              <a:rPr sz="1800" spc="-110" dirty="0">
                <a:latin typeface="나눔고딕"/>
                <a:cs typeface="나눔고딕"/>
              </a:rPr>
              <a:t> </a:t>
            </a:r>
            <a:r>
              <a:rPr sz="1800" spc="580" dirty="0">
                <a:latin typeface="휴먼아미체"/>
                <a:cs typeface="휴먼아미체"/>
              </a:rPr>
              <a:t>태그</a:t>
            </a:r>
            <a:r>
              <a:rPr sz="1800" spc="-350" dirty="0">
                <a:latin typeface="휴먼아미체"/>
                <a:cs typeface="휴먼아미체"/>
              </a:rPr>
              <a:t> </a:t>
            </a:r>
            <a:r>
              <a:rPr sz="1800" spc="610" dirty="0">
                <a:latin typeface="휴먼아미체"/>
                <a:cs typeface="휴먼아미체"/>
              </a:rPr>
              <a:t>사용</a:t>
            </a:r>
            <a:endParaRPr sz="1800">
              <a:latin typeface="휴먼아미체"/>
              <a:cs typeface="휴먼아미체"/>
            </a:endParaRPr>
          </a:p>
        </p:txBody>
      </p:sp>
      <p:sp>
        <p:nvSpPr>
          <p:cNvPr id="11" name="object 11"/>
          <p:cNvSpPr txBox="1"/>
          <p:nvPr/>
        </p:nvSpPr>
        <p:spPr>
          <a:xfrm>
            <a:off x="3619309" y="3708417"/>
            <a:ext cx="3009265" cy="462280"/>
          </a:xfrm>
          <a:prstGeom prst="rect">
            <a:avLst/>
          </a:prstGeom>
          <a:solidFill>
            <a:srgbClr val="EBEBEB"/>
          </a:solidFill>
        </p:spPr>
        <p:txBody>
          <a:bodyPr vert="horz" wrap="square" lIns="0" tIns="17780" rIns="0" bIns="0" rtlCol="0">
            <a:spAutoFit/>
          </a:bodyPr>
          <a:lstStyle/>
          <a:p>
            <a:pPr marL="91440">
              <a:lnSpc>
                <a:spcPct val="100000"/>
              </a:lnSpc>
              <a:spcBef>
                <a:spcPts val="140"/>
              </a:spcBef>
            </a:pPr>
            <a:r>
              <a:rPr sz="1800" spc="-30" dirty="0">
                <a:latin typeface="나눔고딕"/>
                <a:cs typeface="나눔고딕"/>
              </a:rPr>
              <a:t>td</a:t>
            </a:r>
            <a:r>
              <a:rPr sz="1800" spc="-114" dirty="0">
                <a:latin typeface="나눔고딕"/>
                <a:cs typeface="나눔고딕"/>
              </a:rPr>
              <a:t> </a:t>
            </a:r>
            <a:r>
              <a:rPr sz="1800" spc="580" dirty="0">
                <a:latin typeface="휴먼아미체"/>
                <a:cs typeface="휴먼아미체"/>
              </a:rPr>
              <a:t>태그</a:t>
            </a:r>
            <a:r>
              <a:rPr sz="1800" spc="-355" dirty="0">
                <a:latin typeface="휴먼아미체"/>
                <a:cs typeface="휴먼아미체"/>
              </a:rPr>
              <a:t> </a:t>
            </a:r>
            <a:r>
              <a:rPr sz="1800" spc="110" dirty="0">
                <a:latin typeface="휴먼아미체"/>
                <a:cs typeface="휴먼아미체"/>
              </a:rPr>
              <a:t>사용</a:t>
            </a:r>
            <a:r>
              <a:rPr sz="2400" b="1" spc="110" dirty="0">
                <a:solidFill>
                  <a:srgbClr val="4453EB"/>
                </a:solidFill>
                <a:latin typeface="한컴산뜻돋움"/>
                <a:cs typeface="한컴산뜻돋움"/>
              </a:rPr>
              <a:t>(column)</a:t>
            </a:r>
            <a:endParaRPr sz="2400">
              <a:latin typeface="한컴산뜻돋움"/>
              <a:cs typeface="한컴산뜻돋움"/>
            </a:endParaRPr>
          </a:p>
        </p:txBody>
      </p:sp>
      <p:sp>
        <p:nvSpPr>
          <p:cNvPr id="12" name="TextBox 11">
            <a:extLst>
              <a:ext uri="{FF2B5EF4-FFF2-40B4-BE49-F238E27FC236}">
                <a16:creationId xmlns:a16="http://schemas.microsoft.com/office/drawing/2014/main" id="{E7345FD2-55C3-2ECB-2D55-191BA76D40C8}"/>
              </a:ext>
            </a:extLst>
          </p:cNvPr>
          <p:cNvSpPr txBox="1"/>
          <p:nvPr/>
        </p:nvSpPr>
        <p:spPr>
          <a:xfrm>
            <a:off x="306648" y="319086"/>
            <a:ext cx="6096000"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 구조</a:t>
            </a:r>
          </a:p>
        </p:txBody>
      </p:sp>
      <p:sp>
        <p:nvSpPr>
          <p:cNvPr id="16" name="TextBox 15">
            <a:extLst>
              <a:ext uri="{FF2B5EF4-FFF2-40B4-BE49-F238E27FC236}">
                <a16:creationId xmlns:a16="http://schemas.microsoft.com/office/drawing/2014/main" id="{6135B19C-5C12-3987-734C-8C57AABFEA99}"/>
              </a:ext>
            </a:extLst>
          </p:cNvPr>
          <p:cNvSpPr txBox="1"/>
          <p:nvPr/>
        </p:nvSpPr>
        <p:spPr>
          <a:xfrm>
            <a:off x="412296" y="1002523"/>
            <a:ext cx="2526847" cy="461665"/>
          </a:xfrm>
          <a:prstGeom prst="rect">
            <a:avLst/>
          </a:prstGeom>
          <a:noFill/>
        </p:spPr>
        <p:txBody>
          <a:bodyPr wrap="square">
            <a:spAutoFit/>
          </a:bodyPr>
          <a:lstStyle/>
          <a:p>
            <a:r>
              <a:rPr lang="ko-KR" altLang="en-US" sz="2400" b="1" spc="-145" dirty="0">
                <a:solidFill>
                  <a:srgbClr val="5A7EA9"/>
                </a:solidFill>
                <a:latin typeface="나눔고딕 ExtraBold"/>
                <a:cs typeface="나눔고딕 ExtraBold"/>
              </a:rPr>
              <a:t>표</a:t>
            </a:r>
            <a:r>
              <a:rPr lang="ko-KR" altLang="en-US" sz="2400" b="1" spc="-130" dirty="0">
                <a:solidFill>
                  <a:srgbClr val="5A7EA9"/>
                </a:solidFill>
                <a:latin typeface="나눔고딕 ExtraBold"/>
                <a:cs typeface="나눔고딕 ExtraBold"/>
              </a:rPr>
              <a:t> </a:t>
            </a:r>
            <a:r>
              <a:rPr lang="ko-KR" altLang="en-US" sz="2400" b="1" spc="-25" dirty="0">
                <a:solidFill>
                  <a:srgbClr val="5A7EA9"/>
                </a:solidFill>
                <a:latin typeface="나눔고딕 ExtraBold"/>
                <a:cs typeface="나눔고딕 ExtraBold"/>
              </a:rPr>
              <a:t>만들기</a:t>
            </a:r>
            <a:endParaRPr lang="ko-KR" altLang="en-US" sz="2400" dirty="0">
              <a:solidFill>
                <a:srgbClr val="5A7EA9"/>
              </a:solidFill>
            </a:endParaRPr>
          </a:p>
        </p:txBody>
      </p:sp>
      <p:sp>
        <p:nvSpPr>
          <p:cNvPr id="18" name="TextBox 17">
            <a:extLst>
              <a:ext uri="{FF2B5EF4-FFF2-40B4-BE49-F238E27FC236}">
                <a16:creationId xmlns:a16="http://schemas.microsoft.com/office/drawing/2014/main" id="{A0B01C85-3E52-30D5-95FA-23D76B3C0BE3}"/>
              </a:ext>
            </a:extLst>
          </p:cNvPr>
          <p:cNvSpPr txBox="1"/>
          <p:nvPr/>
        </p:nvSpPr>
        <p:spPr>
          <a:xfrm>
            <a:off x="412295" y="1650458"/>
            <a:ext cx="11518447" cy="1200329"/>
          </a:xfrm>
          <a:prstGeom prst="rect">
            <a:avLst/>
          </a:prstGeom>
          <a:noFill/>
        </p:spPr>
        <p:txBody>
          <a:bodyPr wrap="square">
            <a:spAutoFit/>
          </a:bodyPr>
          <a:lstStyle/>
          <a:p>
            <a:r>
              <a:rPr lang="ko-KR" altLang="en-US" dirty="0"/>
              <a:t>표는 </a:t>
            </a:r>
            <a:r>
              <a:rPr lang="ko-KR" altLang="en-US" dirty="0" err="1"/>
              <a:t>Row와</a:t>
            </a:r>
            <a:r>
              <a:rPr lang="ko-KR" altLang="en-US" dirty="0"/>
              <a:t> </a:t>
            </a:r>
            <a:r>
              <a:rPr lang="ko-KR" altLang="en-US" dirty="0" err="1"/>
              <a:t>Column</a:t>
            </a:r>
            <a:r>
              <a:rPr lang="ko-KR" altLang="en-US" dirty="0"/>
              <a:t>, 그리고 </a:t>
            </a:r>
            <a:r>
              <a:rPr lang="ko-KR" altLang="en-US" dirty="0" err="1"/>
              <a:t>Cell로</a:t>
            </a:r>
            <a:r>
              <a:rPr lang="ko-KR" altLang="en-US" dirty="0"/>
              <a:t> 이루어진다.</a:t>
            </a:r>
          </a:p>
          <a:p>
            <a:r>
              <a:rPr lang="ko-KR" altLang="en-US" dirty="0"/>
              <a:t>셀은 </a:t>
            </a:r>
            <a:r>
              <a:rPr lang="ko-KR" altLang="en-US" dirty="0" err="1"/>
              <a:t>Row과</a:t>
            </a:r>
            <a:r>
              <a:rPr lang="ko-KR" altLang="en-US" dirty="0"/>
              <a:t> </a:t>
            </a:r>
            <a:r>
              <a:rPr lang="ko-KR" altLang="en-US" dirty="0" err="1"/>
              <a:t>Column이</a:t>
            </a:r>
            <a:r>
              <a:rPr lang="ko-KR" altLang="en-US" dirty="0"/>
              <a:t> 만나는 곳으로, 표를 이루고 있는 한 </a:t>
            </a:r>
            <a:r>
              <a:rPr lang="ko-KR" altLang="en-US" dirty="0" err="1"/>
              <a:t>cell</a:t>
            </a:r>
            <a:r>
              <a:rPr lang="ko-KR" altLang="en-US" dirty="0"/>
              <a:t> 한 </a:t>
            </a:r>
            <a:r>
              <a:rPr lang="ko-KR" altLang="en-US" dirty="0" err="1"/>
              <a:t>cell을</a:t>
            </a:r>
            <a:r>
              <a:rPr lang="ko-KR" altLang="en-US" dirty="0"/>
              <a:t> 의미한다. 표에서는 여러 </a:t>
            </a:r>
            <a:r>
              <a:rPr lang="ko-KR" altLang="en-US" dirty="0" err="1"/>
              <a:t>cell을</a:t>
            </a:r>
            <a:r>
              <a:rPr lang="ko-KR" altLang="en-US" dirty="0"/>
              <a:t> 하나로 합칠 수도 있고 하나의 </a:t>
            </a:r>
            <a:r>
              <a:rPr lang="ko-KR" altLang="en-US" dirty="0" err="1"/>
              <a:t>cell을</a:t>
            </a:r>
            <a:r>
              <a:rPr lang="ko-KR" altLang="en-US" dirty="0"/>
              <a:t> 여러 개로 나눌 수도 있다.</a:t>
            </a:r>
          </a:p>
          <a:p>
            <a:r>
              <a:rPr lang="ko-KR" altLang="en-US" dirty="0"/>
              <a:t>이런 방법에 대해서는 앞으로 하나씩 배울 것이다. 다음은 </a:t>
            </a:r>
            <a:r>
              <a:rPr lang="ko-KR" altLang="en-US" dirty="0" err="1"/>
              <a:t>Row가</a:t>
            </a:r>
            <a:r>
              <a:rPr lang="ko-KR" altLang="en-US" dirty="0"/>
              <a:t> 3개이고 </a:t>
            </a:r>
            <a:r>
              <a:rPr lang="ko-KR" altLang="en-US" dirty="0" err="1"/>
              <a:t>Column이</a:t>
            </a:r>
            <a:r>
              <a:rPr lang="ko-KR" altLang="en-US" dirty="0"/>
              <a:t> 3으로 된 표의 예이다.</a:t>
            </a:r>
          </a:p>
        </p:txBody>
      </p:sp>
      <p:cxnSp>
        <p:nvCxnSpPr>
          <p:cNvPr id="2" name="직선 연결선 1">
            <a:extLst>
              <a:ext uri="{FF2B5EF4-FFF2-40B4-BE49-F238E27FC236}">
                <a16:creationId xmlns:a16="http://schemas.microsoft.com/office/drawing/2014/main" id="{C6827962-3DE9-54C0-D8AD-79B55C457750}"/>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12FA7B0-9464-2947-B21E-6E5FA6D1D197}"/>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9" name="TextBox 8">
            <a:extLst>
              <a:ext uri="{FF2B5EF4-FFF2-40B4-BE49-F238E27FC236}">
                <a16:creationId xmlns:a16="http://schemas.microsoft.com/office/drawing/2014/main" id="{A2729894-DE76-0510-5CBF-F6C4EEF91699}"/>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38022" y="958357"/>
            <a:ext cx="11342719" cy="6062929"/>
          </a:xfrm>
          <a:prstGeom prst="rect">
            <a:avLst/>
          </a:prstGeom>
        </p:spPr>
      </p:pic>
      <p:sp>
        <p:nvSpPr>
          <p:cNvPr id="13" name="object 13"/>
          <p:cNvSpPr txBox="1"/>
          <p:nvPr/>
        </p:nvSpPr>
        <p:spPr>
          <a:xfrm>
            <a:off x="2205652" y="3158700"/>
            <a:ext cx="2299970" cy="1305560"/>
          </a:xfrm>
          <a:prstGeom prst="rect">
            <a:avLst/>
          </a:prstGeom>
        </p:spPr>
        <p:txBody>
          <a:bodyPr vert="horz" wrap="square" lIns="0" tIns="12700" rIns="0" bIns="0" rtlCol="0">
            <a:spAutoFit/>
          </a:bodyPr>
          <a:lstStyle/>
          <a:p>
            <a:pPr marL="12700">
              <a:lnSpc>
                <a:spcPct val="100000"/>
              </a:lnSpc>
              <a:spcBef>
                <a:spcPts val="100"/>
              </a:spcBef>
            </a:pPr>
            <a:r>
              <a:rPr sz="2800" spc="-20" dirty="0">
                <a:solidFill>
                  <a:srgbClr val="1F3863"/>
                </a:solidFill>
                <a:latin typeface="나눔고딕"/>
                <a:cs typeface="나눔고딕"/>
              </a:rPr>
              <a:t>&lt;TR&gt;</a:t>
            </a:r>
            <a:endParaRPr sz="2800" dirty="0">
              <a:latin typeface="나눔고딕"/>
              <a:cs typeface="나눔고딕"/>
            </a:endParaRPr>
          </a:p>
          <a:p>
            <a:pPr marL="12700">
              <a:lnSpc>
                <a:spcPct val="100000"/>
              </a:lnSpc>
            </a:pPr>
            <a:r>
              <a:rPr sz="2800" spc="-50" dirty="0">
                <a:solidFill>
                  <a:srgbClr val="1F3863"/>
                </a:solidFill>
                <a:latin typeface="나눔고딕"/>
                <a:cs typeface="나눔고딕"/>
              </a:rPr>
              <a:t>&lt;TD&gt;.....&lt;/TD&gt;</a:t>
            </a:r>
            <a:endParaRPr sz="2800" dirty="0">
              <a:latin typeface="나눔고딕"/>
              <a:cs typeface="나눔고딕"/>
            </a:endParaRPr>
          </a:p>
          <a:p>
            <a:pPr marL="12700">
              <a:lnSpc>
                <a:spcPct val="100000"/>
              </a:lnSpc>
            </a:pPr>
            <a:r>
              <a:rPr sz="2800" spc="-20" dirty="0">
                <a:solidFill>
                  <a:srgbClr val="1F3863"/>
                </a:solidFill>
                <a:latin typeface="나눔고딕"/>
                <a:cs typeface="나눔고딕"/>
              </a:rPr>
              <a:t>&lt;/TR&gt;</a:t>
            </a:r>
            <a:endParaRPr sz="2800" dirty="0">
              <a:latin typeface="나눔고딕"/>
              <a:cs typeface="나눔고딕"/>
            </a:endParaRPr>
          </a:p>
        </p:txBody>
      </p:sp>
      <p:sp>
        <p:nvSpPr>
          <p:cNvPr id="14" name="object 14"/>
          <p:cNvSpPr txBox="1">
            <a:spLocks noGrp="1"/>
          </p:cNvSpPr>
          <p:nvPr>
            <p:ph sz="half" idx="3"/>
          </p:nvPr>
        </p:nvSpPr>
        <p:spPr>
          <a:prstGeom prst="rect">
            <a:avLst/>
          </a:prstGeom>
        </p:spPr>
        <p:txBody>
          <a:bodyPr vert="horz" wrap="square" lIns="0" tIns="12700" rIns="0" bIns="0" rtlCol="0">
            <a:spAutoFit/>
          </a:bodyPr>
          <a:lstStyle/>
          <a:p>
            <a:pPr marL="12700">
              <a:lnSpc>
                <a:spcPct val="100000"/>
              </a:lnSpc>
              <a:spcBef>
                <a:spcPts val="100"/>
              </a:spcBef>
            </a:pPr>
            <a:r>
              <a:rPr spc="-40" dirty="0"/>
              <a:t>&lt;TABLE</a:t>
            </a:r>
            <a:r>
              <a:rPr spc="-110" dirty="0"/>
              <a:t> </a:t>
            </a:r>
            <a:r>
              <a:rPr spc="-10" dirty="0"/>
              <a:t>BORDER="1"&gt;</a:t>
            </a:r>
          </a:p>
          <a:p>
            <a:pPr marL="12700">
              <a:lnSpc>
                <a:spcPts val="2375"/>
              </a:lnSpc>
              <a:spcBef>
                <a:spcPts val="50"/>
              </a:spcBef>
            </a:pPr>
            <a:r>
              <a:rPr spc="-20" dirty="0">
                <a:solidFill>
                  <a:srgbClr val="C00000"/>
                </a:solidFill>
              </a:rPr>
              <a:t>&lt;TR&gt;</a:t>
            </a:r>
          </a:p>
          <a:p>
            <a:pPr marL="12700">
              <a:lnSpc>
                <a:spcPts val="2375"/>
              </a:lnSpc>
            </a:pPr>
            <a:r>
              <a:rPr spc="-35" dirty="0">
                <a:solidFill>
                  <a:srgbClr val="00AFEF"/>
                </a:solidFill>
              </a:rPr>
              <a:t>&lt;TD</a:t>
            </a:r>
            <a:r>
              <a:rPr spc="-114" dirty="0">
                <a:solidFill>
                  <a:srgbClr val="00AFEF"/>
                </a:solidFill>
              </a:rPr>
              <a:t> </a:t>
            </a:r>
            <a:r>
              <a:rPr spc="-25" dirty="0">
                <a:solidFill>
                  <a:srgbClr val="00AFEF"/>
                </a:solidFill>
              </a:rPr>
              <a:t>WIDTH="140"&gt;</a:t>
            </a:r>
          </a:p>
          <a:p>
            <a:pPr marL="12700">
              <a:lnSpc>
                <a:spcPct val="100000"/>
              </a:lnSpc>
            </a:pPr>
            <a:r>
              <a:rPr spc="-105" dirty="0"/>
              <a:t>&lt;P</a:t>
            </a:r>
            <a:r>
              <a:rPr spc="-125" dirty="0"/>
              <a:t> </a:t>
            </a:r>
            <a:r>
              <a:rPr spc="-10" dirty="0"/>
              <a:t>ALIGN="CENTER"&gt;</a:t>
            </a:r>
          </a:p>
          <a:p>
            <a:pPr marL="12700" marR="920115">
              <a:lnSpc>
                <a:spcPct val="100000"/>
              </a:lnSpc>
            </a:pPr>
            <a:r>
              <a:rPr spc="430" dirty="0">
                <a:solidFill>
                  <a:srgbClr val="BEBEBE"/>
                </a:solidFill>
                <a:latin typeface="휴먼아미체"/>
                <a:cs typeface="휴먼아미체"/>
              </a:rPr>
              <a:t>내</a:t>
            </a:r>
            <a:r>
              <a:rPr spc="-375" dirty="0">
                <a:solidFill>
                  <a:srgbClr val="BEBEBE"/>
                </a:solidFill>
                <a:latin typeface="휴먼아미체"/>
                <a:cs typeface="휴먼아미체"/>
              </a:rPr>
              <a:t> </a:t>
            </a:r>
            <a:r>
              <a:rPr spc="60" dirty="0">
                <a:solidFill>
                  <a:srgbClr val="BEBEBE"/>
                </a:solidFill>
                <a:latin typeface="휴먼아미체"/>
                <a:cs typeface="휴먼아미체"/>
              </a:rPr>
              <a:t>사랑아</a:t>
            </a:r>
            <a:r>
              <a:rPr spc="60" dirty="0"/>
              <a:t>&lt;BR&gt;&lt;BR&gt; </a:t>
            </a:r>
            <a:r>
              <a:rPr spc="750" dirty="0">
                <a:solidFill>
                  <a:srgbClr val="BEBEBE"/>
                </a:solidFill>
                <a:latin typeface="휴먼아미체"/>
                <a:cs typeface="휴먼아미체"/>
              </a:rPr>
              <a:t>너는</a:t>
            </a:r>
            <a:r>
              <a:rPr spc="-360" dirty="0">
                <a:solidFill>
                  <a:srgbClr val="BEBEBE"/>
                </a:solidFill>
                <a:latin typeface="휴먼아미체"/>
                <a:cs typeface="휴먼아미체"/>
              </a:rPr>
              <a:t> </a:t>
            </a:r>
            <a:r>
              <a:rPr spc="170" dirty="0">
                <a:solidFill>
                  <a:srgbClr val="BEBEBE"/>
                </a:solidFill>
                <a:latin typeface="휴먼아미체"/>
                <a:cs typeface="휴먼아미체"/>
              </a:rPr>
              <a:t>어여쁘고</a:t>
            </a:r>
            <a:r>
              <a:rPr spc="170" dirty="0"/>
              <a:t>&lt;BR&gt;&lt;BR&gt; </a:t>
            </a:r>
            <a:r>
              <a:rPr spc="145" dirty="0">
                <a:solidFill>
                  <a:srgbClr val="BEBEBE"/>
                </a:solidFill>
                <a:latin typeface="휴먼아미체"/>
                <a:cs typeface="휴먼아미체"/>
              </a:rPr>
              <a:t>어여쁘다</a:t>
            </a:r>
            <a:r>
              <a:rPr spc="145" dirty="0"/>
              <a:t>&lt;BR&gt;&lt;BR&gt;</a:t>
            </a:r>
          </a:p>
          <a:p>
            <a:pPr marL="12700">
              <a:lnSpc>
                <a:spcPct val="100000"/>
              </a:lnSpc>
            </a:pPr>
            <a:r>
              <a:rPr spc="430" dirty="0">
                <a:solidFill>
                  <a:srgbClr val="BEBEBE"/>
                </a:solidFill>
                <a:latin typeface="휴먼아미체"/>
                <a:cs typeface="휴먼아미체"/>
              </a:rPr>
              <a:t>네</a:t>
            </a:r>
            <a:r>
              <a:rPr spc="-375" dirty="0">
                <a:solidFill>
                  <a:srgbClr val="BEBEBE"/>
                </a:solidFill>
                <a:latin typeface="휴먼아미체"/>
                <a:cs typeface="휴먼아미체"/>
              </a:rPr>
              <a:t> </a:t>
            </a:r>
            <a:r>
              <a:rPr spc="55" dirty="0">
                <a:solidFill>
                  <a:srgbClr val="BEBEBE"/>
                </a:solidFill>
                <a:latin typeface="휴먼아미체"/>
                <a:cs typeface="휴먼아미체"/>
              </a:rPr>
              <a:t>눈이</a:t>
            </a:r>
            <a:r>
              <a:rPr spc="55" dirty="0"/>
              <a:t>&lt;BR&gt;&lt;BR&gt;</a:t>
            </a:r>
          </a:p>
          <a:p>
            <a:pPr marL="12700">
              <a:lnSpc>
                <a:spcPct val="100000"/>
              </a:lnSpc>
              <a:spcBef>
                <a:spcPts val="50"/>
              </a:spcBef>
            </a:pPr>
            <a:r>
              <a:rPr spc="720" dirty="0">
                <a:solidFill>
                  <a:srgbClr val="BEBEBE"/>
                </a:solidFill>
                <a:latin typeface="휴먼아미체"/>
                <a:cs typeface="휴먼아미체"/>
              </a:rPr>
              <a:t>비둘기</a:t>
            </a:r>
            <a:r>
              <a:rPr spc="-365" dirty="0">
                <a:solidFill>
                  <a:srgbClr val="BEBEBE"/>
                </a:solidFill>
                <a:latin typeface="휴먼아미체"/>
                <a:cs typeface="휴먼아미체"/>
              </a:rPr>
              <a:t> </a:t>
            </a:r>
            <a:r>
              <a:rPr spc="55" dirty="0">
                <a:solidFill>
                  <a:srgbClr val="BEBEBE"/>
                </a:solidFill>
                <a:latin typeface="휴먼아미체"/>
                <a:cs typeface="휴먼아미체"/>
              </a:rPr>
              <a:t>같구나</a:t>
            </a:r>
            <a:r>
              <a:rPr spc="55" dirty="0"/>
              <a:t>&lt;BR&gt;&lt;/P&gt;</a:t>
            </a:r>
            <a:r>
              <a:rPr spc="55" dirty="0">
                <a:solidFill>
                  <a:srgbClr val="00AFEF"/>
                </a:solidFill>
              </a:rPr>
              <a:t>&lt;/TD&gt;</a:t>
            </a:r>
          </a:p>
          <a:p>
            <a:pPr marL="12700">
              <a:lnSpc>
                <a:spcPts val="2375"/>
              </a:lnSpc>
            </a:pPr>
            <a:r>
              <a:rPr spc="-20" dirty="0">
                <a:solidFill>
                  <a:srgbClr val="00AFEF"/>
                </a:solidFill>
              </a:rPr>
              <a:t>&lt;TD&gt;</a:t>
            </a:r>
          </a:p>
          <a:p>
            <a:pPr marL="12700">
              <a:lnSpc>
                <a:spcPts val="2375"/>
              </a:lnSpc>
            </a:pPr>
            <a:r>
              <a:rPr spc="-150" dirty="0"/>
              <a:t>&lt;IMG</a:t>
            </a:r>
            <a:r>
              <a:rPr spc="-75" dirty="0"/>
              <a:t> </a:t>
            </a:r>
            <a:r>
              <a:rPr spc="-45" dirty="0"/>
              <a:t>SRC="images/dew.jpg"&gt;</a:t>
            </a:r>
          </a:p>
          <a:p>
            <a:pPr marL="12700">
              <a:lnSpc>
                <a:spcPct val="100000"/>
              </a:lnSpc>
              <a:spcBef>
                <a:spcPts val="50"/>
              </a:spcBef>
            </a:pPr>
            <a:r>
              <a:rPr spc="-10" dirty="0">
                <a:solidFill>
                  <a:srgbClr val="00AFEF"/>
                </a:solidFill>
              </a:rPr>
              <a:t>&lt;/TD&gt;</a:t>
            </a:r>
          </a:p>
          <a:p>
            <a:pPr marL="12700">
              <a:lnSpc>
                <a:spcPct val="100000"/>
              </a:lnSpc>
            </a:pPr>
            <a:r>
              <a:rPr spc="-10" dirty="0">
                <a:solidFill>
                  <a:srgbClr val="C00000"/>
                </a:solidFill>
              </a:rPr>
              <a:t>&lt;/TR&gt;</a:t>
            </a:r>
          </a:p>
          <a:p>
            <a:pPr marL="12700">
              <a:lnSpc>
                <a:spcPct val="100000"/>
              </a:lnSpc>
            </a:pPr>
            <a:r>
              <a:rPr spc="-10" dirty="0"/>
              <a:t>&lt;/TABLE&gt;</a:t>
            </a:r>
          </a:p>
        </p:txBody>
      </p:sp>
      <p:grpSp>
        <p:nvGrpSpPr>
          <p:cNvPr id="19" name="그룹 18">
            <a:extLst>
              <a:ext uri="{FF2B5EF4-FFF2-40B4-BE49-F238E27FC236}">
                <a16:creationId xmlns:a16="http://schemas.microsoft.com/office/drawing/2014/main" id="{FC4A24C7-A116-74EF-77EF-B1975CECC962}"/>
              </a:ext>
            </a:extLst>
          </p:cNvPr>
          <p:cNvGrpSpPr/>
          <p:nvPr/>
        </p:nvGrpSpPr>
        <p:grpSpPr>
          <a:xfrm>
            <a:off x="1165775" y="2269307"/>
            <a:ext cx="3663873" cy="479564"/>
            <a:chOff x="1165775" y="2269307"/>
            <a:chExt cx="3663873" cy="479564"/>
          </a:xfrm>
        </p:grpSpPr>
        <p:pic>
          <p:nvPicPr>
            <p:cNvPr id="5" name="object 5"/>
            <p:cNvPicPr/>
            <p:nvPr/>
          </p:nvPicPr>
          <p:blipFill>
            <a:blip r:embed="rId3" cstate="print"/>
            <a:stretch>
              <a:fillRect/>
            </a:stretch>
          </p:blipFill>
          <p:spPr>
            <a:xfrm>
              <a:off x="1165775" y="2269307"/>
              <a:ext cx="3663873" cy="479564"/>
            </a:xfrm>
            <a:prstGeom prst="rect">
              <a:avLst/>
            </a:prstGeom>
          </p:spPr>
        </p:pic>
        <p:sp>
          <p:nvSpPr>
            <p:cNvPr id="18" name="TextBox 17">
              <a:extLst>
                <a:ext uri="{FF2B5EF4-FFF2-40B4-BE49-F238E27FC236}">
                  <a16:creationId xmlns:a16="http://schemas.microsoft.com/office/drawing/2014/main" id="{5178D15B-E288-4FF2-D93E-D9B157D6176E}"/>
                </a:ext>
              </a:extLst>
            </p:cNvPr>
            <p:cNvSpPr txBox="1"/>
            <p:nvPr/>
          </p:nvSpPr>
          <p:spPr>
            <a:xfrm>
              <a:off x="1473711" y="2324423"/>
              <a:ext cx="3048000" cy="369332"/>
            </a:xfrm>
            <a:prstGeom prst="rect">
              <a:avLst/>
            </a:prstGeom>
            <a:noFill/>
          </p:spPr>
          <p:txBody>
            <a:bodyPr wrap="square">
              <a:spAutoFit/>
            </a:bodyPr>
            <a:lstStyle/>
            <a:p>
              <a:r>
                <a:rPr lang="ko-KR" altLang="en-US" dirty="0">
                  <a:solidFill>
                    <a:schemeClr val="bg1"/>
                  </a:solidFill>
                </a:rPr>
                <a:t>표를 만드는 가장 기본 태그</a:t>
              </a:r>
            </a:p>
          </p:txBody>
        </p:sp>
      </p:grpSp>
      <p:sp>
        <p:nvSpPr>
          <p:cNvPr id="20" name="TextBox 19">
            <a:extLst>
              <a:ext uri="{FF2B5EF4-FFF2-40B4-BE49-F238E27FC236}">
                <a16:creationId xmlns:a16="http://schemas.microsoft.com/office/drawing/2014/main" id="{61381B16-FE8C-9EBB-7ED9-F0AA33EE6405}"/>
              </a:ext>
            </a:extLst>
          </p:cNvPr>
          <p:cNvSpPr txBox="1"/>
          <p:nvPr/>
        </p:nvSpPr>
        <p:spPr>
          <a:xfrm>
            <a:off x="306648" y="319086"/>
            <a:ext cx="6096000"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 구조</a:t>
            </a:r>
          </a:p>
        </p:txBody>
      </p:sp>
      <p:sp>
        <p:nvSpPr>
          <p:cNvPr id="21" name="TextBox 20">
            <a:extLst>
              <a:ext uri="{FF2B5EF4-FFF2-40B4-BE49-F238E27FC236}">
                <a16:creationId xmlns:a16="http://schemas.microsoft.com/office/drawing/2014/main" id="{995E647C-BC24-C53C-EA3C-C316C5BC8EED}"/>
              </a:ext>
            </a:extLst>
          </p:cNvPr>
          <p:cNvSpPr txBox="1"/>
          <p:nvPr/>
        </p:nvSpPr>
        <p:spPr>
          <a:xfrm>
            <a:off x="412296" y="1002523"/>
            <a:ext cx="2526847" cy="461665"/>
          </a:xfrm>
          <a:prstGeom prst="rect">
            <a:avLst/>
          </a:prstGeom>
          <a:noFill/>
        </p:spPr>
        <p:txBody>
          <a:bodyPr wrap="square">
            <a:spAutoFit/>
          </a:bodyPr>
          <a:lstStyle/>
          <a:p>
            <a:r>
              <a:rPr lang="ko-KR" altLang="en-US" sz="2400" b="1" spc="-145" dirty="0">
                <a:solidFill>
                  <a:srgbClr val="5A7EA9"/>
                </a:solidFill>
                <a:latin typeface="나눔고딕 ExtraBold"/>
                <a:cs typeface="나눔고딕 ExtraBold"/>
              </a:rPr>
              <a:t>표</a:t>
            </a:r>
            <a:r>
              <a:rPr lang="ko-KR" altLang="en-US" sz="2400" b="1" spc="-130" dirty="0">
                <a:solidFill>
                  <a:srgbClr val="5A7EA9"/>
                </a:solidFill>
                <a:latin typeface="나눔고딕 ExtraBold"/>
                <a:cs typeface="나눔고딕 ExtraBold"/>
              </a:rPr>
              <a:t> </a:t>
            </a:r>
            <a:r>
              <a:rPr lang="ko-KR" altLang="en-US" sz="2400" b="1" spc="-25" dirty="0">
                <a:solidFill>
                  <a:srgbClr val="5A7EA9"/>
                </a:solidFill>
                <a:latin typeface="나눔고딕 ExtraBold"/>
                <a:cs typeface="나눔고딕 ExtraBold"/>
              </a:rPr>
              <a:t>만들기</a:t>
            </a:r>
            <a:endParaRPr lang="ko-KR" altLang="en-US" sz="2400" dirty="0">
              <a:solidFill>
                <a:srgbClr val="5A7EA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2835506" y="3063497"/>
            <a:ext cx="6171595" cy="3085797"/>
          </a:xfrm>
          <a:prstGeom prst="rect">
            <a:avLst/>
          </a:prstGeom>
        </p:spPr>
      </p:pic>
      <p:sp>
        <p:nvSpPr>
          <p:cNvPr id="6" name="object 6"/>
          <p:cNvSpPr txBox="1"/>
          <p:nvPr/>
        </p:nvSpPr>
        <p:spPr>
          <a:xfrm>
            <a:off x="7106861" y="2827360"/>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grpSp>
        <p:nvGrpSpPr>
          <p:cNvPr id="7" name="object 7"/>
          <p:cNvGrpSpPr/>
          <p:nvPr/>
        </p:nvGrpSpPr>
        <p:grpSpPr>
          <a:xfrm>
            <a:off x="3011347" y="2822473"/>
            <a:ext cx="5840095" cy="3634104"/>
            <a:chOff x="3011347" y="2822473"/>
            <a:chExt cx="5840095" cy="3634104"/>
          </a:xfrm>
        </p:grpSpPr>
        <p:pic>
          <p:nvPicPr>
            <p:cNvPr id="8" name="object 8"/>
            <p:cNvPicPr/>
            <p:nvPr/>
          </p:nvPicPr>
          <p:blipFill>
            <a:blip r:embed="rId3" cstate="print"/>
            <a:stretch>
              <a:fillRect/>
            </a:stretch>
          </p:blipFill>
          <p:spPr>
            <a:xfrm>
              <a:off x="6853135" y="2822473"/>
              <a:ext cx="219417" cy="219425"/>
            </a:xfrm>
            <a:prstGeom prst="rect">
              <a:avLst/>
            </a:prstGeom>
          </p:spPr>
        </p:pic>
        <p:pic>
          <p:nvPicPr>
            <p:cNvPr id="9" name="object 9"/>
            <p:cNvPicPr/>
            <p:nvPr/>
          </p:nvPicPr>
          <p:blipFill>
            <a:blip r:embed="rId4" cstate="print"/>
            <a:stretch>
              <a:fillRect/>
            </a:stretch>
          </p:blipFill>
          <p:spPr>
            <a:xfrm>
              <a:off x="3011347" y="6149295"/>
              <a:ext cx="5840082" cy="307168"/>
            </a:xfrm>
            <a:prstGeom prst="rect">
              <a:avLst/>
            </a:prstGeom>
          </p:spPr>
        </p:pic>
      </p:grpSp>
      <p:sp>
        <p:nvSpPr>
          <p:cNvPr id="12" name="TextBox 11">
            <a:extLst>
              <a:ext uri="{FF2B5EF4-FFF2-40B4-BE49-F238E27FC236}">
                <a16:creationId xmlns:a16="http://schemas.microsoft.com/office/drawing/2014/main" id="{5453E2F3-A781-1EEE-B651-70972907D98B}"/>
              </a:ext>
            </a:extLst>
          </p:cNvPr>
          <p:cNvSpPr txBox="1"/>
          <p:nvPr/>
        </p:nvSpPr>
        <p:spPr>
          <a:xfrm>
            <a:off x="306648" y="319086"/>
            <a:ext cx="6096000"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 구조</a:t>
            </a:r>
          </a:p>
        </p:txBody>
      </p:sp>
      <p:sp>
        <p:nvSpPr>
          <p:cNvPr id="13" name="TextBox 12">
            <a:extLst>
              <a:ext uri="{FF2B5EF4-FFF2-40B4-BE49-F238E27FC236}">
                <a16:creationId xmlns:a16="http://schemas.microsoft.com/office/drawing/2014/main" id="{5C1971E7-C57B-91B4-02F9-C16B12E3E3AA}"/>
              </a:ext>
            </a:extLst>
          </p:cNvPr>
          <p:cNvSpPr txBox="1"/>
          <p:nvPr/>
        </p:nvSpPr>
        <p:spPr>
          <a:xfrm>
            <a:off x="412296" y="1002523"/>
            <a:ext cx="2526847" cy="461665"/>
          </a:xfrm>
          <a:prstGeom prst="rect">
            <a:avLst/>
          </a:prstGeom>
          <a:noFill/>
        </p:spPr>
        <p:txBody>
          <a:bodyPr wrap="square">
            <a:spAutoFit/>
          </a:bodyPr>
          <a:lstStyle/>
          <a:p>
            <a:r>
              <a:rPr lang="ko-KR" altLang="en-US" sz="2400" b="1" spc="-145" dirty="0">
                <a:solidFill>
                  <a:srgbClr val="5A7EA9"/>
                </a:solidFill>
                <a:latin typeface="나눔고딕 ExtraBold"/>
                <a:cs typeface="나눔고딕 ExtraBold"/>
              </a:rPr>
              <a:t>표</a:t>
            </a:r>
            <a:r>
              <a:rPr lang="ko-KR" altLang="en-US" sz="2400" b="1" spc="-130" dirty="0">
                <a:solidFill>
                  <a:srgbClr val="5A7EA9"/>
                </a:solidFill>
                <a:latin typeface="나눔고딕 ExtraBold"/>
                <a:cs typeface="나눔고딕 ExtraBold"/>
              </a:rPr>
              <a:t> </a:t>
            </a:r>
            <a:r>
              <a:rPr lang="ko-KR" altLang="en-US" sz="2400" b="1" spc="-25" dirty="0">
                <a:solidFill>
                  <a:srgbClr val="5A7EA9"/>
                </a:solidFill>
                <a:latin typeface="나눔고딕 ExtraBold"/>
                <a:cs typeface="나눔고딕 ExtraBold"/>
              </a:rPr>
              <a:t>만들기</a:t>
            </a:r>
            <a:endParaRPr lang="ko-KR" altLang="en-US" sz="2400" dirty="0">
              <a:solidFill>
                <a:srgbClr val="5A7EA9"/>
              </a:solidFill>
            </a:endParaRPr>
          </a:p>
        </p:txBody>
      </p:sp>
      <p:sp>
        <p:nvSpPr>
          <p:cNvPr id="15" name="TextBox 14">
            <a:extLst>
              <a:ext uri="{FF2B5EF4-FFF2-40B4-BE49-F238E27FC236}">
                <a16:creationId xmlns:a16="http://schemas.microsoft.com/office/drawing/2014/main" id="{DF673ED7-4641-9184-B928-891750E8C38F}"/>
              </a:ext>
            </a:extLst>
          </p:cNvPr>
          <p:cNvSpPr txBox="1"/>
          <p:nvPr/>
        </p:nvSpPr>
        <p:spPr>
          <a:xfrm>
            <a:off x="412295" y="1583569"/>
            <a:ext cx="11442247" cy="646331"/>
          </a:xfrm>
          <a:prstGeom prst="rect">
            <a:avLst/>
          </a:prstGeom>
          <a:noFill/>
        </p:spPr>
        <p:txBody>
          <a:bodyPr wrap="square">
            <a:spAutoFit/>
          </a:bodyPr>
          <a:lstStyle/>
          <a:p>
            <a:r>
              <a:rPr lang="ko-KR" altLang="en-US" dirty="0"/>
              <a:t>조금 전 보았던 소스에서 보는 것처럼 &lt;TR&gt; 태그를 한번 사용하고 나서 &lt;TD&gt; 태그를 사용하면 하나의 셀이 만들어진다.</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0" y="367474"/>
              <a:ext cx="6134112" cy="6489745"/>
            </a:xfrm>
            <a:prstGeom prst="rect">
              <a:avLst/>
            </a:prstGeom>
          </p:spPr>
        </p:pic>
        <p:pic>
          <p:nvPicPr>
            <p:cNvPr id="5" name="object 5"/>
            <p:cNvPicPr/>
            <p:nvPr/>
          </p:nvPicPr>
          <p:blipFill>
            <a:blip r:embed="rId4" cstate="print"/>
            <a:stretch>
              <a:fillRect/>
            </a:stretch>
          </p:blipFill>
          <p:spPr>
            <a:xfrm>
              <a:off x="6922096" y="0"/>
              <a:ext cx="3327438" cy="3225786"/>
            </a:xfrm>
            <a:prstGeom prst="rect">
              <a:avLst/>
            </a:prstGeom>
          </p:spPr>
        </p:pic>
        <p:pic>
          <p:nvPicPr>
            <p:cNvPr id="6" name="object 6"/>
            <p:cNvPicPr/>
            <p:nvPr/>
          </p:nvPicPr>
          <p:blipFill>
            <a:blip r:embed="rId5" cstate="print"/>
            <a:stretch>
              <a:fillRect/>
            </a:stretch>
          </p:blipFill>
          <p:spPr>
            <a:xfrm>
              <a:off x="5913691" y="2589377"/>
              <a:ext cx="4343333" cy="4267196"/>
            </a:xfrm>
            <a:prstGeom prst="rect">
              <a:avLst/>
            </a:prstGeom>
          </p:spPr>
        </p:pic>
        <p:pic>
          <p:nvPicPr>
            <p:cNvPr id="7" name="object 7"/>
            <p:cNvPicPr/>
            <p:nvPr/>
          </p:nvPicPr>
          <p:blipFill>
            <a:blip r:embed="rId6" cstate="print"/>
            <a:stretch>
              <a:fillRect/>
            </a:stretch>
          </p:blipFill>
          <p:spPr>
            <a:xfrm>
              <a:off x="10460051" y="0"/>
              <a:ext cx="1731948" cy="6858000"/>
            </a:xfrm>
            <a:prstGeom prst="rect">
              <a:avLst/>
            </a:prstGeom>
          </p:spPr>
        </p:pic>
      </p:grpSp>
      <p:sp>
        <p:nvSpPr>
          <p:cNvPr id="8" name="object 8"/>
          <p:cNvSpPr txBox="1">
            <a:spLocks noGrp="1"/>
          </p:cNvSpPr>
          <p:nvPr>
            <p:ph type="title"/>
          </p:nvPr>
        </p:nvSpPr>
        <p:spPr>
          <a:xfrm>
            <a:off x="273925" y="2124918"/>
            <a:ext cx="3655818" cy="1655580"/>
          </a:xfrm>
          <a:prstGeom prst="rect">
            <a:avLst/>
          </a:prstGeom>
        </p:spPr>
        <p:txBody>
          <a:bodyPr vert="horz" wrap="square" lIns="0" tIns="64769" rIns="0" bIns="0" rtlCol="0">
            <a:spAutoFit/>
          </a:bodyPr>
          <a:lstStyle/>
          <a:p>
            <a:pPr marL="12700">
              <a:lnSpc>
                <a:spcPct val="100000"/>
              </a:lnSpc>
              <a:spcBef>
                <a:spcPts val="509"/>
              </a:spcBef>
            </a:pPr>
            <a:r>
              <a:rPr sz="7500" baseline="-3333" dirty="0"/>
              <a:t>0</a:t>
            </a:r>
            <a:r>
              <a:rPr lang="en-US" sz="7500" baseline="-3333" dirty="0"/>
              <a:t>4</a:t>
            </a:r>
            <a:r>
              <a:rPr sz="7500" spc="-1132" baseline="-3333" dirty="0"/>
              <a:t> </a:t>
            </a:r>
            <a:r>
              <a:rPr sz="1200" b="0" spc="-20" dirty="0">
                <a:latin typeface="나눔고딕"/>
                <a:cs typeface="나눔고딕"/>
              </a:rPr>
              <a:t>[</a:t>
            </a:r>
            <a:r>
              <a:rPr sz="1200" b="1" spc="-20" dirty="0">
                <a:latin typeface="한컴산뜻돋움"/>
                <a:cs typeface="한컴산뜻돋움"/>
              </a:rPr>
              <a:t>HTML</a:t>
            </a:r>
            <a:r>
              <a:rPr sz="1200" b="0" spc="-20" dirty="0">
                <a:latin typeface="나눔고딕"/>
                <a:cs typeface="나눔고딕"/>
              </a:rPr>
              <a:t>+</a:t>
            </a:r>
            <a:r>
              <a:rPr sz="1200" b="1" spc="-20" dirty="0">
                <a:latin typeface="한컴산뜻돋움"/>
                <a:cs typeface="한컴산뜻돋움"/>
              </a:rPr>
              <a:t>CSS</a:t>
            </a:r>
            <a:r>
              <a:rPr sz="1200" b="0" spc="-20" dirty="0">
                <a:latin typeface="나눔고딕"/>
                <a:cs typeface="나눔고딕"/>
              </a:rPr>
              <a:t>+</a:t>
            </a:r>
            <a:r>
              <a:rPr sz="1200" b="0" spc="-45" dirty="0">
                <a:latin typeface="나눔고딕"/>
                <a:cs typeface="나눔고딕"/>
              </a:rPr>
              <a:t> </a:t>
            </a:r>
            <a:r>
              <a:rPr sz="1200" b="1" spc="-10" dirty="0">
                <a:latin typeface="한컴산뜻돋움"/>
                <a:cs typeface="한컴산뜻돋움"/>
              </a:rPr>
              <a:t>JAVASCRIPT</a:t>
            </a:r>
            <a:r>
              <a:rPr sz="1200" b="0" spc="-10" dirty="0">
                <a:latin typeface="나눔고딕"/>
                <a:cs typeface="나눔고딕"/>
              </a:rPr>
              <a:t>]</a:t>
            </a:r>
            <a:endParaRPr sz="1200" dirty="0">
              <a:latin typeface="나눔고딕"/>
              <a:cs typeface="나눔고딕"/>
            </a:endParaRPr>
          </a:p>
          <a:p>
            <a:pPr marL="12700">
              <a:lnSpc>
                <a:spcPct val="100000"/>
              </a:lnSpc>
              <a:spcBef>
                <a:spcPts val="415"/>
              </a:spcBef>
            </a:pPr>
            <a:r>
              <a:rPr sz="5000" spc="-195" dirty="0" err="1"/>
              <a:t>테이블</a:t>
            </a:r>
            <a:r>
              <a:rPr sz="5000" spc="-140" dirty="0"/>
              <a:t> </a:t>
            </a:r>
            <a:r>
              <a:rPr lang="ko-KR" altLang="en-US" sz="5000" spc="-140" dirty="0"/>
              <a:t>구조</a:t>
            </a:r>
            <a:endParaRPr sz="5000" dirty="0"/>
          </a:p>
        </p:txBody>
      </p:sp>
    </p:spTree>
    <p:extLst>
      <p:ext uri="{BB962C8B-B14F-4D97-AF65-F5344CB8AC3E}">
        <p14:creationId xmlns:p14="http://schemas.microsoft.com/office/powerpoint/2010/main" val="2263687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71119" y="1312752"/>
            <a:ext cx="3149443" cy="369332"/>
          </a:xfrm>
          <a:prstGeom prst="rect">
            <a:avLst/>
          </a:prstGeom>
          <a:noFill/>
        </p:spPr>
        <p:txBody>
          <a:bodyPr wrap="square" rtlCol="0">
            <a:spAutoFit/>
          </a:bodyPr>
          <a:lstStyle/>
          <a:p>
            <a:r>
              <a:rPr lang="en-US" altLang="ko-KR" b="1"/>
              <a:t>&lt;caption&gt; – </a:t>
            </a:r>
            <a:r>
              <a:rPr lang="ko-KR" altLang="en-US" b="1"/>
              <a:t>표</a:t>
            </a:r>
            <a:r>
              <a:rPr lang="en-US" altLang="ko-KR" b="1"/>
              <a:t> </a:t>
            </a:r>
            <a:r>
              <a:rPr lang="ko-KR" altLang="en-US" b="1"/>
              <a:t>제목</a:t>
            </a:r>
          </a:p>
        </p:txBody>
      </p:sp>
      <p:sp>
        <p:nvSpPr>
          <p:cNvPr id="9" name="직사각형 8"/>
          <p:cNvSpPr/>
          <p:nvPr/>
        </p:nvSpPr>
        <p:spPr>
          <a:xfrm>
            <a:off x="818818" y="2370417"/>
            <a:ext cx="6096000" cy="2246769"/>
          </a:xfrm>
          <a:prstGeom prst="rect">
            <a:avLst/>
          </a:prstGeom>
        </p:spPr>
        <p:txBody>
          <a:bodyPr>
            <a:spAutoFit/>
          </a:bodyPr>
          <a:lstStyle/>
          <a:p>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table</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400">
                <a:solidFill>
                  <a:srgbClr val="FF0000"/>
                </a:solidFill>
                <a:highlight>
                  <a:srgbClr val="FFFFFF"/>
                </a:highlight>
                <a:latin typeface="D2Coding" panose="020B0609020101020101" pitchFamily="49" charset="-127"/>
                <a:ea typeface="D2Coding" panose="020B0609020101020101" pitchFamily="49" charset="-127"/>
              </a:rPr>
              <a:t>border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="1"&gt;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caption</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strong</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Modern Browser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strong</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p</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국내에서 자주 사용하는 모던 브라우저</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p</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caption</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 ……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 ……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 ……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 ……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table</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p>
        </p:txBody>
      </p:sp>
      <p:pic>
        <p:nvPicPr>
          <p:cNvPr id="10" name="그림 9"/>
          <p:cNvPicPr>
            <a:picLocks noChangeAspect="1"/>
          </p:cNvPicPr>
          <p:nvPr/>
        </p:nvPicPr>
        <p:blipFill>
          <a:blip r:embed="rId2"/>
          <a:stretch>
            <a:fillRect/>
          </a:stretch>
        </p:blipFill>
        <p:spPr>
          <a:xfrm>
            <a:off x="966788" y="4617186"/>
            <a:ext cx="4254182" cy="1452026"/>
          </a:xfrm>
          <a:prstGeom prst="rect">
            <a:avLst/>
          </a:prstGeom>
        </p:spPr>
      </p:pic>
      <p:sp>
        <p:nvSpPr>
          <p:cNvPr id="19" name="TextBox 18"/>
          <p:cNvSpPr txBox="1"/>
          <p:nvPr/>
        </p:nvSpPr>
        <p:spPr>
          <a:xfrm>
            <a:off x="6429123" y="1312752"/>
            <a:ext cx="4100057" cy="369332"/>
          </a:xfrm>
          <a:prstGeom prst="rect">
            <a:avLst/>
          </a:prstGeom>
          <a:noFill/>
        </p:spPr>
        <p:txBody>
          <a:bodyPr wrap="square" rtlCol="0">
            <a:spAutoFit/>
          </a:bodyPr>
          <a:lstStyle/>
          <a:p>
            <a:r>
              <a:rPr lang="en-US" altLang="ko-KR" b="1"/>
              <a:t>&lt;figure&gt;, &lt;figcaption&gt; – </a:t>
            </a:r>
            <a:r>
              <a:rPr lang="ko-KR" altLang="en-US" b="1"/>
              <a:t>표</a:t>
            </a:r>
            <a:r>
              <a:rPr lang="en-US" altLang="ko-KR" b="1"/>
              <a:t> </a:t>
            </a:r>
            <a:r>
              <a:rPr lang="ko-KR" altLang="en-US" b="1"/>
              <a:t>제목</a:t>
            </a:r>
          </a:p>
        </p:txBody>
      </p:sp>
      <p:sp>
        <p:nvSpPr>
          <p:cNvPr id="11" name="직사각형 10"/>
          <p:cNvSpPr/>
          <p:nvPr/>
        </p:nvSpPr>
        <p:spPr>
          <a:xfrm>
            <a:off x="6429123" y="2370417"/>
            <a:ext cx="5295115" cy="2462213"/>
          </a:xfrm>
          <a:prstGeom prst="rect">
            <a:avLst/>
          </a:prstGeom>
        </p:spPr>
        <p:txBody>
          <a:bodyPr wrap="square">
            <a:spAutoFit/>
          </a:bodyPr>
          <a:lstStyle/>
          <a:p>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figure</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figcaption</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p</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국내에서 자주 사용하는 </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b</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모던 브라우저</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b</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p</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figcaption</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table</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400">
                <a:solidFill>
                  <a:srgbClr val="FF0000"/>
                </a:solidFill>
                <a:highlight>
                  <a:srgbClr val="FFFFFF"/>
                </a:highlight>
                <a:latin typeface="D2Coding" panose="020B0609020101020101" pitchFamily="49" charset="-127"/>
                <a:ea typeface="D2Coding" panose="020B0609020101020101" pitchFamily="49" charset="-127"/>
              </a:rPr>
              <a:t>border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="1"&gt;</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 ……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 ……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 ……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 ……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table</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figure</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p>
        </p:txBody>
      </p:sp>
      <p:pic>
        <p:nvPicPr>
          <p:cNvPr id="13" name="그림 12"/>
          <p:cNvPicPr>
            <a:picLocks noChangeAspect="1"/>
          </p:cNvPicPr>
          <p:nvPr/>
        </p:nvPicPr>
        <p:blipFill>
          <a:blip r:embed="rId3"/>
          <a:stretch>
            <a:fillRect/>
          </a:stretch>
        </p:blipFill>
        <p:spPr>
          <a:xfrm>
            <a:off x="7496786" y="4645602"/>
            <a:ext cx="3905204" cy="1423610"/>
          </a:xfrm>
          <a:prstGeom prst="rect">
            <a:avLst/>
          </a:prstGeom>
        </p:spPr>
      </p:pic>
      <p:sp>
        <p:nvSpPr>
          <p:cNvPr id="14" name="TextBox 13"/>
          <p:cNvSpPr txBox="1"/>
          <p:nvPr/>
        </p:nvSpPr>
        <p:spPr>
          <a:xfrm>
            <a:off x="966788" y="1813225"/>
            <a:ext cx="3164707" cy="307777"/>
          </a:xfrm>
          <a:prstGeom prst="rect">
            <a:avLst/>
          </a:prstGeom>
          <a:noFill/>
        </p:spPr>
        <p:txBody>
          <a:bodyPr wrap="square" rtlCol="0">
            <a:spAutoFit/>
          </a:bodyPr>
          <a:lstStyle/>
          <a:p>
            <a:r>
              <a:rPr lang="ko-KR" altLang="en-US" sz="1400"/>
              <a:t>제목이 위쪽 중앙에 표시됨</a:t>
            </a:r>
          </a:p>
        </p:txBody>
      </p:sp>
      <p:sp>
        <p:nvSpPr>
          <p:cNvPr id="24" name="TextBox 23"/>
          <p:cNvSpPr txBox="1"/>
          <p:nvPr/>
        </p:nvSpPr>
        <p:spPr>
          <a:xfrm>
            <a:off x="6652364" y="1813225"/>
            <a:ext cx="4999446" cy="307777"/>
          </a:xfrm>
          <a:prstGeom prst="rect">
            <a:avLst/>
          </a:prstGeom>
          <a:noFill/>
        </p:spPr>
        <p:txBody>
          <a:bodyPr wrap="square" rtlCol="0">
            <a:spAutoFit/>
          </a:bodyPr>
          <a:lstStyle/>
          <a:p>
            <a:r>
              <a:rPr lang="en-US" altLang="ko-KR" sz="1400"/>
              <a:t>&lt;figcaption&gt; </a:t>
            </a:r>
            <a:r>
              <a:rPr lang="ko-KR" altLang="en-US" sz="1400"/>
              <a:t>위치에 따라 표의 위나 아래에 제목 표시</a:t>
            </a:r>
          </a:p>
        </p:txBody>
      </p:sp>
      <p:cxnSp>
        <p:nvCxnSpPr>
          <p:cNvPr id="5" name="직선 연결선 4"/>
          <p:cNvCxnSpPr/>
          <p:nvPr/>
        </p:nvCxnSpPr>
        <p:spPr>
          <a:xfrm>
            <a:off x="5758004" y="1312752"/>
            <a:ext cx="0" cy="513331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E832D1A5-DBD5-445A-9BB8-B0EB52AE00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879" y="2247125"/>
            <a:ext cx="1599790" cy="246584"/>
          </a:xfrm>
          <a:prstGeom prst="rect">
            <a:avLst/>
          </a:prstGeom>
        </p:spPr>
      </p:pic>
      <p:pic>
        <p:nvPicPr>
          <p:cNvPr id="12" name="그림 11">
            <a:extLst>
              <a:ext uri="{FF2B5EF4-FFF2-40B4-BE49-F238E27FC236}">
                <a16:creationId xmlns:a16="http://schemas.microsoft.com/office/drawing/2014/main" id="{20416816-8813-467B-B698-56EE7759A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2200" y="2360396"/>
            <a:ext cx="1599790" cy="252598"/>
          </a:xfrm>
          <a:prstGeom prst="rect">
            <a:avLst/>
          </a:prstGeom>
        </p:spPr>
      </p:pic>
      <p:sp>
        <p:nvSpPr>
          <p:cNvPr id="8" name="TextBox 7">
            <a:extLst>
              <a:ext uri="{FF2B5EF4-FFF2-40B4-BE49-F238E27FC236}">
                <a16:creationId xmlns:a16="http://schemas.microsoft.com/office/drawing/2014/main" id="{23178C35-7D16-EE3C-F4AD-3287DB912CE3}"/>
              </a:ext>
            </a:extLst>
          </p:cNvPr>
          <p:cNvSpPr txBox="1"/>
          <p:nvPr/>
        </p:nvSpPr>
        <p:spPr>
          <a:xfrm>
            <a:off x="306648" y="319086"/>
            <a:ext cx="6096000"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표를 만드는 태그</a:t>
            </a:r>
          </a:p>
        </p:txBody>
      </p:sp>
      <p:cxnSp>
        <p:nvCxnSpPr>
          <p:cNvPr id="2" name="직선 연결선 1">
            <a:extLst>
              <a:ext uri="{FF2B5EF4-FFF2-40B4-BE49-F238E27FC236}">
                <a16:creationId xmlns:a16="http://schemas.microsoft.com/office/drawing/2014/main" id="{E505DD7C-E65A-9C28-6A7A-9C0BA39CE049}"/>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CE8C95D-25B2-E320-3C33-42270D12AC32}"/>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A651E9E4-2EA5-FDCF-6AC8-DA7F358E630F}"/>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extLst>
      <p:ext uri="{BB962C8B-B14F-4D97-AF65-F5344CB8AC3E}">
        <p14:creationId xmlns:p14="http://schemas.microsoft.com/office/powerpoint/2010/main" val="383151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71119" y="1312752"/>
            <a:ext cx="5602932" cy="369332"/>
          </a:xfrm>
          <a:prstGeom prst="rect">
            <a:avLst/>
          </a:prstGeom>
          <a:noFill/>
        </p:spPr>
        <p:txBody>
          <a:bodyPr wrap="square" rtlCol="0">
            <a:spAutoFit/>
          </a:bodyPr>
          <a:lstStyle/>
          <a:p>
            <a:r>
              <a:rPr lang="en-US" altLang="ko-KR" b="1"/>
              <a:t>&lt;thead&gt;, &lt;tbody&gt;, &lt;tfoot&gt; – </a:t>
            </a:r>
            <a:r>
              <a:rPr lang="ko-KR" altLang="en-US" b="1"/>
              <a:t>표</a:t>
            </a:r>
            <a:r>
              <a:rPr lang="en-US" altLang="ko-KR" b="1"/>
              <a:t> </a:t>
            </a:r>
            <a:r>
              <a:rPr lang="ko-KR" altLang="en-US" b="1"/>
              <a:t>구조</a:t>
            </a:r>
            <a:r>
              <a:rPr lang="en-US" altLang="ko-KR" b="1"/>
              <a:t> </a:t>
            </a:r>
            <a:r>
              <a:rPr lang="ko-KR" altLang="en-US" b="1"/>
              <a:t>정의하기</a:t>
            </a:r>
          </a:p>
        </p:txBody>
      </p:sp>
      <p:pic>
        <p:nvPicPr>
          <p:cNvPr id="3" name="그림 2"/>
          <p:cNvPicPr>
            <a:picLocks noChangeAspect="1"/>
          </p:cNvPicPr>
          <p:nvPr/>
        </p:nvPicPr>
        <p:blipFill>
          <a:blip r:embed="rId2"/>
          <a:stretch>
            <a:fillRect/>
          </a:stretch>
        </p:blipFill>
        <p:spPr>
          <a:xfrm>
            <a:off x="855265" y="3936713"/>
            <a:ext cx="5014529" cy="1721856"/>
          </a:xfrm>
          <a:prstGeom prst="rect">
            <a:avLst/>
          </a:prstGeom>
        </p:spPr>
      </p:pic>
      <p:pic>
        <p:nvPicPr>
          <p:cNvPr id="5" name="그림 4"/>
          <p:cNvPicPr>
            <a:picLocks noChangeAspect="1"/>
          </p:cNvPicPr>
          <p:nvPr/>
        </p:nvPicPr>
        <p:blipFill>
          <a:blip r:embed="rId3"/>
          <a:stretch>
            <a:fillRect/>
          </a:stretch>
        </p:blipFill>
        <p:spPr>
          <a:xfrm>
            <a:off x="6782209" y="4060822"/>
            <a:ext cx="3932081" cy="2133446"/>
          </a:xfrm>
          <a:prstGeom prst="rect">
            <a:avLst/>
          </a:prstGeom>
        </p:spPr>
      </p:pic>
      <p:sp>
        <p:nvSpPr>
          <p:cNvPr id="15" name="TextBox 14"/>
          <p:cNvSpPr txBox="1"/>
          <p:nvPr/>
        </p:nvSpPr>
        <p:spPr>
          <a:xfrm>
            <a:off x="671119" y="1990356"/>
            <a:ext cx="9876167" cy="134338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ko-KR" altLang="en-US" sz="1400" dirty="0"/>
              <a:t>표의 구조를 제목 부분과 실제 본문 그리고 요약 부분이 있는 부분으로 나눈다</a:t>
            </a:r>
            <a:r>
              <a:rPr lang="en-US" altLang="ko-KR" sz="1400" dirty="0"/>
              <a:t>.</a:t>
            </a:r>
          </a:p>
          <a:p>
            <a:pPr marL="342900" indent="-342900">
              <a:lnSpc>
                <a:spcPct val="150000"/>
              </a:lnSpc>
              <a:buFont typeface="Arial" panose="020B0604020202020204" pitchFamily="34" charset="0"/>
              <a:buChar char="•"/>
            </a:pPr>
            <a:r>
              <a:rPr lang="en-US" altLang="ko-KR" sz="1400" dirty="0"/>
              <a:t>&lt;</a:t>
            </a:r>
            <a:r>
              <a:rPr lang="en-US" altLang="ko-KR" sz="1400" dirty="0" err="1"/>
              <a:t>thead</a:t>
            </a:r>
            <a:r>
              <a:rPr lang="en-US" altLang="ko-KR" sz="1400" dirty="0"/>
              <a:t>&gt;, &lt;</a:t>
            </a:r>
            <a:r>
              <a:rPr lang="en-US" altLang="ko-KR" sz="1400" dirty="0" err="1"/>
              <a:t>tbody</a:t>
            </a:r>
            <a:r>
              <a:rPr lang="en-US" altLang="ko-KR" sz="1400" dirty="0"/>
              <a:t>&gt;, &lt;</a:t>
            </a:r>
            <a:r>
              <a:rPr lang="en-US" altLang="ko-KR" sz="1400" dirty="0" err="1"/>
              <a:t>tfoot</a:t>
            </a:r>
            <a:r>
              <a:rPr lang="en-US" altLang="ko-KR" sz="1400" dirty="0"/>
              <a:t>&gt; </a:t>
            </a:r>
            <a:r>
              <a:rPr lang="ko-KR" altLang="en-US" sz="1400" dirty="0"/>
              <a:t>태그 사용</a:t>
            </a:r>
            <a:endParaRPr lang="en-US" altLang="ko-KR" sz="1400" dirty="0"/>
          </a:p>
          <a:p>
            <a:pPr marL="342900" indent="-342900">
              <a:lnSpc>
                <a:spcPct val="150000"/>
              </a:lnSpc>
              <a:buFont typeface="Arial" panose="020B0604020202020204" pitchFamily="34" charset="0"/>
              <a:buChar char="•"/>
            </a:pPr>
            <a:r>
              <a:rPr lang="ko-KR" altLang="en-US" sz="1400" dirty="0"/>
              <a:t>시각 장애인도 화면 판독기를 통해 표의 구조를 쉽게 이해할 수 있다</a:t>
            </a:r>
            <a:r>
              <a:rPr lang="en-US" altLang="ko-KR" sz="1400" dirty="0"/>
              <a:t>.</a:t>
            </a:r>
          </a:p>
          <a:p>
            <a:pPr marL="342900" indent="-342900">
              <a:lnSpc>
                <a:spcPct val="150000"/>
              </a:lnSpc>
              <a:buFont typeface="Arial" panose="020B0604020202020204" pitchFamily="34" charset="0"/>
              <a:buChar char="•"/>
            </a:pPr>
            <a:r>
              <a:rPr lang="ko-KR" altLang="en-US" sz="1400" dirty="0"/>
              <a:t>표의 본문이 </a:t>
            </a:r>
            <a:r>
              <a:rPr lang="ko-KR" altLang="en-US" sz="1400"/>
              <a:t>길 경우 자바스크립트를 이용하면 제목과 바닥 부분을 고정하고 본문만 스크롤되도록 할 수 있다</a:t>
            </a:r>
            <a:r>
              <a:rPr lang="en-US" altLang="ko-KR" sz="1400"/>
              <a:t>.</a:t>
            </a:r>
            <a:endParaRPr lang="en-US" altLang="ko-KR" sz="1400" dirty="0"/>
          </a:p>
        </p:txBody>
      </p:sp>
      <p:sp>
        <p:nvSpPr>
          <p:cNvPr id="6" name="직사각형 5">
            <a:extLst>
              <a:ext uri="{FF2B5EF4-FFF2-40B4-BE49-F238E27FC236}">
                <a16:creationId xmlns:a16="http://schemas.microsoft.com/office/drawing/2014/main" id="{40FB5FD7-DCFE-4F99-A14A-5C5136BF41A9}"/>
              </a:ext>
            </a:extLst>
          </p:cNvPr>
          <p:cNvSpPr/>
          <p:nvPr/>
        </p:nvSpPr>
        <p:spPr>
          <a:xfrm>
            <a:off x="9388444" y="4797641"/>
            <a:ext cx="1222218" cy="6337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74379B4F-612A-402A-9FA0-F90D53DCE1B6}"/>
              </a:ext>
            </a:extLst>
          </p:cNvPr>
          <p:cNvSpPr/>
          <p:nvPr/>
        </p:nvSpPr>
        <p:spPr>
          <a:xfrm>
            <a:off x="7474218" y="5431383"/>
            <a:ext cx="1222218" cy="6337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247E5D6-8268-7ED4-7A32-DEFDDABA23DC}"/>
              </a:ext>
            </a:extLst>
          </p:cNvPr>
          <p:cNvSpPr txBox="1"/>
          <p:nvPr/>
        </p:nvSpPr>
        <p:spPr>
          <a:xfrm>
            <a:off x="306648" y="319086"/>
            <a:ext cx="6096000"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표를 만드는 태그</a:t>
            </a:r>
          </a:p>
        </p:txBody>
      </p:sp>
      <p:cxnSp>
        <p:nvCxnSpPr>
          <p:cNvPr id="2" name="직선 연결선 1">
            <a:extLst>
              <a:ext uri="{FF2B5EF4-FFF2-40B4-BE49-F238E27FC236}">
                <a16:creationId xmlns:a16="http://schemas.microsoft.com/office/drawing/2014/main" id="{BCFCB762-F018-5A47-7B4D-08E58E8FFB1A}"/>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71BA515-50F2-A6C9-BE40-6E8D4ACC160C}"/>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8" name="TextBox 7">
            <a:extLst>
              <a:ext uri="{FF2B5EF4-FFF2-40B4-BE49-F238E27FC236}">
                <a16:creationId xmlns:a16="http://schemas.microsoft.com/office/drawing/2014/main" id="{28140CCF-FB58-86FF-80AF-0B807F4746E3}"/>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extLst>
      <p:ext uri="{BB962C8B-B14F-4D97-AF65-F5344CB8AC3E}">
        <p14:creationId xmlns:p14="http://schemas.microsoft.com/office/powerpoint/2010/main" val="941396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bject 6">
            <a:extLst>
              <a:ext uri="{FF2B5EF4-FFF2-40B4-BE49-F238E27FC236}">
                <a16:creationId xmlns:a16="http://schemas.microsoft.com/office/drawing/2014/main" id="{84EBB9CC-E93E-46CA-C9A7-CD96FAF7BDFA}"/>
              </a:ext>
            </a:extLst>
          </p:cNvPr>
          <p:cNvSpPr/>
          <p:nvPr/>
        </p:nvSpPr>
        <p:spPr>
          <a:xfrm>
            <a:off x="925693" y="5092313"/>
            <a:ext cx="10678160" cy="1198245"/>
          </a:xfrm>
          <a:custGeom>
            <a:avLst/>
            <a:gdLst/>
            <a:ahLst/>
            <a:cxnLst/>
            <a:rect l="l" t="t" r="r" b="b"/>
            <a:pathLst>
              <a:path w="10678160" h="1198245">
                <a:moveTo>
                  <a:pt x="10543336" y="0"/>
                </a:moveTo>
                <a:lnTo>
                  <a:pt x="134581" y="0"/>
                </a:lnTo>
                <a:lnTo>
                  <a:pt x="92041" y="6861"/>
                </a:lnTo>
                <a:lnTo>
                  <a:pt x="55097" y="25968"/>
                </a:lnTo>
                <a:lnTo>
                  <a:pt x="25964" y="55102"/>
                </a:lnTo>
                <a:lnTo>
                  <a:pt x="6860" y="92046"/>
                </a:lnTo>
                <a:lnTo>
                  <a:pt x="0" y="134581"/>
                </a:lnTo>
                <a:lnTo>
                  <a:pt x="0" y="1063497"/>
                </a:lnTo>
                <a:lnTo>
                  <a:pt x="6860" y="1106038"/>
                </a:lnTo>
                <a:lnTo>
                  <a:pt x="25964" y="1142982"/>
                </a:lnTo>
                <a:lnTo>
                  <a:pt x="55097" y="1172115"/>
                </a:lnTo>
                <a:lnTo>
                  <a:pt x="92041" y="1191219"/>
                </a:lnTo>
                <a:lnTo>
                  <a:pt x="134581" y="1198079"/>
                </a:lnTo>
                <a:lnTo>
                  <a:pt x="10543336" y="1198079"/>
                </a:lnTo>
                <a:lnTo>
                  <a:pt x="10585877" y="1191219"/>
                </a:lnTo>
                <a:lnTo>
                  <a:pt x="10622821" y="1172115"/>
                </a:lnTo>
                <a:lnTo>
                  <a:pt x="10651953" y="1142982"/>
                </a:lnTo>
                <a:lnTo>
                  <a:pt x="10671058" y="1106038"/>
                </a:lnTo>
                <a:lnTo>
                  <a:pt x="10677918" y="1063497"/>
                </a:lnTo>
                <a:lnTo>
                  <a:pt x="10677918" y="134581"/>
                </a:lnTo>
                <a:lnTo>
                  <a:pt x="10671058" y="92046"/>
                </a:lnTo>
                <a:lnTo>
                  <a:pt x="10651953" y="55102"/>
                </a:lnTo>
                <a:lnTo>
                  <a:pt x="10622821" y="25968"/>
                </a:lnTo>
                <a:lnTo>
                  <a:pt x="10585877" y="6861"/>
                </a:lnTo>
                <a:lnTo>
                  <a:pt x="10543336" y="0"/>
                </a:lnTo>
                <a:close/>
              </a:path>
            </a:pathLst>
          </a:custGeom>
          <a:solidFill>
            <a:srgbClr val="8496AF"/>
          </a:solidFill>
        </p:spPr>
        <p:txBody>
          <a:bodyPr wrap="square" lIns="0" tIns="0" rIns="0" bIns="0" rtlCol="0"/>
          <a:lstStyle/>
          <a:p>
            <a:endParaRPr/>
          </a:p>
        </p:txBody>
      </p:sp>
      <p:sp>
        <p:nvSpPr>
          <p:cNvPr id="100" name="object 6">
            <a:extLst>
              <a:ext uri="{FF2B5EF4-FFF2-40B4-BE49-F238E27FC236}">
                <a16:creationId xmlns:a16="http://schemas.microsoft.com/office/drawing/2014/main" id="{EE4C1947-20C2-8DEE-48DF-A2F0BA8B65D9}"/>
              </a:ext>
            </a:extLst>
          </p:cNvPr>
          <p:cNvSpPr/>
          <p:nvPr/>
        </p:nvSpPr>
        <p:spPr>
          <a:xfrm>
            <a:off x="925693" y="3720025"/>
            <a:ext cx="10678160" cy="1198245"/>
          </a:xfrm>
          <a:custGeom>
            <a:avLst/>
            <a:gdLst/>
            <a:ahLst/>
            <a:cxnLst/>
            <a:rect l="l" t="t" r="r" b="b"/>
            <a:pathLst>
              <a:path w="10678160" h="1198245">
                <a:moveTo>
                  <a:pt x="10543336" y="0"/>
                </a:moveTo>
                <a:lnTo>
                  <a:pt x="134581" y="0"/>
                </a:lnTo>
                <a:lnTo>
                  <a:pt x="92041" y="6861"/>
                </a:lnTo>
                <a:lnTo>
                  <a:pt x="55097" y="25968"/>
                </a:lnTo>
                <a:lnTo>
                  <a:pt x="25964" y="55102"/>
                </a:lnTo>
                <a:lnTo>
                  <a:pt x="6860" y="92046"/>
                </a:lnTo>
                <a:lnTo>
                  <a:pt x="0" y="134581"/>
                </a:lnTo>
                <a:lnTo>
                  <a:pt x="0" y="1063497"/>
                </a:lnTo>
                <a:lnTo>
                  <a:pt x="6860" y="1106038"/>
                </a:lnTo>
                <a:lnTo>
                  <a:pt x="25964" y="1142982"/>
                </a:lnTo>
                <a:lnTo>
                  <a:pt x="55097" y="1172115"/>
                </a:lnTo>
                <a:lnTo>
                  <a:pt x="92041" y="1191219"/>
                </a:lnTo>
                <a:lnTo>
                  <a:pt x="134581" y="1198079"/>
                </a:lnTo>
                <a:lnTo>
                  <a:pt x="10543336" y="1198079"/>
                </a:lnTo>
                <a:lnTo>
                  <a:pt x="10585877" y="1191219"/>
                </a:lnTo>
                <a:lnTo>
                  <a:pt x="10622821" y="1172115"/>
                </a:lnTo>
                <a:lnTo>
                  <a:pt x="10651953" y="1142982"/>
                </a:lnTo>
                <a:lnTo>
                  <a:pt x="10671058" y="1106038"/>
                </a:lnTo>
                <a:lnTo>
                  <a:pt x="10677918" y="1063497"/>
                </a:lnTo>
                <a:lnTo>
                  <a:pt x="10677918" y="134581"/>
                </a:lnTo>
                <a:lnTo>
                  <a:pt x="10671058" y="92046"/>
                </a:lnTo>
                <a:lnTo>
                  <a:pt x="10651953" y="55102"/>
                </a:lnTo>
                <a:lnTo>
                  <a:pt x="10622821" y="25968"/>
                </a:lnTo>
                <a:lnTo>
                  <a:pt x="10585877" y="6861"/>
                </a:lnTo>
                <a:lnTo>
                  <a:pt x="10543336" y="0"/>
                </a:lnTo>
                <a:close/>
              </a:path>
            </a:pathLst>
          </a:custGeom>
          <a:solidFill>
            <a:srgbClr val="8496AF"/>
          </a:solidFill>
        </p:spPr>
        <p:txBody>
          <a:bodyPr wrap="square" lIns="0" tIns="0" rIns="0" bIns="0" rtlCol="0"/>
          <a:lstStyle/>
          <a:p>
            <a:endParaRPr/>
          </a:p>
        </p:txBody>
      </p:sp>
      <p:sp>
        <p:nvSpPr>
          <p:cNvPr id="91" name="TextBox 90">
            <a:extLst>
              <a:ext uri="{FF2B5EF4-FFF2-40B4-BE49-F238E27FC236}">
                <a16:creationId xmlns:a16="http://schemas.microsoft.com/office/drawing/2014/main" id="{653FF681-5E21-E859-119C-6E466D6FC869}"/>
              </a:ext>
            </a:extLst>
          </p:cNvPr>
          <p:cNvSpPr txBox="1"/>
          <p:nvPr/>
        </p:nvSpPr>
        <p:spPr>
          <a:xfrm>
            <a:off x="306648" y="319086"/>
            <a:ext cx="6096000"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 구조</a:t>
            </a:r>
          </a:p>
        </p:txBody>
      </p:sp>
      <p:sp>
        <p:nvSpPr>
          <p:cNvPr id="6" name="object 6"/>
          <p:cNvSpPr/>
          <p:nvPr/>
        </p:nvSpPr>
        <p:spPr>
          <a:xfrm>
            <a:off x="925693" y="2091419"/>
            <a:ext cx="10678160" cy="1365189"/>
          </a:xfrm>
          <a:custGeom>
            <a:avLst/>
            <a:gdLst/>
            <a:ahLst/>
            <a:cxnLst/>
            <a:rect l="l" t="t" r="r" b="b"/>
            <a:pathLst>
              <a:path w="10678160" h="1198245">
                <a:moveTo>
                  <a:pt x="10543336" y="0"/>
                </a:moveTo>
                <a:lnTo>
                  <a:pt x="134581" y="0"/>
                </a:lnTo>
                <a:lnTo>
                  <a:pt x="92041" y="6861"/>
                </a:lnTo>
                <a:lnTo>
                  <a:pt x="55097" y="25968"/>
                </a:lnTo>
                <a:lnTo>
                  <a:pt x="25964" y="55102"/>
                </a:lnTo>
                <a:lnTo>
                  <a:pt x="6860" y="92046"/>
                </a:lnTo>
                <a:lnTo>
                  <a:pt x="0" y="134581"/>
                </a:lnTo>
                <a:lnTo>
                  <a:pt x="0" y="1063497"/>
                </a:lnTo>
                <a:lnTo>
                  <a:pt x="6860" y="1106038"/>
                </a:lnTo>
                <a:lnTo>
                  <a:pt x="25964" y="1142982"/>
                </a:lnTo>
                <a:lnTo>
                  <a:pt x="55097" y="1172115"/>
                </a:lnTo>
                <a:lnTo>
                  <a:pt x="92041" y="1191219"/>
                </a:lnTo>
                <a:lnTo>
                  <a:pt x="134581" y="1198079"/>
                </a:lnTo>
                <a:lnTo>
                  <a:pt x="10543336" y="1198079"/>
                </a:lnTo>
                <a:lnTo>
                  <a:pt x="10585877" y="1191219"/>
                </a:lnTo>
                <a:lnTo>
                  <a:pt x="10622821" y="1172115"/>
                </a:lnTo>
                <a:lnTo>
                  <a:pt x="10651953" y="1142982"/>
                </a:lnTo>
                <a:lnTo>
                  <a:pt x="10671058" y="1106038"/>
                </a:lnTo>
                <a:lnTo>
                  <a:pt x="10677918" y="1063497"/>
                </a:lnTo>
                <a:lnTo>
                  <a:pt x="10677918" y="134581"/>
                </a:lnTo>
                <a:lnTo>
                  <a:pt x="10671058" y="92046"/>
                </a:lnTo>
                <a:lnTo>
                  <a:pt x="10651953" y="55102"/>
                </a:lnTo>
                <a:lnTo>
                  <a:pt x="10622821" y="25968"/>
                </a:lnTo>
                <a:lnTo>
                  <a:pt x="10585877" y="6861"/>
                </a:lnTo>
                <a:lnTo>
                  <a:pt x="10543336" y="0"/>
                </a:lnTo>
                <a:close/>
              </a:path>
            </a:pathLst>
          </a:custGeom>
          <a:solidFill>
            <a:srgbClr val="8496AF"/>
          </a:solidFill>
        </p:spPr>
        <p:txBody>
          <a:bodyPr wrap="square" lIns="0" tIns="0" rIns="0" bIns="0" rtlCol="0"/>
          <a:lstStyle/>
          <a:p>
            <a:endParaRPr/>
          </a:p>
        </p:txBody>
      </p:sp>
      <p:pic>
        <p:nvPicPr>
          <p:cNvPr id="41" name="object 41"/>
          <p:cNvPicPr/>
          <p:nvPr/>
        </p:nvPicPr>
        <p:blipFill>
          <a:blip r:embed="rId2" cstate="print"/>
          <a:stretch>
            <a:fillRect/>
          </a:stretch>
        </p:blipFill>
        <p:spPr>
          <a:xfrm>
            <a:off x="365475" y="2129264"/>
            <a:ext cx="232918" cy="232918"/>
          </a:xfrm>
          <a:prstGeom prst="rect">
            <a:avLst/>
          </a:prstGeom>
        </p:spPr>
      </p:pic>
      <p:sp>
        <p:nvSpPr>
          <p:cNvPr id="93" name="TextBox 92">
            <a:extLst>
              <a:ext uri="{FF2B5EF4-FFF2-40B4-BE49-F238E27FC236}">
                <a16:creationId xmlns:a16="http://schemas.microsoft.com/office/drawing/2014/main" id="{89C06BDB-B224-C23F-C93A-4A5E31C40D32}"/>
              </a:ext>
            </a:extLst>
          </p:cNvPr>
          <p:cNvSpPr txBox="1"/>
          <p:nvPr/>
        </p:nvSpPr>
        <p:spPr>
          <a:xfrm>
            <a:off x="1038578" y="2228671"/>
            <a:ext cx="10267244" cy="1200329"/>
          </a:xfrm>
          <a:prstGeom prst="rect">
            <a:avLst/>
          </a:prstGeom>
          <a:noFill/>
        </p:spPr>
        <p:txBody>
          <a:bodyPr wrap="square">
            <a:spAutoFit/>
          </a:bodyPr>
          <a:lstStyle/>
          <a:p>
            <a:r>
              <a:rPr lang="ko-KR" altLang="en-US" dirty="0"/>
              <a:t>&lt;THEAD&gt;태그-그룹 테이블 헤더 태그(</a:t>
            </a:r>
            <a:r>
              <a:rPr lang="ko-KR" altLang="en-US" dirty="0" err="1"/>
              <a:t>Table</a:t>
            </a:r>
            <a:r>
              <a:rPr lang="ko-KR" altLang="en-US" dirty="0"/>
              <a:t> </a:t>
            </a:r>
            <a:r>
              <a:rPr lang="ko-KR" altLang="en-US" dirty="0" err="1"/>
              <a:t>Header</a:t>
            </a:r>
            <a:r>
              <a:rPr lang="ko-KR" altLang="en-US" dirty="0"/>
              <a:t>)</a:t>
            </a:r>
          </a:p>
          <a:p>
            <a:r>
              <a:rPr lang="ko-KR" altLang="en-US" dirty="0"/>
              <a:t>&lt;</a:t>
            </a:r>
            <a:r>
              <a:rPr lang="ko-KR" altLang="en-US" dirty="0" err="1"/>
              <a:t>thead</a:t>
            </a:r>
            <a:r>
              <a:rPr lang="ko-KR" altLang="en-US" dirty="0"/>
              <a:t>&gt;태그는 </a:t>
            </a:r>
            <a:r>
              <a:rPr lang="ko-KR" altLang="en-US" dirty="0" err="1"/>
              <a:t>HTML테이블에서</a:t>
            </a:r>
            <a:r>
              <a:rPr lang="ko-KR" altLang="en-US" dirty="0"/>
              <a:t> 각각의 셀 들에 있는 머리글 내용을 묶는데 사용 되어진다. 이 태그는 주로 테이블의 </a:t>
            </a:r>
            <a:r>
              <a:rPr lang="ko-KR" altLang="en-US" dirty="0" err="1"/>
              <a:t>body</a:t>
            </a:r>
            <a:r>
              <a:rPr lang="ko-KR" altLang="en-US" dirty="0"/>
              <a:t>, </a:t>
            </a:r>
            <a:r>
              <a:rPr lang="ko-KR" altLang="en-US" dirty="0" err="1"/>
              <a:t>footer를</a:t>
            </a:r>
            <a:r>
              <a:rPr lang="ko-KR" altLang="en-US" dirty="0"/>
              <a:t> 지정해주는 &lt;</a:t>
            </a:r>
            <a:r>
              <a:rPr lang="ko-KR" altLang="en-US" dirty="0" err="1"/>
              <a:t>tbody</a:t>
            </a:r>
            <a:r>
              <a:rPr lang="ko-KR" altLang="en-US" dirty="0"/>
              <a:t>&gt;태그와 &lt;</a:t>
            </a:r>
            <a:r>
              <a:rPr lang="ko-KR" altLang="en-US" dirty="0" err="1"/>
              <a:t>tfoot</a:t>
            </a:r>
            <a:r>
              <a:rPr lang="ko-KR" altLang="en-US" dirty="0"/>
              <a:t>&gt;태그를 함께 결합하여 사용한다</a:t>
            </a:r>
          </a:p>
        </p:txBody>
      </p:sp>
      <p:sp>
        <p:nvSpPr>
          <p:cNvPr id="95" name="TextBox 94">
            <a:extLst>
              <a:ext uri="{FF2B5EF4-FFF2-40B4-BE49-F238E27FC236}">
                <a16:creationId xmlns:a16="http://schemas.microsoft.com/office/drawing/2014/main" id="{27A9DE72-83AA-9CC2-5555-4ED4E56035A9}"/>
              </a:ext>
            </a:extLst>
          </p:cNvPr>
          <p:cNvSpPr txBox="1"/>
          <p:nvPr/>
        </p:nvSpPr>
        <p:spPr>
          <a:xfrm>
            <a:off x="1185333" y="3952700"/>
            <a:ext cx="9651999" cy="646331"/>
          </a:xfrm>
          <a:prstGeom prst="rect">
            <a:avLst/>
          </a:prstGeom>
          <a:noFill/>
        </p:spPr>
        <p:txBody>
          <a:bodyPr wrap="square">
            <a:spAutoFit/>
          </a:bodyPr>
          <a:lstStyle/>
          <a:p>
            <a:r>
              <a:rPr lang="ko-KR" altLang="en-US" dirty="0"/>
              <a:t>&lt;TBODY&gt;태그-테이블 바디 태그(</a:t>
            </a:r>
            <a:r>
              <a:rPr lang="ko-KR" altLang="en-US" dirty="0" err="1"/>
              <a:t>Table</a:t>
            </a:r>
            <a:r>
              <a:rPr lang="ko-KR" altLang="en-US" dirty="0"/>
              <a:t> </a:t>
            </a:r>
            <a:r>
              <a:rPr lang="ko-KR" altLang="en-US" dirty="0" err="1"/>
              <a:t>Body</a:t>
            </a:r>
            <a:r>
              <a:rPr lang="ko-KR" altLang="en-US" dirty="0"/>
              <a:t>)</a:t>
            </a:r>
          </a:p>
          <a:p>
            <a:r>
              <a:rPr lang="ko-KR" altLang="en-US" dirty="0"/>
              <a:t>&lt;</a:t>
            </a:r>
            <a:r>
              <a:rPr lang="ko-KR" altLang="en-US" dirty="0" err="1"/>
              <a:t>tbody</a:t>
            </a:r>
            <a:r>
              <a:rPr lang="ko-KR" altLang="en-US" dirty="0"/>
              <a:t>&gt;태그는 </a:t>
            </a:r>
            <a:r>
              <a:rPr lang="ko-KR" altLang="en-US" dirty="0" err="1"/>
              <a:t>HTML테이블에서</a:t>
            </a:r>
            <a:r>
              <a:rPr lang="ko-KR" altLang="en-US" dirty="0"/>
              <a:t> 본문 부분에 있는 내용을 묶는데 사용되어진다.</a:t>
            </a:r>
          </a:p>
        </p:txBody>
      </p:sp>
      <p:sp>
        <p:nvSpPr>
          <p:cNvPr id="97" name="TextBox 96">
            <a:extLst>
              <a:ext uri="{FF2B5EF4-FFF2-40B4-BE49-F238E27FC236}">
                <a16:creationId xmlns:a16="http://schemas.microsoft.com/office/drawing/2014/main" id="{A6A00DAE-DD80-F301-B1E1-35DDF76BBBA3}"/>
              </a:ext>
            </a:extLst>
          </p:cNvPr>
          <p:cNvSpPr txBox="1"/>
          <p:nvPr/>
        </p:nvSpPr>
        <p:spPr>
          <a:xfrm>
            <a:off x="1185333" y="5368269"/>
            <a:ext cx="8833555" cy="646331"/>
          </a:xfrm>
          <a:prstGeom prst="rect">
            <a:avLst/>
          </a:prstGeom>
          <a:noFill/>
        </p:spPr>
        <p:txBody>
          <a:bodyPr wrap="square">
            <a:spAutoFit/>
          </a:bodyPr>
          <a:lstStyle/>
          <a:p>
            <a:r>
              <a:rPr lang="ko-KR" altLang="en-US" dirty="0"/>
              <a:t>&lt;TFOOT&gt;태그</a:t>
            </a:r>
          </a:p>
          <a:p>
            <a:r>
              <a:rPr lang="ko-KR" altLang="en-US" dirty="0"/>
              <a:t>&lt;</a:t>
            </a:r>
            <a:r>
              <a:rPr lang="ko-KR" altLang="en-US" dirty="0" err="1"/>
              <a:t>tfoot</a:t>
            </a:r>
            <a:r>
              <a:rPr lang="ko-KR" altLang="en-US" dirty="0"/>
              <a:t>&gt;태그는 </a:t>
            </a:r>
            <a:r>
              <a:rPr lang="ko-KR" altLang="en-US" dirty="0" err="1"/>
              <a:t>HTML테이블에서</a:t>
            </a:r>
            <a:r>
              <a:rPr lang="ko-KR" altLang="en-US" dirty="0"/>
              <a:t> 꼬리 부분에 있는 내용을 묶는데 사용되어진다.</a:t>
            </a:r>
          </a:p>
        </p:txBody>
      </p:sp>
      <p:pic>
        <p:nvPicPr>
          <p:cNvPr id="98" name="object 41">
            <a:extLst>
              <a:ext uri="{FF2B5EF4-FFF2-40B4-BE49-F238E27FC236}">
                <a16:creationId xmlns:a16="http://schemas.microsoft.com/office/drawing/2014/main" id="{3A5B4A16-F93C-4661-C9E5-8AC3203842F0}"/>
              </a:ext>
            </a:extLst>
          </p:cNvPr>
          <p:cNvPicPr/>
          <p:nvPr/>
        </p:nvPicPr>
        <p:blipFill>
          <a:blip r:embed="rId2" cstate="print"/>
          <a:stretch>
            <a:fillRect/>
          </a:stretch>
        </p:blipFill>
        <p:spPr>
          <a:xfrm>
            <a:off x="355229" y="3836241"/>
            <a:ext cx="232918" cy="232918"/>
          </a:xfrm>
          <a:prstGeom prst="rect">
            <a:avLst/>
          </a:prstGeom>
        </p:spPr>
      </p:pic>
      <p:pic>
        <p:nvPicPr>
          <p:cNvPr id="99" name="object 41">
            <a:extLst>
              <a:ext uri="{FF2B5EF4-FFF2-40B4-BE49-F238E27FC236}">
                <a16:creationId xmlns:a16="http://schemas.microsoft.com/office/drawing/2014/main" id="{AC423AED-A55F-43EA-70CC-2072C4ABB59A}"/>
              </a:ext>
            </a:extLst>
          </p:cNvPr>
          <p:cNvPicPr/>
          <p:nvPr/>
        </p:nvPicPr>
        <p:blipFill>
          <a:blip r:embed="rId2" cstate="print"/>
          <a:stretch>
            <a:fillRect/>
          </a:stretch>
        </p:blipFill>
        <p:spPr>
          <a:xfrm>
            <a:off x="365475" y="4954115"/>
            <a:ext cx="232918" cy="232918"/>
          </a:xfrm>
          <a:prstGeom prst="rect">
            <a:avLst/>
          </a:prstGeom>
        </p:spPr>
      </p:pic>
      <p:cxnSp>
        <p:nvCxnSpPr>
          <p:cNvPr id="2" name="직선 연결선 1">
            <a:extLst>
              <a:ext uri="{FF2B5EF4-FFF2-40B4-BE49-F238E27FC236}">
                <a16:creationId xmlns:a16="http://schemas.microsoft.com/office/drawing/2014/main" id="{4216EAC4-89B4-1475-AFB0-E60C348445C8}"/>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D5025B2-A3E0-AEE6-4ECB-BAF588105FE0}"/>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E970869D-FE00-A6C0-B0BC-FF26103E50C6}"/>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71119" y="1312752"/>
            <a:ext cx="5602932" cy="369332"/>
          </a:xfrm>
          <a:prstGeom prst="rect">
            <a:avLst/>
          </a:prstGeom>
          <a:noFill/>
        </p:spPr>
        <p:txBody>
          <a:bodyPr wrap="square" rtlCol="0">
            <a:spAutoFit/>
          </a:bodyPr>
          <a:lstStyle/>
          <a:p>
            <a:r>
              <a:rPr lang="en-US" altLang="ko-KR" b="1"/>
              <a:t>&lt;thead&gt;, &lt;tbody&gt;, &lt;tfoot&gt; – </a:t>
            </a:r>
            <a:r>
              <a:rPr lang="ko-KR" altLang="en-US" b="1"/>
              <a:t>표</a:t>
            </a:r>
            <a:r>
              <a:rPr lang="en-US" altLang="ko-KR" b="1"/>
              <a:t> </a:t>
            </a:r>
            <a:r>
              <a:rPr lang="ko-KR" altLang="en-US" b="1"/>
              <a:t>구조</a:t>
            </a:r>
            <a:r>
              <a:rPr lang="en-US" altLang="ko-KR" b="1"/>
              <a:t> </a:t>
            </a:r>
            <a:r>
              <a:rPr lang="ko-KR" altLang="en-US" b="1"/>
              <a:t>정의하기</a:t>
            </a:r>
          </a:p>
        </p:txBody>
      </p:sp>
      <p:sp>
        <p:nvSpPr>
          <p:cNvPr id="8" name="직사각형 7">
            <a:extLst>
              <a:ext uri="{FF2B5EF4-FFF2-40B4-BE49-F238E27FC236}">
                <a16:creationId xmlns:a16="http://schemas.microsoft.com/office/drawing/2014/main" id="{6B1660FB-4C30-4020-9C86-5B117FB7412D}"/>
              </a:ext>
            </a:extLst>
          </p:cNvPr>
          <p:cNvSpPr/>
          <p:nvPr/>
        </p:nvSpPr>
        <p:spPr>
          <a:xfrm>
            <a:off x="671119" y="1953752"/>
            <a:ext cx="3737919" cy="4616648"/>
          </a:xfrm>
          <a:prstGeom prst="rect">
            <a:avLst/>
          </a:prstGeom>
        </p:spPr>
        <p:txBody>
          <a:bodyPr wrap="square">
            <a:spAutoFit/>
          </a:bodyPr>
          <a:lstStyle/>
          <a:p>
            <a:r>
              <a:rPr lang="en-US" altLang="ko-KR" sz="1400">
                <a:solidFill>
                  <a:srgbClr val="800000"/>
                </a:solidFill>
                <a:latin typeface="D2Coding" panose="020B0609020101020101" pitchFamily="49" charset="-127"/>
                <a:ea typeface="D2Coding" panose="020B0609020101020101" pitchFamily="49" charset="-127"/>
              </a:rPr>
              <a:t>&lt;table&gt;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&lt;caption&gt;</a:t>
            </a:r>
            <a:r>
              <a:rPr lang="ko-KR" altLang="en-US" sz="1400">
                <a:solidFill>
                  <a:srgbClr val="000000"/>
                </a:solidFill>
                <a:latin typeface="D2Coding" panose="020B0609020101020101" pitchFamily="49" charset="-127"/>
                <a:ea typeface="D2Coding" panose="020B0609020101020101" pitchFamily="49" charset="-127"/>
              </a:rPr>
              <a:t>제주특별자치도 학교현황</a:t>
            </a:r>
            <a:r>
              <a:rPr lang="en-US" altLang="ko-KR" sz="1400">
                <a:solidFill>
                  <a:srgbClr val="000000"/>
                </a:solidFill>
                <a:latin typeface="D2Coding" panose="020B0609020101020101" pitchFamily="49" charset="-127"/>
                <a:ea typeface="D2Coding" panose="020B0609020101020101" pitchFamily="49" charset="-127"/>
              </a:rPr>
              <a:t>(2015.4.1 </a:t>
            </a:r>
            <a:r>
              <a:rPr lang="ko-KR" altLang="en-US" sz="1400">
                <a:solidFill>
                  <a:srgbClr val="000000"/>
                </a:solidFill>
                <a:latin typeface="D2Coding" panose="020B0609020101020101" pitchFamily="49" charset="-127"/>
                <a:ea typeface="D2Coding" panose="020B0609020101020101" pitchFamily="49" charset="-127"/>
              </a:rPr>
              <a:t>기준</a:t>
            </a:r>
            <a:r>
              <a:rPr lang="en-US" altLang="ko-KR" sz="1400">
                <a:solidFill>
                  <a:srgbClr val="000000"/>
                </a:solidFill>
                <a:latin typeface="D2Coding" panose="020B0609020101020101" pitchFamily="49" charset="-127"/>
                <a:ea typeface="D2Coding" panose="020B0609020101020101" pitchFamily="49" charset="-127"/>
              </a:rPr>
              <a:t>)</a:t>
            </a:r>
            <a:r>
              <a:rPr lang="en-US" altLang="ko-KR" sz="1400">
                <a:solidFill>
                  <a:srgbClr val="800000"/>
                </a:solidFill>
                <a:latin typeface="D2Coding" panose="020B0609020101020101" pitchFamily="49" charset="-127"/>
                <a:ea typeface="D2Coding" panose="020B0609020101020101" pitchFamily="49" charset="-127"/>
              </a:rPr>
              <a:t>&lt;/caption&gt;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&lt;thead&gt;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&lt;th&gt;</a:t>
            </a:r>
            <a:r>
              <a:rPr lang="ko-KR" altLang="en-US" sz="1400">
                <a:solidFill>
                  <a:srgbClr val="000000"/>
                </a:solidFill>
                <a:latin typeface="D2Coding" panose="020B0609020101020101" pitchFamily="49" charset="-127"/>
                <a:ea typeface="D2Coding" panose="020B0609020101020101" pitchFamily="49" charset="-127"/>
              </a:rPr>
              <a:t>구분</a:t>
            </a:r>
            <a:r>
              <a:rPr lang="en-US" altLang="ko-KR" sz="1400">
                <a:solidFill>
                  <a:srgbClr val="800000"/>
                </a:solidFill>
                <a:latin typeface="D2Coding" panose="020B0609020101020101" pitchFamily="49" charset="-127"/>
                <a:ea typeface="D2Coding" panose="020B0609020101020101" pitchFamily="49" charset="-127"/>
              </a:rPr>
              <a:t>&lt;/th&gt;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&lt;th&gt;</a:t>
            </a:r>
            <a:r>
              <a:rPr lang="ko-KR" altLang="en-US" sz="1400">
                <a:solidFill>
                  <a:srgbClr val="000000"/>
                </a:solidFill>
                <a:latin typeface="D2Coding" panose="020B0609020101020101" pitchFamily="49" charset="-127"/>
                <a:ea typeface="D2Coding" panose="020B0609020101020101" pitchFamily="49" charset="-127"/>
              </a:rPr>
              <a:t>학교수</a:t>
            </a:r>
            <a:r>
              <a:rPr lang="en-US" altLang="ko-KR" sz="1400">
                <a:solidFill>
                  <a:srgbClr val="800000"/>
                </a:solidFill>
                <a:latin typeface="D2Coding" panose="020B0609020101020101" pitchFamily="49" charset="-127"/>
                <a:ea typeface="D2Coding" panose="020B0609020101020101" pitchFamily="49" charset="-127"/>
              </a:rPr>
              <a:t>&lt;/th&gt;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&lt;th&gt;</a:t>
            </a:r>
            <a:r>
              <a:rPr lang="ko-KR" altLang="en-US" sz="1400">
                <a:solidFill>
                  <a:srgbClr val="000000"/>
                </a:solidFill>
                <a:latin typeface="D2Coding" panose="020B0609020101020101" pitchFamily="49" charset="-127"/>
                <a:ea typeface="D2Coding" panose="020B0609020101020101" pitchFamily="49" charset="-127"/>
              </a:rPr>
              <a:t>학급수</a:t>
            </a:r>
            <a:r>
              <a:rPr lang="en-US" altLang="ko-KR" sz="1400">
                <a:solidFill>
                  <a:srgbClr val="800000"/>
                </a:solidFill>
                <a:latin typeface="D2Coding" panose="020B0609020101020101" pitchFamily="49" charset="-127"/>
                <a:ea typeface="D2Coding" panose="020B0609020101020101" pitchFamily="49" charset="-127"/>
              </a:rPr>
              <a:t>&lt;/th&gt;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&lt;th&gt;</a:t>
            </a:r>
            <a:r>
              <a:rPr lang="ko-KR" altLang="en-US" sz="1400">
                <a:solidFill>
                  <a:srgbClr val="000000"/>
                </a:solidFill>
                <a:latin typeface="D2Coding" panose="020B0609020101020101" pitchFamily="49" charset="-127"/>
                <a:ea typeface="D2Coding" panose="020B0609020101020101" pitchFamily="49" charset="-127"/>
              </a:rPr>
              <a:t>학생수</a:t>
            </a:r>
            <a:r>
              <a:rPr lang="en-US" altLang="ko-KR" sz="1400">
                <a:solidFill>
                  <a:srgbClr val="800000"/>
                </a:solidFill>
                <a:latin typeface="D2Coding" panose="020B0609020101020101" pitchFamily="49" charset="-127"/>
                <a:ea typeface="D2Coding" panose="020B0609020101020101" pitchFamily="49" charset="-127"/>
              </a:rPr>
              <a:t>&lt;/th&gt;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&lt;th&gt;</a:t>
            </a:r>
            <a:r>
              <a:rPr lang="ko-KR" altLang="en-US" sz="1400">
                <a:solidFill>
                  <a:srgbClr val="000000"/>
                </a:solidFill>
                <a:latin typeface="D2Coding" panose="020B0609020101020101" pitchFamily="49" charset="-127"/>
                <a:ea typeface="D2Coding" panose="020B0609020101020101" pitchFamily="49" charset="-127"/>
              </a:rPr>
              <a:t>교원수</a:t>
            </a:r>
            <a:r>
              <a:rPr lang="en-US" altLang="ko-KR" sz="1400">
                <a:solidFill>
                  <a:srgbClr val="800000"/>
                </a:solidFill>
                <a:latin typeface="D2Coding" panose="020B0609020101020101" pitchFamily="49" charset="-127"/>
                <a:ea typeface="D2Coding" panose="020B0609020101020101" pitchFamily="49" charset="-127"/>
              </a:rPr>
              <a:t>&lt;/th&gt;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&lt;/thead&gt;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&lt;tbody&gt;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&lt;th&gt;</a:t>
            </a:r>
            <a:r>
              <a:rPr lang="ko-KR" altLang="en-US" sz="1400">
                <a:solidFill>
                  <a:srgbClr val="000000"/>
                </a:solidFill>
                <a:latin typeface="D2Coding" panose="020B0609020101020101" pitchFamily="49" charset="-127"/>
                <a:ea typeface="D2Coding" panose="020B0609020101020101" pitchFamily="49" charset="-127"/>
              </a:rPr>
              <a:t>유치원</a:t>
            </a:r>
            <a:r>
              <a:rPr lang="en-US" altLang="ko-KR" sz="1400">
                <a:solidFill>
                  <a:srgbClr val="800000"/>
                </a:solidFill>
                <a:latin typeface="D2Coding" panose="020B0609020101020101" pitchFamily="49" charset="-127"/>
                <a:ea typeface="D2Coding" panose="020B0609020101020101" pitchFamily="49" charset="-127"/>
              </a:rPr>
              <a:t>&lt;/th&gt;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&lt;td&gt;</a:t>
            </a:r>
            <a:r>
              <a:rPr lang="en-US" altLang="ko-KR" sz="1400">
                <a:solidFill>
                  <a:srgbClr val="000000"/>
                </a:solidFill>
                <a:latin typeface="D2Coding" panose="020B0609020101020101" pitchFamily="49" charset="-127"/>
                <a:ea typeface="D2Coding" panose="020B0609020101020101" pitchFamily="49" charset="-127"/>
              </a:rPr>
              <a:t>117</a:t>
            </a:r>
            <a:r>
              <a:rPr lang="en-US" altLang="ko-KR" sz="1400">
                <a:solidFill>
                  <a:srgbClr val="800000"/>
                </a:solidFill>
                <a:latin typeface="D2Coding" panose="020B0609020101020101" pitchFamily="49" charset="-127"/>
                <a:ea typeface="D2Coding" panose="020B0609020101020101" pitchFamily="49" charset="-127"/>
              </a:rPr>
              <a:t>&lt;/td&gt;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&lt;td&gt;</a:t>
            </a:r>
            <a:r>
              <a:rPr lang="en-US" altLang="ko-KR" sz="1400">
                <a:solidFill>
                  <a:srgbClr val="000000"/>
                </a:solidFill>
                <a:latin typeface="D2Coding" panose="020B0609020101020101" pitchFamily="49" charset="-127"/>
                <a:ea typeface="D2Coding" panose="020B0609020101020101" pitchFamily="49" charset="-127"/>
              </a:rPr>
              <a:t>252</a:t>
            </a:r>
            <a:r>
              <a:rPr lang="en-US" altLang="ko-KR" sz="1400">
                <a:solidFill>
                  <a:srgbClr val="800000"/>
                </a:solidFill>
                <a:latin typeface="D2Coding" panose="020B0609020101020101" pitchFamily="49" charset="-127"/>
                <a:ea typeface="D2Coding" panose="020B0609020101020101" pitchFamily="49" charset="-127"/>
              </a:rPr>
              <a:t>&lt;/td&gt;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&lt;td&gt;</a:t>
            </a:r>
            <a:r>
              <a:rPr lang="en-US" altLang="ko-KR" sz="1400">
                <a:solidFill>
                  <a:srgbClr val="000000"/>
                </a:solidFill>
                <a:latin typeface="D2Coding" panose="020B0609020101020101" pitchFamily="49" charset="-127"/>
                <a:ea typeface="D2Coding" panose="020B0609020101020101" pitchFamily="49" charset="-127"/>
              </a:rPr>
              <a:t>5,547</a:t>
            </a:r>
            <a:r>
              <a:rPr lang="en-US" altLang="ko-KR" sz="1400">
                <a:solidFill>
                  <a:srgbClr val="800000"/>
                </a:solidFill>
                <a:latin typeface="D2Coding" panose="020B0609020101020101" pitchFamily="49" charset="-127"/>
                <a:ea typeface="D2Coding" panose="020B0609020101020101" pitchFamily="49" charset="-127"/>
              </a:rPr>
              <a:t>&lt;/td&gt;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&lt;td&gt;</a:t>
            </a:r>
            <a:r>
              <a:rPr lang="en-US" altLang="ko-KR" sz="1400">
                <a:solidFill>
                  <a:srgbClr val="000000"/>
                </a:solidFill>
                <a:latin typeface="D2Coding" panose="020B0609020101020101" pitchFamily="49" charset="-127"/>
                <a:ea typeface="D2Coding" panose="020B0609020101020101" pitchFamily="49" charset="-127"/>
              </a:rPr>
              <a:t>474</a:t>
            </a:r>
            <a:r>
              <a:rPr lang="en-US" altLang="ko-KR" sz="1400">
                <a:solidFill>
                  <a:srgbClr val="800000"/>
                </a:solidFill>
                <a:latin typeface="D2Coding" panose="020B0609020101020101" pitchFamily="49" charset="-127"/>
                <a:ea typeface="D2Coding" panose="020B0609020101020101" pitchFamily="49" charset="-127"/>
              </a:rPr>
              <a:t>&lt;/td&gt;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a:t>
            </a:r>
            <a:endParaRPr lang="en-US" altLang="ko-KR" sz="1400">
              <a:solidFill>
                <a:srgbClr val="000000"/>
              </a:solidFill>
              <a:latin typeface="D2Coding" panose="020B0609020101020101" pitchFamily="49" charset="-127"/>
              <a:ea typeface="D2Coding" panose="020B0609020101020101" pitchFamily="49" charset="-127"/>
            </a:endParaRPr>
          </a:p>
          <a:p>
            <a:endParaRPr lang="en-US" altLang="ko-KR" sz="1400" b="0">
              <a:solidFill>
                <a:srgbClr val="000000"/>
              </a:solidFill>
              <a:effectLst/>
              <a:latin typeface="D2Coding" panose="020B0609020101020101" pitchFamily="49" charset="-127"/>
              <a:ea typeface="D2Coding" panose="020B0609020101020101" pitchFamily="49" charset="-127"/>
            </a:endParaRPr>
          </a:p>
        </p:txBody>
      </p:sp>
      <p:sp>
        <p:nvSpPr>
          <p:cNvPr id="10" name="직사각형 9">
            <a:extLst>
              <a:ext uri="{FF2B5EF4-FFF2-40B4-BE49-F238E27FC236}">
                <a16:creationId xmlns:a16="http://schemas.microsoft.com/office/drawing/2014/main" id="{CD29BFE9-0DB1-4A6D-940D-BD0B89C5CF99}"/>
              </a:ext>
            </a:extLst>
          </p:cNvPr>
          <p:cNvSpPr/>
          <p:nvPr/>
        </p:nvSpPr>
        <p:spPr>
          <a:xfrm>
            <a:off x="4324539" y="2980234"/>
            <a:ext cx="6096000" cy="3323987"/>
          </a:xfrm>
          <a:prstGeom prst="rect">
            <a:avLst/>
          </a:prstGeom>
        </p:spPr>
        <p:txBody>
          <a:bodyPr>
            <a:spAutoFit/>
          </a:bodyPr>
          <a:lstStyle/>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 …… &lt;/tr&gt;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 ……</a:t>
            </a:r>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 ……</a:t>
            </a:r>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 …… &lt;/tr&gt;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&lt;/tbody&gt;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&lt;tfoot&gt;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&lt;th&gt;</a:t>
            </a:r>
            <a:r>
              <a:rPr lang="ko-KR" altLang="en-US" sz="1400">
                <a:solidFill>
                  <a:srgbClr val="000000"/>
                </a:solidFill>
                <a:latin typeface="D2Coding" panose="020B0609020101020101" pitchFamily="49" charset="-127"/>
                <a:ea typeface="D2Coding" panose="020B0609020101020101" pitchFamily="49" charset="-127"/>
              </a:rPr>
              <a:t>합계</a:t>
            </a:r>
            <a:r>
              <a:rPr lang="en-US" altLang="ko-KR" sz="1400">
                <a:solidFill>
                  <a:srgbClr val="800000"/>
                </a:solidFill>
                <a:latin typeface="D2Coding" panose="020B0609020101020101" pitchFamily="49" charset="-127"/>
                <a:ea typeface="D2Coding" panose="020B0609020101020101" pitchFamily="49" charset="-127"/>
              </a:rPr>
              <a:t>&lt;/th&gt;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&lt;td&gt;</a:t>
            </a:r>
            <a:r>
              <a:rPr lang="en-US" altLang="ko-KR" sz="1400">
                <a:solidFill>
                  <a:srgbClr val="000000"/>
                </a:solidFill>
                <a:latin typeface="D2Coding" panose="020B0609020101020101" pitchFamily="49" charset="-127"/>
                <a:ea typeface="D2Coding" panose="020B0609020101020101" pitchFamily="49" charset="-127"/>
              </a:rPr>
              <a:t>300</a:t>
            </a:r>
            <a:r>
              <a:rPr lang="en-US" altLang="ko-KR" sz="1400">
                <a:solidFill>
                  <a:srgbClr val="800000"/>
                </a:solidFill>
                <a:latin typeface="D2Coding" panose="020B0609020101020101" pitchFamily="49" charset="-127"/>
                <a:ea typeface="D2Coding" panose="020B0609020101020101" pitchFamily="49" charset="-127"/>
              </a:rPr>
              <a:t>&lt;/td&gt;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&lt;td&gt;</a:t>
            </a:r>
            <a:r>
              <a:rPr lang="en-US" altLang="ko-KR" sz="1400">
                <a:solidFill>
                  <a:srgbClr val="000000"/>
                </a:solidFill>
                <a:latin typeface="D2Coding" panose="020B0609020101020101" pitchFamily="49" charset="-127"/>
                <a:ea typeface="D2Coding" panose="020B0609020101020101" pitchFamily="49" charset="-127"/>
              </a:rPr>
              <a:t>3,437</a:t>
            </a:r>
            <a:r>
              <a:rPr lang="en-US" altLang="ko-KR" sz="1400">
                <a:solidFill>
                  <a:srgbClr val="800000"/>
                </a:solidFill>
                <a:latin typeface="D2Coding" panose="020B0609020101020101" pitchFamily="49" charset="-127"/>
                <a:ea typeface="D2Coding" panose="020B0609020101020101" pitchFamily="49" charset="-127"/>
              </a:rPr>
              <a:t>&lt;/td&gt;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&lt;td&gt;</a:t>
            </a:r>
            <a:r>
              <a:rPr lang="en-US" altLang="ko-KR" sz="1400">
                <a:solidFill>
                  <a:srgbClr val="000000"/>
                </a:solidFill>
                <a:latin typeface="D2Coding" panose="020B0609020101020101" pitchFamily="49" charset="-127"/>
                <a:ea typeface="D2Coding" panose="020B0609020101020101" pitchFamily="49" charset="-127"/>
              </a:rPr>
              <a:t>86,954</a:t>
            </a:r>
            <a:r>
              <a:rPr lang="en-US" altLang="ko-KR" sz="1400">
                <a:solidFill>
                  <a:srgbClr val="800000"/>
                </a:solidFill>
                <a:latin typeface="D2Coding" panose="020B0609020101020101" pitchFamily="49" charset="-127"/>
                <a:ea typeface="D2Coding" panose="020B0609020101020101" pitchFamily="49" charset="-127"/>
              </a:rPr>
              <a:t>&lt;/td&gt;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&lt;td&gt;</a:t>
            </a:r>
            <a:r>
              <a:rPr lang="en-US" altLang="ko-KR" sz="1400">
                <a:solidFill>
                  <a:srgbClr val="000000"/>
                </a:solidFill>
                <a:latin typeface="D2Coding" panose="020B0609020101020101" pitchFamily="49" charset="-127"/>
                <a:ea typeface="D2Coding" panose="020B0609020101020101" pitchFamily="49" charset="-127"/>
              </a:rPr>
              <a:t>6,111</a:t>
            </a:r>
            <a:r>
              <a:rPr lang="en-US" altLang="ko-KR" sz="1400">
                <a:solidFill>
                  <a:srgbClr val="800000"/>
                </a:solidFill>
                <a:latin typeface="D2Coding" panose="020B0609020101020101" pitchFamily="49" charset="-127"/>
                <a:ea typeface="D2Coding" panose="020B0609020101020101" pitchFamily="49" charset="-127"/>
              </a:rPr>
              <a:t>&lt;/td&gt;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&lt;/tr&gt;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&lt;/tfoot&gt;</a:t>
            </a:r>
            <a:endParaRPr lang="en-US" altLang="ko-KR" sz="1400">
              <a:solidFill>
                <a:srgbClr val="000000"/>
              </a:solidFill>
              <a:latin typeface="D2Coding" panose="020B0609020101020101" pitchFamily="49" charset="-127"/>
              <a:ea typeface="D2Coding" panose="020B0609020101020101" pitchFamily="49" charset="-127"/>
            </a:endParaRPr>
          </a:p>
          <a:p>
            <a:r>
              <a:rPr lang="en-US" altLang="ko-KR" sz="1400">
                <a:solidFill>
                  <a:srgbClr val="000000"/>
                </a:solidFill>
                <a:latin typeface="D2Coding" panose="020B0609020101020101" pitchFamily="49" charset="-127"/>
                <a:ea typeface="D2Coding" panose="020B0609020101020101" pitchFamily="49" charset="-127"/>
              </a:rPr>
              <a:t>  </a:t>
            </a:r>
            <a:r>
              <a:rPr lang="en-US" altLang="ko-KR" sz="1400">
                <a:solidFill>
                  <a:srgbClr val="800000"/>
                </a:solidFill>
                <a:latin typeface="D2Coding" panose="020B0609020101020101" pitchFamily="49" charset="-127"/>
                <a:ea typeface="D2Coding" panose="020B0609020101020101" pitchFamily="49" charset="-127"/>
              </a:rPr>
              <a:t>&lt;/table&gt;</a:t>
            </a:r>
            <a:endParaRPr lang="ko-KR" altLang="en-US" sz="1400"/>
          </a:p>
        </p:txBody>
      </p:sp>
      <p:pic>
        <p:nvPicPr>
          <p:cNvPr id="12" name="그림 11" descr="하얀색, 전화, 대형, 트랙이(가) 표시된 사진&#10;&#10;자동 생성된 설명">
            <a:extLst>
              <a:ext uri="{FF2B5EF4-FFF2-40B4-BE49-F238E27FC236}">
                <a16:creationId xmlns:a16="http://schemas.microsoft.com/office/drawing/2014/main" id="{E6980FAA-75DF-42DB-B78C-A2AAB4E3A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951" y="2914306"/>
            <a:ext cx="4535281" cy="2950134"/>
          </a:xfrm>
          <a:prstGeom prst="rect">
            <a:avLst/>
          </a:prstGeom>
        </p:spPr>
      </p:pic>
      <p:pic>
        <p:nvPicPr>
          <p:cNvPr id="16" name="그림 15">
            <a:extLst>
              <a:ext uri="{FF2B5EF4-FFF2-40B4-BE49-F238E27FC236}">
                <a16:creationId xmlns:a16="http://schemas.microsoft.com/office/drawing/2014/main" id="{7A830F7E-2ED8-444A-9B60-78BD9B5D2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9326" y="2032654"/>
            <a:ext cx="1457605" cy="278660"/>
          </a:xfrm>
          <a:prstGeom prst="rect">
            <a:avLst/>
          </a:prstGeom>
        </p:spPr>
      </p:pic>
      <p:sp>
        <p:nvSpPr>
          <p:cNvPr id="5" name="TextBox 4">
            <a:extLst>
              <a:ext uri="{FF2B5EF4-FFF2-40B4-BE49-F238E27FC236}">
                <a16:creationId xmlns:a16="http://schemas.microsoft.com/office/drawing/2014/main" id="{91C16AA0-476A-94EB-2978-9B6E16835681}"/>
              </a:ext>
            </a:extLst>
          </p:cNvPr>
          <p:cNvSpPr txBox="1"/>
          <p:nvPr/>
        </p:nvSpPr>
        <p:spPr>
          <a:xfrm>
            <a:off x="306648" y="319086"/>
            <a:ext cx="6096000"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표를 만드는 태그</a:t>
            </a:r>
          </a:p>
        </p:txBody>
      </p:sp>
      <p:cxnSp>
        <p:nvCxnSpPr>
          <p:cNvPr id="2" name="직선 연결선 1">
            <a:extLst>
              <a:ext uri="{FF2B5EF4-FFF2-40B4-BE49-F238E27FC236}">
                <a16:creationId xmlns:a16="http://schemas.microsoft.com/office/drawing/2014/main" id="{6784BAA8-9050-005D-7ABB-9D1FA417A7E2}"/>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6268372-0CE0-EB86-D615-F0F35A9C5266}"/>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F807159C-4E46-27DA-048C-DE91EB840E6D}"/>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extLst>
      <p:ext uri="{BB962C8B-B14F-4D97-AF65-F5344CB8AC3E}">
        <p14:creationId xmlns:p14="http://schemas.microsoft.com/office/powerpoint/2010/main" val="1539892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77508" y="795070"/>
            <a:ext cx="11343005" cy="6062980"/>
            <a:chOff x="477508" y="795070"/>
            <a:chExt cx="11343005" cy="6062980"/>
          </a:xfrm>
        </p:grpSpPr>
        <p:pic>
          <p:nvPicPr>
            <p:cNvPr id="5" name="object 5"/>
            <p:cNvPicPr/>
            <p:nvPr/>
          </p:nvPicPr>
          <p:blipFill>
            <a:blip r:embed="rId2" cstate="print"/>
            <a:stretch>
              <a:fillRect/>
            </a:stretch>
          </p:blipFill>
          <p:spPr>
            <a:xfrm>
              <a:off x="477508" y="795070"/>
              <a:ext cx="11342719" cy="6062929"/>
            </a:xfrm>
            <a:prstGeom prst="rect">
              <a:avLst/>
            </a:prstGeom>
          </p:spPr>
        </p:pic>
        <p:pic>
          <p:nvPicPr>
            <p:cNvPr id="6" name="object 6"/>
            <p:cNvPicPr/>
            <p:nvPr/>
          </p:nvPicPr>
          <p:blipFill>
            <a:blip r:embed="rId3" cstate="print"/>
            <a:stretch>
              <a:fillRect/>
            </a:stretch>
          </p:blipFill>
          <p:spPr>
            <a:xfrm>
              <a:off x="997568" y="1848802"/>
              <a:ext cx="1589332" cy="479564"/>
            </a:xfrm>
            <a:prstGeom prst="rect">
              <a:avLst/>
            </a:prstGeom>
          </p:spPr>
        </p:pic>
        <p:pic>
          <p:nvPicPr>
            <p:cNvPr id="7" name="object 7"/>
            <p:cNvPicPr/>
            <p:nvPr/>
          </p:nvPicPr>
          <p:blipFill>
            <a:blip r:embed="rId4" cstate="print"/>
            <a:stretch>
              <a:fillRect/>
            </a:stretch>
          </p:blipFill>
          <p:spPr>
            <a:xfrm>
              <a:off x="856195" y="2329479"/>
              <a:ext cx="1843862" cy="542371"/>
            </a:xfrm>
            <a:prstGeom prst="rect">
              <a:avLst/>
            </a:prstGeom>
          </p:spPr>
        </p:pic>
        <p:pic>
          <p:nvPicPr>
            <p:cNvPr id="8" name="object 8"/>
            <p:cNvPicPr/>
            <p:nvPr/>
          </p:nvPicPr>
          <p:blipFill>
            <a:blip r:embed="rId5" cstate="print"/>
            <a:stretch>
              <a:fillRect/>
            </a:stretch>
          </p:blipFill>
          <p:spPr>
            <a:xfrm>
              <a:off x="1329689" y="1816100"/>
              <a:ext cx="952499" cy="500380"/>
            </a:xfrm>
            <a:prstGeom prst="rect">
              <a:avLst/>
            </a:prstGeom>
          </p:spPr>
        </p:pic>
      </p:grpSp>
      <p:sp>
        <p:nvSpPr>
          <p:cNvPr id="9" name="object 9"/>
          <p:cNvSpPr txBox="1"/>
          <p:nvPr/>
        </p:nvSpPr>
        <p:spPr>
          <a:xfrm>
            <a:off x="1507440" y="1868079"/>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화면</a:t>
            </a:r>
            <a:endParaRPr sz="2400">
              <a:latin typeface="나눔고딕 ExtraBold"/>
              <a:cs typeface="나눔고딕 ExtraBold"/>
            </a:endParaRPr>
          </a:p>
        </p:txBody>
      </p:sp>
      <p:grpSp>
        <p:nvGrpSpPr>
          <p:cNvPr id="10" name="object 10"/>
          <p:cNvGrpSpPr/>
          <p:nvPr/>
        </p:nvGrpSpPr>
        <p:grpSpPr>
          <a:xfrm>
            <a:off x="1325145" y="3158121"/>
            <a:ext cx="3190240" cy="1407160"/>
            <a:chOff x="1325145" y="3158121"/>
            <a:chExt cx="3190240" cy="1407160"/>
          </a:xfrm>
        </p:grpSpPr>
        <p:pic>
          <p:nvPicPr>
            <p:cNvPr id="11" name="object 11"/>
            <p:cNvPicPr/>
            <p:nvPr/>
          </p:nvPicPr>
          <p:blipFill>
            <a:blip r:embed="rId6" cstate="print"/>
            <a:stretch>
              <a:fillRect/>
            </a:stretch>
          </p:blipFill>
          <p:spPr>
            <a:xfrm>
              <a:off x="1325145" y="3510495"/>
              <a:ext cx="2938074" cy="1054506"/>
            </a:xfrm>
            <a:prstGeom prst="rect">
              <a:avLst/>
            </a:prstGeom>
          </p:spPr>
        </p:pic>
        <p:pic>
          <p:nvPicPr>
            <p:cNvPr id="12" name="object 12"/>
            <p:cNvPicPr/>
            <p:nvPr/>
          </p:nvPicPr>
          <p:blipFill>
            <a:blip r:embed="rId7" cstate="print"/>
            <a:stretch>
              <a:fillRect/>
            </a:stretch>
          </p:blipFill>
          <p:spPr>
            <a:xfrm>
              <a:off x="4010749" y="3158121"/>
              <a:ext cx="504507" cy="584530"/>
            </a:xfrm>
            <a:prstGeom prst="rect">
              <a:avLst/>
            </a:prstGeom>
          </p:spPr>
        </p:pic>
        <p:sp>
          <p:nvSpPr>
            <p:cNvPr id="13" name="object 13"/>
            <p:cNvSpPr/>
            <p:nvPr/>
          </p:nvSpPr>
          <p:spPr>
            <a:xfrm>
              <a:off x="4004167" y="3253845"/>
              <a:ext cx="267335" cy="450850"/>
            </a:xfrm>
            <a:custGeom>
              <a:avLst/>
              <a:gdLst/>
              <a:ahLst/>
              <a:cxnLst/>
              <a:rect l="l" t="t" r="r" b="b"/>
              <a:pathLst>
                <a:path w="267335" h="450850">
                  <a:moveTo>
                    <a:pt x="267195" y="0"/>
                  </a:moveTo>
                  <a:lnTo>
                    <a:pt x="84010" y="208813"/>
                  </a:lnTo>
                  <a:lnTo>
                    <a:pt x="0" y="135115"/>
                  </a:lnTo>
                  <a:lnTo>
                    <a:pt x="20612" y="450532"/>
                  </a:lnTo>
                  <a:lnTo>
                    <a:pt x="60845" y="447903"/>
                  </a:lnTo>
                  <a:lnTo>
                    <a:pt x="9029" y="183819"/>
                  </a:lnTo>
                  <a:lnTo>
                    <a:pt x="101790" y="246151"/>
                  </a:lnTo>
                  <a:lnTo>
                    <a:pt x="267195" y="0"/>
                  </a:lnTo>
                  <a:close/>
                </a:path>
              </a:pathLst>
            </a:custGeom>
            <a:solidFill>
              <a:srgbClr val="A6A6A6"/>
            </a:solidFill>
          </p:spPr>
          <p:txBody>
            <a:bodyPr wrap="square" lIns="0" tIns="0" rIns="0" bIns="0" rtlCol="0"/>
            <a:lstStyle/>
            <a:p>
              <a:endParaRPr/>
            </a:p>
          </p:txBody>
        </p:sp>
      </p:grpSp>
      <p:sp>
        <p:nvSpPr>
          <p:cNvPr id="14" name="object 14"/>
          <p:cNvSpPr txBox="1"/>
          <p:nvPr/>
        </p:nvSpPr>
        <p:spPr>
          <a:xfrm>
            <a:off x="4102821" y="2949037"/>
            <a:ext cx="1441450" cy="299720"/>
          </a:xfrm>
          <a:prstGeom prst="rect">
            <a:avLst/>
          </a:prstGeom>
        </p:spPr>
        <p:txBody>
          <a:bodyPr vert="horz" wrap="square" lIns="0" tIns="12700" rIns="0" bIns="0" rtlCol="0">
            <a:spAutoFit/>
          </a:bodyPr>
          <a:lstStyle/>
          <a:p>
            <a:pPr marL="12700">
              <a:lnSpc>
                <a:spcPct val="100000"/>
              </a:lnSpc>
              <a:spcBef>
                <a:spcPts val="100"/>
              </a:spcBef>
            </a:pPr>
            <a:r>
              <a:rPr sz="1800" spc="-65" dirty="0">
                <a:latin typeface="나눔고딕"/>
                <a:cs typeface="나눔고딕"/>
              </a:rPr>
              <a:t>&lt;THEAD&gt;</a:t>
            </a:r>
            <a:r>
              <a:rPr sz="1800" spc="-80" dirty="0">
                <a:latin typeface="나눔고딕"/>
                <a:cs typeface="나눔고딕"/>
              </a:rPr>
              <a:t> </a:t>
            </a:r>
            <a:r>
              <a:rPr sz="1800" spc="545" dirty="0">
                <a:latin typeface="휴먼아미체"/>
                <a:cs typeface="휴먼아미체"/>
              </a:rPr>
              <a:t>태크</a:t>
            </a:r>
            <a:endParaRPr sz="1800">
              <a:latin typeface="휴먼아미체"/>
              <a:cs typeface="휴먼아미체"/>
            </a:endParaRPr>
          </a:p>
        </p:txBody>
      </p:sp>
      <p:grpSp>
        <p:nvGrpSpPr>
          <p:cNvPr id="15" name="object 15"/>
          <p:cNvGrpSpPr/>
          <p:nvPr/>
        </p:nvGrpSpPr>
        <p:grpSpPr>
          <a:xfrm>
            <a:off x="4522101" y="3900422"/>
            <a:ext cx="436245" cy="330200"/>
            <a:chOff x="4522101" y="3900422"/>
            <a:chExt cx="436245" cy="330200"/>
          </a:xfrm>
        </p:grpSpPr>
        <p:pic>
          <p:nvPicPr>
            <p:cNvPr id="16" name="object 16"/>
            <p:cNvPicPr/>
            <p:nvPr/>
          </p:nvPicPr>
          <p:blipFill>
            <a:blip r:embed="rId8" cstate="print"/>
            <a:stretch>
              <a:fillRect/>
            </a:stretch>
          </p:blipFill>
          <p:spPr>
            <a:xfrm>
              <a:off x="4522101" y="3921074"/>
              <a:ext cx="435825" cy="309486"/>
            </a:xfrm>
            <a:prstGeom prst="rect">
              <a:avLst/>
            </a:prstGeom>
          </p:spPr>
        </p:pic>
        <p:sp>
          <p:nvSpPr>
            <p:cNvPr id="17" name="object 17"/>
            <p:cNvSpPr/>
            <p:nvPr/>
          </p:nvSpPr>
          <p:spPr>
            <a:xfrm>
              <a:off x="4525885" y="3900422"/>
              <a:ext cx="354330" cy="156845"/>
            </a:xfrm>
            <a:custGeom>
              <a:avLst/>
              <a:gdLst/>
              <a:ahLst/>
              <a:cxnLst/>
              <a:rect l="l" t="t" r="r" b="b"/>
              <a:pathLst>
                <a:path w="354329" h="156845">
                  <a:moveTo>
                    <a:pt x="172859" y="0"/>
                  </a:moveTo>
                  <a:lnTo>
                    <a:pt x="0" y="134200"/>
                  </a:lnTo>
                  <a:lnTo>
                    <a:pt x="17119" y="156248"/>
                  </a:lnTo>
                  <a:lnTo>
                    <a:pt x="148437" y="24079"/>
                  </a:lnTo>
                  <a:lnTo>
                    <a:pt x="148691" y="101447"/>
                  </a:lnTo>
                  <a:lnTo>
                    <a:pt x="354012" y="100787"/>
                  </a:lnTo>
                  <a:lnTo>
                    <a:pt x="163195" y="76758"/>
                  </a:lnTo>
                  <a:lnTo>
                    <a:pt x="172859" y="0"/>
                  </a:lnTo>
                  <a:close/>
                </a:path>
              </a:pathLst>
            </a:custGeom>
            <a:solidFill>
              <a:srgbClr val="A6A6A6"/>
            </a:solidFill>
          </p:spPr>
          <p:txBody>
            <a:bodyPr wrap="square" lIns="0" tIns="0" rIns="0" bIns="0" rtlCol="0"/>
            <a:lstStyle/>
            <a:p>
              <a:endParaRPr/>
            </a:p>
          </p:txBody>
        </p:sp>
      </p:grpSp>
      <p:sp>
        <p:nvSpPr>
          <p:cNvPr id="18" name="object 18"/>
          <p:cNvSpPr txBox="1"/>
          <p:nvPr/>
        </p:nvSpPr>
        <p:spPr>
          <a:xfrm>
            <a:off x="4934583" y="3791272"/>
            <a:ext cx="979805" cy="579120"/>
          </a:xfrm>
          <a:prstGeom prst="rect">
            <a:avLst/>
          </a:prstGeom>
        </p:spPr>
        <p:txBody>
          <a:bodyPr vert="horz" wrap="square" lIns="0" tIns="12700" rIns="0" bIns="0" rtlCol="0">
            <a:spAutoFit/>
          </a:bodyPr>
          <a:lstStyle/>
          <a:p>
            <a:pPr algn="ctr">
              <a:lnSpc>
                <a:spcPct val="100000"/>
              </a:lnSpc>
              <a:spcBef>
                <a:spcPts val="100"/>
              </a:spcBef>
            </a:pPr>
            <a:r>
              <a:rPr sz="1800" spc="-50" dirty="0">
                <a:latin typeface="나눔고딕"/>
                <a:cs typeface="나눔고딕"/>
              </a:rPr>
              <a:t>&lt;TBODY&gt;</a:t>
            </a:r>
            <a:endParaRPr sz="1800">
              <a:latin typeface="나눔고딕"/>
              <a:cs typeface="나눔고딕"/>
            </a:endParaRPr>
          </a:p>
          <a:p>
            <a:pPr marL="45720" algn="ctr">
              <a:lnSpc>
                <a:spcPct val="100000"/>
              </a:lnSpc>
              <a:spcBef>
                <a:spcPts val="40"/>
              </a:spcBef>
            </a:pPr>
            <a:r>
              <a:rPr sz="1800" spc="555" dirty="0">
                <a:latin typeface="휴먼아미체"/>
                <a:cs typeface="휴먼아미체"/>
              </a:rPr>
              <a:t>태크</a:t>
            </a:r>
            <a:endParaRPr sz="1800">
              <a:latin typeface="휴먼아미체"/>
              <a:cs typeface="휴먼아미체"/>
            </a:endParaRPr>
          </a:p>
        </p:txBody>
      </p:sp>
      <p:grpSp>
        <p:nvGrpSpPr>
          <p:cNvPr id="19" name="object 19"/>
          <p:cNvGrpSpPr/>
          <p:nvPr/>
        </p:nvGrpSpPr>
        <p:grpSpPr>
          <a:xfrm>
            <a:off x="4048798" y="3850708"/>
            <a:ext cx="525145" cy="1114425"/>
            <a:chOff x="4048798" y="3850708"/>
            <a:chExt cx="525145" cy="1114425"/>
          </a:xfrm>
        </p:grpSpPr>
        <p:sp>
          <p:nvSpPr>
            <p:cNvPr id="20" name="object 20"/>
            <p:cNvSpPr/>
            <p:nvPr/>
          </p:nvSpPr>
          <p:spPr>
            <a:xfrm>
              <a:off x="4304461" y="3860233"/>
              <a:ext cx="167640" cy="410209"/>
            </a:xfrm>
            <a:custGeom>
              <a:avLst/>
              <a:gdLst/>
              <a:ahLst/>
              <a:cxnLst/>
              <a:rect l="l" t="t" r="r" b="b"/>
              <a:pathLst>
                <a:path w="167639" h="410210">
                  <a:moveTo>
                    <a:pt x="0" y="409778"/>
                  </a:moveTo>
                  <a:lnTo>
                    <a:pt x="83616" y="409778"/>
                  </a:lnTo>
                  <a:lnTo>
                    <a:pt x="83616" y="204889"/>
                  </a:lnTo>
                  <a:lnTo>
                    <a:pt x="167246" y="204889"/>
                  </a:lnTo>
                  <a:lnTo>
                    <a:pt x="83616" y="204889"/>
                  </a:lnTo>
                  <a:lnTo>
                    <a:pt x="83616" y="0"/>
                  </a:lnTo>
                  <a:lnTo>
                    <a:pt x="0" y="0"/>
                  </a:lnTo>
                </a:path>
              </a:pathLst>
            </a:custGeom>
            <a:ln w="19050">
              <a:solidFill>
                <a:srgbClr val="098481"/>
              </a:solidFill>
            </a:ln>
          </p:spPr>
          <p:txBody>
            <a:bodyPr wrap="square" lIns="0" tIns="0" rIns="0" bIns="0" rtlCol="0"/>
            <a:lstStyle/>
            <a:p>
              <a:endParaRPr/>
            </a:p>
          </p:txBody>
        </p:sp>
        <p:pic>
          <p:nvPicPr>
            <p:cNvPr id="21" name="object 21"/>
            <p:cNvPicPr/>
            <p:nvPr/>
          </p:nvPicPr>
          <p:blipFill>
            <a:blip r:embed="rId9" cstate="print"/>
            <a:stretch>
              <a:fillRect/>
            </a:stretch>
          </p:blipFill>
          <p:spPr>
            <a:xfrm>
              <a:off x="4048798" y="4441253"/>
              <a:ext cx="525068" cy="523722"/>
            </a:xfrm>
            <a:prstGeom prst="rect">
              <a:avLst/>
            </a:prstGeom>
          </p:spPr>
        </p:pic>
        <p:sp>
          <p:nvSpPr>
            <p:cNvPr id="22" name="object 22"/>
            <p:cNvSpPr/>
            <p:nvPr/>
          </p:nvSpPr>
          <p:spPr>
            <a:xfrm>
              <a:off x="4090214" y="4403537"/>
              <a:ext cx="401320" cy="327660"/>
            </a:xfrm>
            <a:custGeom>
              <a:avLst/>
              <a:gdLst/>
              <a:ahLst/>
              <a:cxnLst/>
              <a:rect l="l" t="t" r="r" b="b"/>
              <a:pathLst>
                <a:path w="401320" h="327660">
                  <a:moveTo>
                    <a:pt x="5041" y="0"/>
                  </a:moveTo>
                  <a:lnTo>
                    <a:pt x="0" y="40005"/>
                  </a:lnTo>
                  <a:lnTo>
                    <a:pt x="269113" y="39141"/>
                  </a:lnTo>
                  <a:lnTo>
                    <a:pt x="190347" y="118414"/>
                  </a:lnTo>
                  <a:lnTo>
                    <a:pt x="400723" y="327431"/>
                  </a:lnTo>
                  <a:lnTo>
                    <a:pt x="230378" y="108013"/>
                  </a:lnTo>
                  <a:lnTo>
                    <a:pt x="318643" y="39484"/>
                  </a:lnTo>
                  <a:lnTo>
                    <a:pt x="5041" y="0"/>
                  </a:lnTo>
                  <a:close/>
                </a:path>
              </a:pathLst>
            </a:custGeom>
            <a:solidFill>
              <a:srgbClr val="A6A6A6"/>
            </a:solidFill>
          </p:spPr>
          <p:txBody>
            <a:bodyPr wrap="square" lIns="0" tIns="0" rIns="0" bIns="0" rtlCol="0"/>
            <a:lstStyle/>
            <a:p>
              <a:endParaRPr/>
            </a:p>
          </p:txBody>
        </p:sp>
      </p:grpSp>
      <p:sp>
        <p:nvSpPr>
          <p:cNvPr id="23" name="object 23"/>
          <p:cNvSpPr txBox="1"/>
          <p:nvPr/>
        </p:nvSpPr>
        <p:spPr>
          <a:xfrm>
            <a:off x="4236896" y="4782525"/>
            <a:ext cx="1428750" cy="299720"/>
          </a:xfrm>
          <a:prstGeom prst="rect">
            <a:avLst/>
          </a:prstGeom>
        </p:spPr>
        <p:txBody>
          <a:bodyPr vert="horz" wrap="square" lIns="0" tIns="12700" rIns="0" bIns="0" rtlCol="0">
            <a:spAutoFit/>
          </a:bodyPr>
          <a:lstStyle/>
          <a:p>
            <a:pPr marL="12700">
              <a:lnSpc>
                <a:spcPct val="100000"/>
              </a:lnSpc>
              <a:spcBef>
                <a:spcPts val="100"/>
              </a:spcBef>
            </a:pPr>
            <a:r>
              <a:rPr sz="1800" spc="-45" dirty="0">
                <a:latin typeface="나눔고딕"/>
                <a:cs typeface="나눔고딕"/>
              </a:rPr>
              <a:t>&lt;TFOOT&gt;</a:t>
            </a:r>
            <a:r>
              <a:rPr sz="1800" spc="-90" dirty="0">
                <a:latin typeface="나눔고딕"/>
                <a:cs typeface="나눔고딕"/>
              </a:rPr>
              <a:t> </a:t>
            </a:r>
            <a:r>
              <a:rPr sz="1800" spc="555" dirty="0">
                <a:latin typeface="휴먼아미체"/>
                <a:cs typeface="휴먼아미체"/>
              </a:rPr>
              <a:t>태크</a:t>
            </a:r>
            <a:endParaRPr sz="1800">
              <a:latin typeface="휴먼아미체"/>
              <a:cs typeface="휴먼아미체"/>
            </a:endParaRPr>
          </a:p>
        </p:txBody>
      </p:sp>
      <p:grpSp>
        <p:nvGrpSpPr>
          <p:cNvPr id="24" name="object 24"/>
          <p:cNvGrpSpPr/>
          <p:nvPr/>
        </p:nvGrpSpPr>
        <p:grpSpPr>
          <a:xfrm>
            <a:off x="6040666" y="1816100"/>
            <a:ext cx="1844039" cy="1056005"/>
            <a:chOff x="6040666" y="1816100"/>
            <a:chExt cx="1844039" cy="1056005"/>
          </a:xfrm>
        </p:grpSpPr>
        <p:pic>
          <p:nvPicPr>
            <p:cNvPr id="25" name="object 25"/>
            <p:cNvPicPr/>
            <p:nvPr/>
          </p:nvPicPr>
          <p:blipFill>
            <a:blip r:embed="rId10" cstate="print"/>
            <a:stretch>
              <a:fillRect/>
            </a:stretch>
          </p:blipFill>
          <p:spPr>
            <a:xfrm>
              <a:off x="6182042" y="1848802"/>
              <a:ext cx="1589341" cy="479564"/>
            </a:xfrm>
            <a:prstGeom prst="rect">
              <a:avLst/>
            </a:prstGeom>
          </p:spPr>
        </p:pic>
        <p:pic>
          <p:nvPicPr>
            <p:cNvPr id="26" name="object 26"/>
            <p:cNvPicPr/>
            <p:nvPr/>
          </p:nvPicPr>
          <p:blipFill>
            <a:blip r:embed="rId4" cstate="print"/>
            <a:stretch>
              <a:fillRect/>
            </a:stretch>
          </p:blipFill>
          <p:spPr>
            <a:xfrm>
              <a:off x="6040666" y="2329479"/>
              <a:ext cx="1843874" cy="542371"/>
            </a:xfrm>
            <a:prstGeom prst="rect">
              <a:avLst/>
            </a:prstGeom>
          </p:spPr>
        </p:pic>
        <p:pic>
          <p:nvPicPr>
            <p:cNvPr id="27" name="object 27"/>
            <p:cNvPicPr/>
            <p:nvPr/>
          </p:nvPicPr>
          <p:blipFill>
            <a:blip r:embed="rId11" cstate="print"/>
            <a:stretch>
              <a:fillRect/>
            </a:stretch>
          </p:blipFill>
          <p:spPr>
            <a:xfrm>
              <a:off x="6515099" y="1816100"/>
              <a:ext cx="952499" cy="500380"/>
            </a:xfrm>
            <a:prstGeom prst="rect">
              <a:avLst/>
            </a:prstGeom>
          </p:spPr>
        </p:pic>
      </p:grpSp>
      <p:sp>
        <p:nvSpPr>
          <p:cNvPr id="28" name="object 28"/>
          <p:cNvSpPr txBox="1"/>
          <p:nvPr/>
        </p:nvSpPr>
        <p:spPr>
          <a:xfrm>
            <a:off x="6451612" y="1868079"/>
            <a:ext cx="4353560" cy="4770120"/>
          </a:xfrm>
          <a:prstGeom prst="rect">
            <a:avLst/>
          </a:prstGeom>
        </p:spPr>
        <p:txBody>
          <a:bodyPr vert="horz" wrap="square" lIns="0" tIns="12700" rIns="0" bIns="0" rtlCol="0">
            <a:spAutoFit/>
          </a:bodyPr>
          <a:lstStyle/>
          <a:p>
            <a:pPr marL="252729">
              <a:lnSpc>
                <a:spcPct val="100000"/>
              </a:lnSpc>
              <a:spcBef>
                <a:spcPts val="100"/>
              </a:spcBef>
            </a:pPr>
            <a:r>
              <a:rPr sz="2400" b="1" spc="-25" dirty="0">
                <a:solidFill>
                  <a:srgbClr val="FFFFFF"/>
                </a:solidFill>
                <a:latin typeface="나눔고딕 ExtraBold"/>
                <a:cs typeface="나눔고딕 ExtraBold"/>
              </a:rPr>
              <a:t>소스</a:t>
            </a:r>
            <a:endParaRPr sz="2400">
              <a:latin typeface="나눔고딕 ExtraBold"/>
              <a:cs typeface="나눔고딕 ExtraBold"/>
            </a:endParaRPr>
          </a:p>
          <a:p>
            <a:pPr marL="12700">
              <a:lnSpc>
                <a:spcPct val="100000"/>
              </a:lnSpc>
              <a:spcBef>
                <a:spcPts val="2095"/>
              </a:spcBef>
            </a:pPr>
            <a:r>
              <a:rPr sz="1900" spc="-55" dirty="0">
                <a:latin typeface="나눔고딕"/>
                <a:cs typeface="나눔고딕"/>
              </a:rPr>
              <a:t>&lt;table</a:t>
            </a:r>
            <a:r>
              <a:rPr sz="1900" spc="-100" dirty="0">
                <a:latin typeface="나눔고딕"/>
                <a:cs typeface="나눔고딕"/>
              </a:rPr>
              <a:t> </a:t>
            </a:r>
            <a:r>
              <a:rPr sz="1900" spc="-60" dirty="0">
                <a:latin typeface="나눔고딕"/>
                <a:cs typeface="나눔고딕"/>
              </a:rPr>
              <a:t>width=300</a:t>
            </a:r>
            <a:r>
              <a:rPr sz="1900" spc="-75" dirty="0">
                <a:latin typeface="나눔고딕"/>
                <a:cs typeface="나눔고딕"/>
              </a:rPr>
              <a:t> </a:t>
            </a:r>
            <a:r>
              <a:rPr sz="1900" spc="-10" dirty="0">
                <a:latin typeface="나눔고딕"/>
                <a:cs typeface="나눔고딕"/>
              </a:rPr>
              <a:t>border="1"&gt;</a:t>
            </a:r>
            <a:endParaRPr sz="1900">
              <a:latin typeface="나눔고딕"/>
              <a:cs typeface="나눔고딕"/>
            </a:endParaRPr>
          </a:p>
          <a:p>
            <a:pPr marL="12700">
              <a:lnSpc>
                <a:spcPts val="2260"/>
              </a:lnSpc>
              <a:spcBef>
                <a:spcPts val="40"/>
              </a:spcBef>
            </a:pPr>
            <a:r>
              <a:rPr sz="1900" spc="-50" dirty="0">
                <a:latin typeface="나눔고딕"/>
                <a:cs typeface="나눔고딕"/>
              </a:rPr>
              <a:t>&lt;</a:t>
            </a:r>
            <a:r>
              <a:rPr sz="1900" spc="-50" dirty="0">
                <a:solidFill>
                  <a:srgbClr val="292CDF"/>
                </a:solidFill>
                <a:latin typeface="나눔고딕"/>
                <a:cs typeface="나눔고딕"/>
              </a:rPr>
              <a:t>thead</a:t>
            </a:r>
            <a:r>
              <a:rPr sz="1900" spc="-90" dirty="0">
                <a:solidFill>
                  <a:srgbClr val="292CDF"/>
                </a:solidFill>
                <a:latin typeface="나눔고딕"/>
                <a:cs typeface="나눔고딕"/>
              </a:rPr>
              <a:t> </a:t>
            </a:r>
            <a:r>
              <a:rPr sz="1900" spc="-10" dirty="0">
                <a:latin typeface="나눔고딕"/>
                <a:cs typeface="나눔고딕"/>
              </a:rPr>
              <a:t>style=color:green&gt;</a:t>
            </a:r>
            <a:endParaRPr sz="1900">
              <a:latin typeface="나눔고딕"/>
              <a:cs typeface="나눔고딕"/>
            </a:endParaRPr>
          </a:p>
          <a:p>
            <a:pPr marL="12700">
              <a:lnSpc>
                <a:spcPts val="2260"/>
              </a:lnSpc>
            </a:pPr>
            <a:r>
              <a:rPr sz="1900" spc="-100" dirty="0">
                <a:latin typeface="나눔고딕"/>
                <a:cs typeface="나눔고딕"/>
              </a:rPr>
              <a:t>&lt;tr&gt;&lt;th</a:t>
            </a:r>
            <a:r>
              <a:rPr sz="1900" spc="135" dirty="0">
                <a:latin typeface="나눔고딕"/>
                <a:cs typeface="나눔고딕"/>
              </a:rPr>
              <a:t> </a:t>
            </a:r>
            <a:r>
              <a:rPr sz="1900" spc="-10" dirty="0">
                <a:latin typeface="나눔고딕"/>
                <a:cs typeface="나눔고딕"/>
              </a:rPr>
              <a:t>width=150&gt;</a:t>
            </a:r>
            <a:r>
              <a:rPr sz="1900" spc="-10" dirty="0">
                <a:latin typeface="휴먼아미체"/>
                <a:cs typeface="휴먼아미체"/>
              </a:rPr>
              <a:t>과일</a:t>
            </a:r>
            <a:r>
              <a:rPr sz="1900" spc="-10" dirty="0">
                <a:latin typeface="나눔고딕"/>
                <a:cs typeface="나눔고딕"/>
              </a:rPr>
              <a:t>&lt;/th&gt;&lt;th&gt;</a:t>
            </a:r>
            <a:r>
              <a:rPr sz="1900" spc="-10" dirty="0">
                <a:latin typeface="휴먼아미체"/>
                <a:cs typeface="휴먼아미체"/>
              </a:rPr>
              <a:t>가격</a:t>
            </a:r>
            <a:endParaRPr sz="1900">
              <a:latin typeface="휴먼아미체"/>
              <a:cs typeface="휴먼아미체"/>
            </a:endParaRPr>
          </a:p>
          <a:p>
            <a:pPr marL="12700">
              <a:lnSpc>
                <a:spcPct val="100000"/>
              </a:lnSpc>
            </a:pPr>
            <a:r>
              <a:rPr sz="1900" spc="-10" dirty="0">
                <a:latin typeface="나눔고딕"/>
                <a:cs typeface="나눔고딕"/>
              </a:rPr>
              <a:t>&lt;/th&gt;&lt;/tr&gt;</a:t>
            </a:r>
            <a:endParaRPr sz="1900">
              <a:latin typeface="나눔고딕"/>
              <a:cs typeface="나눔고딕"/>
            </a:endParaRPr>
          </a:p>
          <a:p>
            <a:pPr marL="12700">
              <a:lnSpc>
                <a:spcPct val="100000"/>
              </a:lnSpc>
              <a:spcBef>
                <a:spcPts val="40"/>
              </a:spcBef>
            </a:pPr>
            <a:r>
              <a:rPr sz="1900" spc="-10" dirty="0">
                <a:latin typeface="나눔고딕"/>
                <a:cs typeface="나눔고딕"/>
              </a:rPr>
              <a:t>&lt;/</a:t>
            </a:r>
            <a:r>
              <a:rPr sz="1900" spc="-10" dirty="0">
                <a:solidFill>
                  <a:srgbClr val="292CDF"/>
                </a:solidFill>
                <a:latin typeface="나눔고딕"/>
                <a:cs typeface="나눔고딕"/>
              </a:rPr>
              <a:t>thead</a:t>
            </a:r>
            <a:r>
              <a:rPr sz="1900" spc="-10" dirty="0">
                <a:latin typeface="나눔고딕"/>
                <a:cs typeface="나눔고딕"/>
              </a:rPr>
              <a:t>&gt;</a:t>
            </a:r>
            <a:endParaRPr sz="1900">
              <a:latin typeface="나눔고딕"/>
              <a:cs typeface="나눔고딕"/>
            </a:endParaRPr>
          </a:p>
          <a:p>
            <a:pPr marL="12700">
              <a:lnSpc>
                <a:spcPct val="100000"/>
              </a:lnSpc>
              <a:spcBef>
                <a:spcPts val="1220"/>
              </a:spcBef>
            </a:pPr>
            <a:r>
              <a:rPr sz="1900" spc="-45" dirty="0">
                <a:latin typeface="나눔고딕"/>
                <a:cs typeface="나눔고딕"/>
              </a:rPr>
              <a:t>&lt;</a:t>
            </a:r>
            <a:r>
              <a:rPr sz="1900" spc="-45" dirty="0">
                <a:solidFill>
                  <a:srgbClr val="292CDF"/>
                </a:solidFill>
                <a:latin typeface="나눔고딕"/>
                <a:cs typeface="나눔고딕"/>
              </a:rPr>
              <a:t>tbody</a:t>
            </a:r>
            <a:r>
              <a:rPr sz="1900" spc="-75" dirty="0">
                <a:solidFill>
                  <a:srgbClr val="292CDF"/>
                </a:solidFill>
                <a:latin typeface="나눔고딕"/>
                <a:cs typeface="나눔고딕"/>
              </a:rPr>
              <a:t> </a:t>
            </a:r>
            <a:r>
              <a:rPr sz="1900" spc="-10" dirty="0">
                <a:latin typeface="나눔고딕"/>
                <a:cs typeface="나눔고딕"/>
              </a:rPr>
              <a:t>style=color:blue&gt;</a:t>
            </a:r>
            <a:endParaRPr sz="1900">
              <a:latin typeface="나눔고딕"/>
              <a:cs typeface="나눔고딕"/>
            </a:endParaRPr>
          </a:p>
          <a:p>
            <a:pPr marL="12700">
              <a:lnSpc>
                <a:spcPct val="100000"/>
              </a:lnSpc>
            </a:pPr>
            <a:r>
              <a:rPr sz="1900" spc="-20" dirty="0">
                <a:latin typeface="나눔고딕"/>
                <a:cs typeface="나눔고딕"/>
              </a:rPr>
              <a:t>&lt;tr&gt;&lt;td&gt;</a:t>
            </a:r>
            <a:r>
              <a:rPr sz="1900" spc="-20" dirty="0">
                <a:latin typeface="휴먼아미체"/>
                <a:cs typeface="휴먼아미체"/>
              </a:rPr>
              <a:t>포도</a:t>
            </a:r>
            <a:r>
              <a:rPr sz="1900" spc="-20" dirty="0">
                <a:latin typeface="나눔고딕"/>
                <a:cs typeface="나눔고딕"/>
              </a:rPr>
              <a:t>&lt;/td&gt;&lt;td&gt;10,000\&lt;/td&gt;&lt;/tr&gt;</a:t>
            </a:r>
            <a:endParaRPr sz="1900">
              <a:latin typeface="나눔고딕"/>
              <a:cs typeface="나눔고딕"/>
            </a:endParaRPr>
          </a:p>
          <a:p>
            <a:pPr marL="12700">
              <a:lnSpc>
                <a:spcPct val="100000"/>
              </a:lnSpc>
              <a:spcBef>
                <a:spcPts val="40"/>
              </a:spcBef>
            </a:pPr>
            <a:r>
              <a:rPr sz="1900" spc="-35" dirty="0">
                <a:latin typeface="나눔고딕"/>
                <a:cs typeface="나눔고딕"/>
              </a:rPr>
              <a:t>&lt;tr&gt;&lt;td&gt;</a:t>
            </a:r>
            <a:r>
              <a:rPr sz="1900" spc="-35" dirty="0">
                <a:latin typeface="휴먼아미체"/>
                <a:cs typeface="휴먼아미체"/>
              </a:rPr>
              <a:t>참외</a:t>
            </a:r>
            <a:r>
              <a:rPr sz="1900" spc="-35" dirty="0">
                <a:latin typeface="나눔고딕"/>
                <a:cs typeface="나눔고딕"/>
              </a:rPr>
              <a:t>&lt;/td&gt;&lt;td&gt;15,000\&lt;/td&gt;&lt;/tr&gt;</a:t>
            </a:r>
            <a:endParaRPr sz="1900">
              <a:latin typeface="나눔고딕"/>
              <a:cs typeface="나눔고딕"/>
            </a:endParaRPr>
          </a:p>
          <a:p>
            <a:pPr marL="13335">
              <a:lnSpc>
                <a:spcPct val="100000"/>
              </a:lnSpc>
            </a:pPr>
            <a:r>
              <a:rPr sz="1900" spc="-10" dirty="0">
                <a:latin typeface="나눔고딕"/>
                <a:cs typeface="나눔고딕"/>
              </a:rPr>
              <a:t>&lt;/</a:t>
            </a:r>
            <a:r>
              <a:rPr sz="1900" spc="-10" dirty="0">
                <a:solidFill>
                  <a:srgbClr val="292CDF"/>
                </a:solidFill>
                <a:latin typeface="나눔고딕"/>
                <a:cs typeface="나눔고딕"/>
              </a:rPr>
              <a:t>tbody</a:t>
            </a:r>
            <a:r>
              <a:rPr sz="1900" spc="-10" dirty="0">
                <a:latin typeface="나눔고딕"/>
                <a:cs typeface="나눔고딕"/>
              </a:rPr>
              <a:t>&gt;</a:t>
            </a:r>
            <a:endParaRPr sz="1900">
              <a:latin typeface="나눔고딕"/>
              <a:cs typeface="나눔고딕"/>
            </a:endParaRPr>
          </a:p>
          <a:p>
            <a:pPr marL="12700">
              <a:lnSpc>
                <a:spcPct val="100000"/>
              </a:lnSpc>
              <a:spcBef>
                <a:spcPts val="1400"/>
              </a:spcBef>
            </a:pPr>
            <a:r>
              <a:rPr sz="1900" spc="-80" dirty="0">
                <a:latin typeface="나눔고딕"/>
                <a:cs typeface="나눔고딕"/>
              </a:rPr>
              <a:t>&lt;</a:t>
            </a:r>
            <a:r>
              <a:rPr sz="1900" spc="-80" dirty="0">
                <a:solidFill>
                  <a:srgbClr val="292CDF"/>
                </a:solidFill>
                <a:latin typeface="나눔고딕"/>
                <a:cs typeface="나눔고딕"/>
              </a:rPr>
              <a:t>tfoot</a:t>
            </a:r>
            <a:r>
              <a:rPr sz="1900" spc="-85" dirty="0">
                <a:solidFill>
                  <a:srgbClr val="292CDF"/>
                </a:solidFill>
                <a:latin typeface="나눔고딕"/>
                <a:cs typeface="나눔고딕"/>
              </a:rPr>
              <a:t> </a:t>
            </a:r>
            <a:r>
              <a:rPr sz="1900" spc="-10" dirty="0">
                <a:latin typeface="나눔고딕"/>
                <a:cs typeface="나눔고딕"/>
              </a:rPr>
              <a:t>style=color:red&gt;</a:t>
            </a:r>
            <a:endParaRPr sz="1900">
              <a:latin typeface="나눔고딕"/>
              <a:cs typeface="나눔고딕"/>
            </a:endParaRPr>
          </a:p>
          <a:p>
            <a:pPr marL="12700">
              <a:lnSpc>
                <a:spcPct val="100000"/>
              </a:lnSpc>
              <a:spcBef>
                <a:spcPts val="40"/>
              </a:spcBef>
            </a:pPr>
            <a:r>
              <a:rPr sz="1900" spc="-40" dirty="0">
                <a:latin typeface="나눔고딕"/>
                <a:cs typeface="나눔고딕"/>
              </a:rPr>
              <a:t>&lt;tr&gt;&lt;td&gt;</a:t>
            </a:r>
            <a:r>
              <a:rPr sz="1900" spc="-40" dirty="0">
                <a:latin typeface="휴먼아미체"/>
                <a:cs typeface="휴먼아미체"/>
              </a:rPr>
              <a:t>합계</a:t>
            </a:r>
            <a:r>
              <a:rPr sz="1900" spc="-40" dirty="0">
                <a:latin typeface="나눔고딕"/>
                <a:cs typeface="나눔고딕"/>
              </a:rPr>
              <a:t>&lt;/td&gt;&lt;td&gt;25,000\&lt;/td&gt;&lt;/tr&gt;</a:t>
            </a:r>
            <a:endParaRPr sz="1900">
              <a:latin typeface="나눔고딕"/>
              <a:cs typeface="나눔고딕"/>
            </a:endParaRPr>
          </a:p>
          <a:p>
            <a:pPr marL="12700">
              <a:lnSpc>
                <a:spcPct val="100000"/>
              </a:lnSpc>
            </a:pPr>
            <a:r>
              <a:rPr sz="1900" spc="-10" dirty="0">
                <a:latin typeface="나눔고딕"/>
                <a:cs typeface="나눔고딕"/>
              </a:rPr>
              <a:t>&lt;/</a:t>
            </a:r>
            <a:r>
              <a:rPr sz="1900" spc="-10" dirty="0">
                <a:solidFill>
                  <a:srgbClr val="292CDF"/>
                </a:solidFill>
                <a:latin typeface="나눔고딕"/>
                <a:cs typeface="나눔고딕"/>
              </a:rPr>
              <a:t>tfoot</a:t>
            </a:r>
            <a:r>
              <a:rPr sz="1900" spc="-10" dirty="0">
                <a:latin typeface="나눔고딕"/>
                <a:cs typeface="나눔고딕"/>
              </a:rPr>
              <a:t>&gt;</a:t>
            </a:r>
            <a:endParaRPr sz="1900">
              <a:latin typeface="나눔고딕"/>
              <a:cs typeface="나눔고딕"/>
            </a:endParaRPr>
          </a:p>
          <a:p>
            <a:pPr marL="12700">
              <a:lnSpc>
                <a:spcPct val="100000"/>
              </a:lnSpc>
            </a:pPr>
            <a:r>
              <a:rPr sz="1900" spc="-10" dirty="0">
                <a:latin typeface="나눔고딕"/>
                <a:cs typeface="나눔고딕"/>
              </a:rPr>
              <a:t>&lt;/table&gt;</a:t>
            </a:r>
            <a:endParaRPr sz="1900">
              <a:latin typeface="나눔고딕"/>
              <a:cs typeface="나눔고딕"/>
            </a:endParaRPr>
          </a:p>
        </p:txBody>
      </p:sp>
      <p:sp>
        <p:nvSpPr>
          <p:cNvPr id="33" name="TextBox 32">
            <a:extLst>
              <a:ext uri="{FF2B5EF4-FFF2-40B4-BE49-F238E27FC236}">
                <a16:creationId xmlns:a16="http://schemas.microsoft.com/office/drawing/2014/main" id="{E789B5A2-347E-0DED-C0B3-01393848C79F}"/>
              </a:ext>
            </a:extLst>
          </p:cNvPr>
          <p:cNvSpPr txBox="1"/>
          <p:nvPr/>
        </p:nvSpPr>
        <p:spPr>
          <a:xfrm>
            <a:off x="306648" y="319086"/>
            <a:ext cx="6096000"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 구조</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429359" y="3541663"/>
            <a:ext cx="10833100" cy="2297430"/>
          </a:xfrm>
          <a:custGeom>
            <a:avLst/>
            <a:gdLst/>
            <a:ahLst/>
            <a:cxnLst/>
            <a:rect l="l" t="t" r="r" b="b"/>
            <a:pathLst>
              <a:path w="10833100" h="2297429">
                <a:moveTo>
                  <a:pt x="0" y="124968"/>
                </a:moveTo>
                <a:lnTo>
                  <a:pt x="9821" y="76322"/>
                </a:lnTo>
                <a:lnTo>
                  <a:pt x="36604" y="36599"/>
                </a:lnTo>
                <a:lnTo>
                  <a:pt x="76327" y="9819"/>
                </a:lnTo>
                <a:lnTo>
                  <a:pt x="124968" y="0"/>
                </a:lnTo>
                <a:lnTo>
                  <a:pt x="10707636" y="0"/>
                </a:lnTo>
                <a:lnTo>
                  <a:pt x="10756284" y="9819"/>
                </a:lnTo>
                <a:lnTo>
                  <a:pt x="10796011" y="36599"/>
                </a:lnTo>
                <a:lnTo>
                  <a:pt x="10822795" y="76322"/>
                </a:lnTo>
                <a:lnTo>
                  <a:pt x="10832617" y="124968"/>
                </a:lnTo>
                <a:lnTo>
                  <a:pt x="10832617" y="2172335"/>
                </a:lnTo>
                <a:lnTo>
                  <a:pt x="10822795" y="2220975"/>
                </a:lnTo>
                <a:lnTo>
                  <a:pt x="10796011" y="2260698"/>
                </a:lnTo>
                <a:lnTo>
                  <a:pt x="10756284" y="2287481"/>
                </a:lnTo>
                <a:lnTo>
                  <a:pt x="10707636" y="2297303"/>
                </a:lnTo>
                <a:lnTo>
                  <a:pt x="124968" y="2297303"/>
                </a:lnTo>
                <a:lnTo>
                  <a:pt x="76327" y="2287481"/>
                </a:lnTo>
                <a:lnTo>
                  <a:pt x="36604" y="2260698"/>
                </a:lnTo>
                <a:lnTo>
                  <a:pt x="9821" y="2220975"/>
                </a:lnTo>
                <a:lnTo>
                  <a:pt x="0" y="2172335"/>
                </a:lnTo>
                <a:lnTo>
                  <a:pt x="0" y="124968"/>
                </a:lnTo>
                <a:close/>
              </a:path>
            </a:pathLst>
          </a:custGeom>
          <a:ln w="12700">
            <a:solidFill>
              <a:srgbClr val="929292"/>
            </a:solidFill>
          </a:ln>
        </p:spPr>
        <p:txBody>
          <a:bodyPr wrap="square" lIns="0" tIns="0" rIns="0" bIns="0" rtlCol="0"/>
          <a:lstStyle/>
          <a:p>
            <a:endParaRPr/>
          </a:p>
        </p:txBody>
      </p:sp>
      <p:pic>
        <p:nvPicPr>
          <p:cNvPr id="7" name="object 7"/>
          <p:cNvPicPr/>
          <p:nvPr/>
        </p:nvPicPr>
        <p:blipFill>
          <a:blip r:embed="rId2" cstate="print"/>
          <a:stretch>
            <a:fillRect/>
          </a:stretch>
        </p:blipFill>
        <p:spPr>
          <a:xfrm>
            <a:off x="859971" y="4306355"/>
            <a:ext cx="148501" cy="148488"/>
          </a:xfrm>
          <a:prstGeom prst="rect">
            <a:avLst/>
          </a:prstGeom>
        </p:spPr>
      </p:pic>
      <p:pic>
        <p:nvPicPr>
          <p:cNvPr id="8" name="object 8"/>
          <p:cNvPicPr/>
          <p:nvPr/>
        </p:nvPicPr>
        <p:blipFill>
          <a:blip r:embed="rId3" cstate="print"/>
          <a:stretch>
            <a:fillRect/>
          </a:stretch>
        </p:blipFill>
        <p:spPr>
          <a:xfrm>
            <a:off x="859971" y="4653337"/>
            <a:ext cx="148501" cy="148488"/>
          </a:xfrm>
          <a:prstGeom prst="rect">
            <a:avLst/>
          </a:prstGeom>
        </p:spPr>
      </p:pic>
      <p:pic>
        <p:nvPicPr>
          <p:cNvPr id="9" name="object 9"/>
          <p:cNvPicPr/>
          <p:nvPr/>
        </p:nvPicPr>
        <p:blipFill>
          <a:blip r:embed="rId3" cstate="print"/>
          <a:stretch>
            <a:fillRect/>
          </a:stretch>
        </p:blipFill>
        <p:spPr>
          <a:xfrm>
            <a:off x="859971" y="4988709"/>
            <a:ext cx="148501" cy="148488"/>
          </a:xfrm>
          <a:prstGeom prst="rect">
            <a:avLst/>
          </a:prstGeom>
        </p:spPr>
      </p:pic>
      <p:pic>
        <p:nvPicPr>
          <p:cNvPr id="10" name="object 10"/>
          <p:cNvPicPr/>
          <p:nvPr/>
        </p:nvPicPr>
        <p:blipFill>
          <a:blip r:embed="rId2" cstate="print"/>
          <a:stretch>
            <a:fillRect/>
          </a:stretch>
        </p:blipFill>
        <p:spPr>
          <a:xfrm>
            <a:off x="859971" y="5296171"/>
            <a:ext cx="148501" cy="148488"/>
          </a:xfrm>
          <a:prstGeom prst="rect">
            <a:avLst/>
          </a:prstGeom>
        </p:spPr>
      </p:pic>
      <p:pic>
        <p:nvPicPr>
          <p:cNvPr id="3" name="object 3"/>
          <p:cNvPicPr/>
          <p:nvPr/>
        </p:nvPicPr>
        <p:blipFill>
          <a:blip r:embed="rId4" cstate="print"/>
          <a:stretch>
            <a:fillRect/>
          </a:stretch>
        </p:blipFill>
        <p:spPr>
          <a:xfrm>
            <a:off x="544324" y="1784627"/>
            <a:ext cx="232917" cy="232918"/>
          </a:xfrm>
          <a:prstGeom prst="rect">
            <a:avLst/>
          </a:prstGeom>
        </p:spPr>
      </p:pic>
      <p:sp>
        <p:nvSpPr>
          <p:cNvPr id="26" name="TextBox 25">
            <a:extLst>
              <a:ext uri="{FF2B5EF4-FFF2-40B4-BE49-F238E27FC236}">
                <a16:creationId xmlns:a16="http://schemas.microsoft.com/office/drawing/2014/main" id="{B7E28BD2-549B-B28E-D401-5DBD362DF274}"/>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함께 사용하는 태그들</a:t>
            </a:r>
          </a:p>
        </p:txBody>
      </p:sp>
      <p:sp>
        <p:nvSpPr>
          <p:cNvPr id="30" name="TextBox 29">
            <a:extLst>
              <a:ext uri="{FF2B5EF4-FFF2-40B4-BE49-F238E27FC236}">
                <a16:creationId xmlns:a16="http://schemas.microsoft.com/office/drawing/2014/main" id="{50B751ED-41E1-173F-055C-D279648A2020}"/>
              </a:ext>
            </a:extLst>
          </p:cNvPr>
          <p:cNvSpPr txBox="1"/>
          <p:nvPr/>
        </p:nvSpPr>
        <p:spPr>
          <a:xfrm>
            <a:off x="384365" y="1051506"/>
            <a:ext cx="6096000"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테이블</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관련</a:t>
            </a:r>
            <a:r>
              <a:rPr lang="ko-KR" altLang="en-US" sz="2400" b="1" spc="-130" dirty="0">
                <a:solidFill>
                  <a:srgbClr val="00AFEF"/>
                </a:solidFill>
                <a:latin typeface="나눔고딕 ExtraBold"/>
                <a:cs typeface="나눔고딕 ExtraBold"/>
              </a:rPr>
              <a:t> </a:t>
            </a:r>
            <a:r>
              <a:rPr lang="ko-KR" altLang="en-US" sz="2400" b="1" spc="-25" dirty="0">
                <a:solidFill>
                  <a:srgbClr val="00AFEF"/>
                </a:solidFill>
                <a:latin typeface="나눔고딕 ExtraBold"/>
                <a:cs typeface="나눔고딕 ExtraBold"/>
              </a:rPr>
              <a:t>태그들</a:t>
            </a:r>
            <a:endParaRPr lang="ko-KR" altLang="en-US" sz="2400" dirty="0">
              <a:solidFill>
                <a:srgbClr val="00AFEF"/>
              </a:solidFill>
            </a:endParaRPr>
          </a:p>
        </p:txBody>
      </p:sp>
      <p:sp>
        <p:nvSpPr>
          <p:cNvPr id="32" name="TextBox 31">
            <a:extLst>
              <a:ext uri="{FF2B5EF4-FFF2-40B4-BE49-F238E27FC236}">
                <a16:creationId xmlns:a16="http://schemas.microsoft.com/office/drawing/2014/main" id="{546DCB25-0873-89A2-F61A-83D1A51212FF}"/>
              </a:ext>
            </a:extLst>
          </p:cNvPr>
          <p:cNvSpPr txBox="1"/>
          <p:nvPr/>
        </p:nvSpPr>
        <p:spPr>
          <a:xfrm>
            <a:off x="859971" y="1669618"/>
            <a:ext cx="10156372" cy="923330"/>
          </a:xfrm>
          <a:prstGeom prst="rect">
            <a:avLst/>
          </a:prstGeom>
          <a:noFill/>
        </p:spPr>
        <p:txBody>
          <a:bodyPr wrap="square">
            <a:spAutoFit/>
          </a:bodyPr>
          <a:lstStyle/>
          <a:p>
            <a:r>
              <a:rPr lang="ko-KR" altLang="en-US" dirty="0"/>
              <a:t>앞에서 설명한 형식처럼 &lt;TABLE&gt; 태그와 &lt;/TABLE&gt; 태그 사이에는 &lt;TR&gt;이나</a:t>
            </a:r>
          </a:p>
          <a:p>
            <a:r>
              <a:rPr lang="ko-KR" altLang="en-US" dirty="0"/>
              <a:t>&lt;TD&gt; 같은 다른 태그들을 사용해서 셀을 만들게 된다.</a:t>
            </a:r>
          </a:p>
          <a:p>
            <a:r>
              <a:rPr lang="ko-KR" altLang="en-US" dirty="0"/>
              <a:t>&lt;TABLE&gt; 태그와 &lt;/TABLE&gt; 태그 사이에서 사용할 수 있는 태그는 다음과 같다.</a:t>
            </a:r>
          </a:p>
        </p:txBody>
      </p:sp>
      <p:grpSp>
        <p:nvGrpSpPr>
          <p:cNvPr id="37" name="그룹 36">
            <a:extLst>
              <a:ext uri="{FF2B5EF4-FFF2-40B4-BE49-F238E27FC236}">
                <a16:creationId xmlns:a16="http://schemas.microsoft.com/office/drawing/2014/main" id="{785838EC-2F5A-4A03-C7E4-3B8D4BB3F51F}"/>
              </a:ext>
            </a:extLst>
          </p:cNvPr>
          <p:cNvGrpSpPr/>
          <p:nvPr/>
        </p:nvGrpSpPr>
        <p:grpSpPr>
          <a:xfrm>
            <a:off x="2658562" y="3331738"/>
            <a:ext cx="8225840" cy="479564"/>
            <a:chOff x="2963362" y="2792985"/>
            <a:chExt cx="8225840" cy="479564"/>
          </a:xfrm>
        </p:grpSpPr>
        <p:pic>
          <p:nvPicPr>
            <p:cNvPr id="15" name="object 15"/>
            <p:cNvPicPr/>
            <p:nvPr/>
          </p:nvPicPr>
          <p:blipFill>
            <a:blip r:embed="rId5" cstate="print"/>
            <a:stretch>
              <a:fillRect/>
            </a:stretch>
          </p:blipFill>
          <p:spPr>
            <a:xfrm>
              <a:off x="2963362" y="2792985"/>
              <a:ext cx="8225840" cy="479564"/>
            </a:xfrm>
            <a:prstGeom prst="rect">
              <a:avLst/>
            </a:prstGeom>
          </p:spPr>
        </p:pic>
        <p:sp>
          <p:nvSpPr>
            <p:cNvPr id="34" name="TextBox 33">
              <a:extLst>
                <a:ext uri="{FF2B5EF4-FFF2-40B4-BE49-F238E27FC236}">
                  <a16:creationId xmlns:a16="http://schemas.microsoft.com/office/drawing/2014/main" id="{AF992903-6DC7-310E-38DF-34B016FF8169}"/>
                </a:ext>
              </a:extLst>
            </p:cNvPr>
            <p:cNvSpPr txBox="1"/>
            <p:nvPr/>
          </p:nvSpPr>
          <p:spPr>
            <a:xfrm>
              <a:off x="3581806" y="2848101"/>
              <a:ext cx="6988952" cy="369332"/>
            </a:xfrm>
            <a:prstGeom prst="rect">
              <a:avLst/>
            </a:prstGeom>
            <a:noFill/>
          </p:spPr>
          <p:txBody>
            <a:bodyPr wrap="square">
              <a:spAutoFit/>
            </a:bodyPr>
            <a:lstStyle/>
            <a:p>
              <a:r>
                <a:rPr lang="ko-KR" altLang="en-US" dirty="0">
                  <a:solidFill>
                    <a:schemeClr val="bg1"/>
                  </a:solidFill>
                </a:rPr>
                <a:t>&lt;TABLE&gt; 태그와 &lt;/TABLE&gt; 태그 사이에서 사용할 수 있는 태그</a:t>
              </a:r>
            </a:p>
          </p:txBody>
        </p:sp>
      </p:grpSp>
      <p:sp>
        <p:nvSpPr>
          <p:cNvPr id="36" name="TextBox 35">
            <a:extLst>
              <a:ext uri="{FF2B5EF4-FFF2-40B4-BE49-F238E27FC236}">
                <a16:creationId xmlns:a16="http://schemas.microsoft.com/office/drawing/2014/main" id="{57166EB0-6FA2-2F91-5895-96FEE08449B7}"/>
              </a:ext>
            </a:extLst>
          </p:cNvPr>
          <p:cNvSpPr txBox="1"/>
          <p:nvPr/>
        </p:nvSpPr>
        <p:spPr>
          <a:xfrm>
            <a:off x="1175790" y="4225033"/>
            <a:ext cx="8731955" cy="1200329"/>
          </a:xfrm>
          <a:prstGeom prst="rect">
            <a:avLst/>
          </a:prstGeom>
          <a:noFill/>
        </p:spPr>
        <p:txBody>
          <a:bodyPr wrap="square">
            <a:spAutoFit/>
          </a:bodyPr>
          <a:lstStyle/>
          <a:p>
            <a:r>
              <a:rPr lang="ko-KR" altLang="en-US" dirty="0"/>
              <a:t>CAPTION : 표에 </a:t>
            </a:r>
            <a:r>
              <a:rPr lang="ko-KR" altLang="en-US" dirty="0" err="1"/>
              <a:t>대한제목이나간단한설명을삽입</a:t>
            </a:r>
            <a:r>
              <a:rPr lang="ko-KR" altLang="en-US" dirty="0"/>
              <a:t>. </a:t>
            </a:r>
            <a:r>
              <a:rPr lang="ko-KR" altLang="en-US" dirty="0" err="1"/>
              <a:t>표의위쪽</a:t>
            </a:r>
            <a:r>
              <a:rPr lang="ko-KR" altLang="en-US" dirty="0"/>
              <a:t> </a:t>
            </a:r>
            <a:r>
              <a:rPr lang="ko-KR" altLang="en-US" dirty="0" err="1"/>
              <a:t>가운데에표시된다</a:t>
            </a:r>
            <a:r>
              <a:rPr lang="ko-KR" altLang="en-US" dirty="0"/>
              <a:t>.</a:t>
            </a:r>
          </a:p>
          <a:p>
            <a:r>
              <a:rPr lang="ko-KR" altLang="en-US" dirty="0"/>
              <a:t>TH : </a:t>
            </a:r>
            <a:r>
              <a:rPr lang="ko-KR" altLang="en-US" dirty="0" err="1"/>
              <a:t>표의한칸을지정하는데이칸안의내용들은제목으로설정되어진하게표시된다</a:t>
            </a:r>
            <a:r>
              <a:rPr lang="ko-KR" altLang="en-US" dirty="0"/>
              <a:t>.</a:t>
            </a:r>
          </a:p>
          <a:p>
            <a:r>
              <a:rPr lang="ko-KR" altLang="en-US" dirty="0"/>
              <a:t>TR : </a:t>
            </a:r>
            <a:r>
              <a:rPr lang="ko-KR" altLang="en-US" dirty="0" err="1"/>
              <a:t>표의한줄을지정한다</a:t>
            </a:r>
            <a:r>
              <a:rPr lang="ko-KR" altLang="en-US" dirty="0"/>
              <a:t>.</a:t>
            </a:r>
          </a:p>
          <a:p>
            <a:r>
              <a:rPr lang="ko-KR" altLang="en-US" dirty="0"/>
              <a:t>TD : </a:t>
            </a:r>
            <a:r>
              <a:rPr lang="ko-KR" altLang="en-US" dirty="0" err="1"/>
              <a:t>표의한칸을지정한다</a:t>
            </a:r>
            <a:r>
              <a:rPr lang="ko-KR" altLang="en-US" dirty="0"/>
              <a:t>.</a:t>
            </a:r>
          </a:p>
        </p:txBody>
      </p:sp>
      <p:cxnSp>
        <p:nvCxnSpPr>
          <p:cNvPr id="2" name="직선 연결선 1">
            <a:extLst>
              <a:ext uri="{FF2B5EF4-FFF2-40B4-BE49-F238E27FC236}">
                <a16:creationId xmlns:a16="http://schemas.microsoft.com/office/drawing/2014/main" id="{BCC6D64F-04F7-9D68-4519-0ED4B603C0AB}"/>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F8C8BE-1A1A-A86E-7519-28BA2D8A2292}"/>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5" name="TextBox 4">
            <a:extLst>
              <a:ext uri="{FF2B5EF4-FFF2-40B4-BE49-F238E27FC236}">
                <a16:creationId xmlns:a16="http://schemas.microsoft.com/office/drawing/2014/main" id="{38814C7B-1C7A-7586-A702-8995C33F6DD9}"/>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427296" y="2795719"/>
            <a:ext cx="5954395" cy="3639185"/>
            <a:chOff x="2449067" y="3000755"/>
            <a:chExt cx="5954395" cy="3639185"/>
          </a:xfrm>
        </p:grpSpPr>
        <p:pic>
          <p:nvPicPr>
            <p:cNvPr id="5" name="object 5"/>
            <p:cNvPicPr/>
            <p:nvPr/>
          </p:nvPicPr>
          <p:blipFill>
            <a:blip r:embed="rId2" cstate="print"/>
            <a:stretch>
              <a:fillRect/>
            </a:stretch>
          </p:blipFill>
          <p:spPr>
            <a:xfrm>
              <a:off x="2592324" y="6332220"/>
              <a:ext cx="5667755" cy="307324"/>
            </a:xfrm>
            <a:prstGeom prst="rect">
              <a:avLst/>
            </a:prstGeom>
          </p:spPr>
        </p:pic>
        <p:pic>
          <p:nvPicPr>
            <p:cNvPr id="6" name="object 6"/>
            <p:cNvPicPr/>
            <p:nvPr/>
          </p:nvPicPr>
          <p:blipFill>
            <a:blip r:embed="rId3" cstate="print"/>
            <a:stretch>
              <a:fillRect/>
            </a:stretch>
          </p:blipFill>
          <p:spPr>
            <a:xfrm>
              <a:off x="2536843" y="3009899"/>
              <a:ext cx="5543497" cy="3279989"/>
            </a:xfrm>
            <a:prstGeom prst="rect">
              <a:avLst/>
            </a:prstGeom>
          </p:spPr>
        </p:pic>
        <p:sp>
          <p:nvSpPr>
            <p:cNvPr id="7" name="object 7"/>
            <p:cNvSpPr/>
            <p:nvPr/>
          </p:nvSpPr>
          <p:spPr>
            <a:xfrm>
              <a:off x="2453639" y="3005327"/>
              <a:ext cx="5945505" cy="3331845"/>
            </a:xfrm>
            <a:custGeom>
              <a:avLst/>
              <a:gdLst/>
              <a:ahLst/>
              <a:cxnLst/>
              <a:rect l="l" t="t" r="r" b="b"/>
              <a:pathLst>
                <a:path w="5945505" h="3331845">
                  <a:moveTo>
                    <a:pt x="0" y="0"/>
                  </a:moveTo>
                  <a:lnTo>
                    <a:pt x="5945123" y="0"/>
                  </a:lnTo>
                  <a:lnTo>
                    <a:pt x="5945123" y="3331464"/>
                  </a:lnTo>
                  <a:lnTo>
                    <a:pt x="0" y="3331464"/>
                  </a:lnTo>
                  <a:lnTo>
                    <a:pt x="0" y="0"/>
                  </a:lnTo>
                  <a:close/>
                </a:path>
              </a:pathLst>
            </a:custGeom>
            <a:ln w="9144">
              <a:solidFill>
                <a:srgbClr val="585858"/>
              </a:solidFill>
            </a:ln>
          </p:spPr>
          <p:txBody>
            <a:bodyPr wrap="square" lIns="0" tIns="0" rIns="0" bIns="0" rtlCol="0"/>
            <a:lstStyle/>
            <a:p>
              <a:endParaRPr/>
            </a:p>
          </p:txBody>
        </p:sp>
      </p:grpSp>
      <p:sp>
        <p:nvSpPr>
          <p:cNvPr id="8" name="object 8"/>
          <p:cNvSpPr txBox="1"/>
          <p:nvPr/>
        </p:nvSpPr>
        <p:spPr>
          <a:xfrm>
            <a:off x="8759175" y="5899242"/>
            <a:ext cx="1398905" cy="186690"/>
          </a:xfrm>
          <a:prstGeom prst="rect">
            <a:avLst/>
          </a:prstGeom>
        </p:spPr>
        <p:txBody>
          <a:bodyPr vert="horz" wrap="square" lIns="0" tIns="13335" rIns="0" bIns="0" rtlCol="0">
            <a:spAutoFit/>
          </a:bodyPr>
          <a:lstStyle/>
          <a:p>
            <a:pPr marL="12700">
              <a:lnSpc>
                <a:spcPct val="100000"/>
              </a:lnSpc>
              <a:spcBef>
                <a:spcPts val="105"/>
              </a:spcBef>
            </a:pPr>
            <a:r>
              <a:rPr sz="1050" spc="210" dirty="0">
                <a:solidFill>
                  <a:srgbClr val="585858"/>
                </a:solidFill>
                <a:latin typeface="한컴산뜻돋움"/>
                <a:cs typeface="한컴산뜻돋움"/>
              </a:rPr>
              <a:t>[</a:t>
            </a:r>
            <a:r>
              <a:rPr sz="1050" spc="210" dirty="0">
                <a:solidFill>
                  <a:srgbClr val="585858"/>
                </a:solidFill>
                <a:latin typeface="휴먼아미체"/>
                <a:cs typeface="휴먼아미체"/>
              </a:rPr>
              <a:t>이미지</a:t>
            </a:r>
            <a:r>
              <a:rPr sz="1050" spc="210" dirty="0">
                <a:solidFill>
                  <a:srgbClr val="585858"/>
                </a:solidFill>
                <a:latin typeface="한컴산뜻돋움"/>
                <a:cs typeface="한컴산뜻돋움"/>
              </a:rPr>
              <a:t>]</a:t>
            </a:r>
            <a:r>
              <a:rPr sz="1050" spc="-90"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9" name="object 9"/>
          <p:cNvPicPr/>
          <p:nvPr/>
        </p:nvPicPr>
        <p:blipFill>
          <a:blip r:embed="rId4" cstate="print"/>
          <a:stretch>
            <a:fillRect/>
          </a:stretch>
        </p:blipFill>
        <p:spPr>
          <a:xfrm>
            <a:off x="8505008" y="5894011"/>
            <a:ext cx="219455" cy="219455"/>
          </a:xfrm>
          <a:prstGeom prst="rect">
            <a:avLst/>
          </a:prstGeom>
        </p:spPr>
      </p:pic>
      <p:sp>
        <p:nvSpPr>
          <p:cNvPr id="10" name="TextBox 9">
            <a:extLst>
              <a:ext uri="{FF2B5EF4-FFF2-40B4-BE49-F238E27FC236}">
                <a16:creationId xmlns:a16="http://schemas.microsoft.com/office/drawing/2014/main" id="{2757117B-1A82-0670-18A6-F0A762E90B84}"/>
              </a:ext>
            </a:extLst>
          </p:cNvPr>
          <p:cNvSpPr txBox="1"/>
          <p:nvPr/>
        </p:nvSpPr>
        <p:spPr>
          <a:xfrm>
            <a:off x="306647" y="319086"/>
            <a:ext cx="9365309"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순서가 없는 목록</a:t>
            </a:r>
          </a:p>
        </p:txBody>
      </p:sp>
      <p:sp>
        <p:nvSpPr>
          <p:cNvPr id="14" name="TextBox 13">
            <a:extLst>
              <a:ext uri="{FF2B5EF4-FFF2-40B4-BE49-F238E27FC236}">
                <a16:creationId xmlns:a16="http://schemas.microsoft.com/office/drawing/2014/main" id="{2458C71F-E5E5-3ED4-31F1-DA2784880E0D}"/>
              </a:ext>
            </a:extLst>
          </p:cNvPr>
          <p:cNvSpPr txBox="1"/>
          <p:nvPr/>
        </p:nvSpPr>
        <p:spPr>
          <a:xfrm>
            <a:off x="306647" y="1026972"/>
            <a:ext cx="6096000" cy="461665"/>
          </a:xfrm>
          <a:prstGeom prst="rect">
            <a:avLst/>
          </a:prstGeom>
          <a:noFill/>
        </p:spPr>
        <p:txBody>
          <a:bodyPr wrap="square">
            <a:spAutoFit/>
          </a:bodyPr>
          <a:lstStyle/>
          <a:p>
            <a:r>
              <a:rPr lang="ko-KR" altLang="en-US" sz="2400" b="1" dirty="0">
                <a:solidFill>
                  <a:srgbClr val="5A7EA9"/>
                </a:solidFill>
              </a:rPr>
              <a:t>순서 없는 목록</a:t>
            </a:r>
          </a:p>
        </p:txBody>
      </p:sp>
      <p:sp>
        <p:nvSpPr>
          <p:cNvPr id="16" name="TextBox 15">
            <a:extLst>
              <a:ext uri="{FF2B5EF4-FFF2-40B4-BE49-F238E27FC236}">
                <a16:creationId xmlns:a16="http://schemas.microsoft.com/office/drawing/2014/main" id="{749B7914-9631-1BF2-83BA-F9B9A464A929}"/>
              </a:ext>
            </a:extLst>
          </p:cNvPr>
          <p:cNvSpPr txBox="1"/>
          <p:nvPr/>
        </p:nvSpPr>
        <p:spPr>
          <a:xfrm>
            <a:off x="306647" y="1596358"/>
            <a:ext cx="11537010" cy="646331"/>
          </a:xfrm>
          <a:prstGeom prst="rect">
            <a:avLst/>
          </a:prstGeom>
          <a:noFill/>
        </p:spPr>
        <p:txBody>
          <a:bodyPr wrap="square">
            <a:spAutoFit/>
          </a:bodyPr>
          <a:lstStyle/>
          <a:p>
            <a:r>
              <a:rPr lang="ko-KR" altLang="en-US" dirty="0"/>
              <a:t>순서 없는 목록(</a:t>
            </a:r>
            <a:r>
              <a:rPr lang="ko-KR" altLang="en-US" dirty="0" err="1"/>
              <a:t>Unordered</a:t>
            </a:r>
            <a:r>
              <a:rPr lang="ko-KR" altLang="en-US" dirty="0"/>
              <a:t> </a:t>
            </a:r>
            <a:r>
              <a:rPr lang="ko-KR" altLang="en-US" dirty="0" err="1"/>
              <a:t>List</a:t>
            </a:r>
            <a:r>
              <a:rPr lang="ko-KR" altLang="en-US" dirty="0"/>
              <a:t>)은 항목들의 순서가 중요하지 않을 때 사용한다. 즉 항목 앞 에 번호가 붙지 않고 작은 원이나 사각형을 붙여서 표시한다. 이렇게 항목 앞에 붙는 작은 그림을 </a:t>
            </a:r>
            <a:r>
              <a:rPr lang="ko-KR" altLang="en-US" dirty="0" err="1"/>
              <a:t>블릿</a:t>
            </a:r>
            <a:r>
              <a:rPr lang="ko-KR" altLang="en-US" dirty="0"/>
              <a:t>(</a:t>
            </a:r>
            <a:r>
              <a:rPr lang="ko-KR" altLang="en-US" dirty="0" err="1"/>
              <a:t>bullet</a:t>
            </a:r>
            <a:r>
              <a:rPr lang="ko-KR" altLang="en-US" dirty="0"/>
              <a:t>)이라고 한다.</a:t>
            </a:r>
          </a:p>
        </p:txBody>
      </p:sp>
      <p:cxnSp>
        <p:nvCxnSpPr>
          <p:cNvPr id="2" name="직선 연결선 1">
            <a:extLst>
              <a:ext uri="{FF2B5EF4-FFF2-40B4-BE49-F238E27FC236}">
                <a16:creationId xmlns:a16="http://schemas.microsoft.com/office/drawing/2014/main" id="{3B0F503F-5546-7376-2B7C-9F50114FCC2F}"/>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EBC6EF8-EF1A-455D-F9DB-0C15F576133C}"/>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11" name="TextBox 10">
            <a:extLst>
              <a:ext uri="{FF2B5EF4-FFF2-40B4-BE49-F238E27FC236}">
                <a16:creationId xmlns:a16="http://schemas.microsoft.com/office/drawing/2014/main" id="{11AFAF93-8DBF-5D3C-5715-CC45B9B3DCF1}"/>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77508" y="795070"/>
            <a:ext cx="11343005" cy="6062980"/>
            <a:chOff x="477508" y="795070"/>
            <a:chExt cx="11343005" cy="6062980"/>
          </a:xfrm>
        </p:grpSpPr>
        <p:pic>
          <p:nvPicPr>
            <p:cNvPr id="4" name="object 4"/>
            <p:cNvPicPr/>
            <p:nvPr/>
          </p:nvPicPr>
          <p:blipFill>
            <a:blip r:embed="rId2" cstate="print"/>
            <a:stretch>
              <a:fillRect/>
            </a:stretch>
          </p:blipFill>
          <p:spPr>
            <a:xfrm>
              <a:off x="477508" y="795070"/>
              <a:ext cx="11342719" cy="6062929"/>
            </a:xfrm>
            <a:prstGeom prst="rect">
              <a:avLst/>
            </a:prstGeom>
          </p:spPr>
        </p:pic>
        <p:pic>
          <p:nvPicPr>
            <p:cNvPr id="5" name="object 5"/>
            <p:cNvPicPr/>
            <p:nvPr/>
          </p:nvPicPr>
          <p:blipFill>
            <a:blip r:embed="rId3" cstate="print"/>
            <a:stretch>
              <a:fillRect/>
            </a:stretch>
          </p:blipFill>
          <p:spPr>
            <a:xfrm>
              <a:off x="1159052" y="1793405"/>
              <a:ext cx="1589328" cy="479564"/>
            </a:xfrm>
            <a:prstGeom prst="rect">
              <a:avLst/>
            </a:prstGeom>
          </p:spPr>
        </p:pic>
        <p:pic>
          <p:nvPicPr>
            <p:cNvPr id="6" name="object 6"/>
            <p:cNvPicPr/>
            <p:nvPr/>
          </p:nvPicPr>
          <p:blipFill>
            <a:blip r:embed="rId4" cstate="print"/>
            <a:stretch>
              <a:fillRect/>
            </a:stretch>
          </p:blipFill>
          <p:spPr>
            <a:xfrm>
              <a:off x="1017667" y="2274079"/>
              <a:ext cx="1843876" cy="542374"/>
            </a:xfrm>
            <a:prstGeom prst="rect">
              <a:avLst/>
            </a:prstGeom>
          </p:spPr>
        </p:pic>
        <p:pic>
          <p:nvPicPr>
            <p:cNvPr id="7" name="object 7"/>
            <p:cNvPicPr/>
            <p:nvPr/>
          </p:nvPicPr>
          <p:blipFill>
            <a:blip r:embed="rId5" cstate="print"/>
            <a:stretch>
              <a:fillRect/>
            </a:stretch>
          </p:blipFill>
          <p:spPr>
            <a:xfrm>
              <a:off x="1490979" y="1761490"/>
              <a:ext cx="952499" cy="500380"/>
            </a:xfrm>
            <a:prstGeom prst="rect">
              <a:avLst/>
            </a:prstGeom>
          </p:spPr>
        </p:pic>
      </p:grpSp>
      <p:sp>
        <p:nvSpPr>
          <p:cNvPr id="8" name="object 8"/>
          <p:cNvSpPr txBox="1"/>
          <p:nvPr/>
        </p:nvSpPr>
        <p:spPr>
          <a:xfrm>
            <a:off x="584471" y="1372551"/>
            <a:ext cx="9098280" cy="5139869"/>
          </a:xfrm>
          <a:prstGeom prst="rect">
            <a:avLst/>
          </a:prstGeom>
        </p:spPr>
        <p:txBody>
          <a:bodyPr vert="horz" wrap="square" lIns="0" tIns="12700" rIns="0" bIns="0" rtlCol="0">
            <a:spAutoFit/>
          </a:bodyPr>
          <a:lstStyle/>
          <a:p>
            <a:pPr>
              <a:lnSpc>
                <a:spcPct val="100000"/>
              </a:lnSpc>
              <a:spcBef>
                <a:spcPts val="70"/>
              </a:spcBef>
            </a:pPr>
            <a:endParaRPr sz="3150" dirty="0">
              <a:latin typeface="나눔고딕 ExtraBold"/>
              <a:cs typeface="나눔고딕 ExtraBold"/>
            </a:endParaRPr>
          </a:p>
          <a:p>
            <a:pPr marL="1125220">
              <a:lnSpc>
                <a:spcPct val="100000"/>
              </a:lnSpc>
            </a:pPr>
            <a:r>
              <a:rPr sz="2400" b="1" spc="-25" dirty="0">
                <a:solidFill>
                  <a:srgbClr val="FFFFFF"/>
                </a:solidFill>
                <a:latin typeface="나눔고딕 ExtraBold"/>
                <a:cs typeface="나눔고딕 ExtraBold"/>
              </a:rPr>
              <a:t>소스</a:t>
            </a:r>
            <a:endParaRPr sz="2400" dirty="0">
              <a:latin typeface="나눔고딕 ExtraBold"/>
              <a:cs typeface="나눔고딕 ExtraBold"/>
            </a:endParaRPr>
          </a:p>
          <a:p>
            <a:pPr marL="827405">
              <a:lnSpc>
                <a:spcPct val="100000"/>
              </a:lnSpc>
              <a:spcBef>
                <a:spcPts val="2080"/>
              </a:spcBef>
            </a:pPr>
            <a:r>
              <a:rPr sz="2000" spc="-45" dirty="0">
                <a:latin typeface="나눔고딕"/>
                <a:cs typeface="나눔고딕"/>
              </a:rPr>
              <a:t>&lt;TABLE</a:t>
            </a:r>
            <a:r>
              <a:rPr sz="2000" spc="-90" dirty="0">
                <a:latin typeface="나눔고딕"/>
                <a:cs typeface="나눔고딕"/>
              </a:rPr>
              <a:t> </a:t>
            </a:r>
            <a:r>
              <a:rPr sz="2000" spc="-100" dirty="0">
                <a:latin typeface="나눔고딕"/>
                <a:cs typeface="나눔고딕"/>
              </a:rPr>
              <a:t>width="400"</a:t>
            </a:r>
            <a:r>
              <a:rPr sz="2000" spc="-75" dirty="0">
                <a:latin typeface="나눔고딕"/>
                <a:cs typeface="나눔고딕"/>
              </a:rPr>
              <a:t> </a:t>
            </a:r>
            <a:r>
              <a:rPr sz="2000" spc="-10" dirty="0">
                <a:latin typeface="나눔고딕"/>
                <a:cs typeface="나눔고딕"/>
              </a:rPr>
              <a:t>border="1"&gt;</a:t>
            </a:r>
            <a:endParaRPr sz="2000" dirty="0">
              <a:latin typeface="나눔고딕"/>
              <a:cs typeface="나눔고딕"/>
            </a:endParaRPr>
          </a:p>
          <a:p>
            <a:pPr marL="827405">
              <a:lnSpc>
                <a:spcPct val="100000"/>
              </a:lnSpc>
            </a:pPr>
            <a:r>
              <a:rPr sz="2000" spc="-75" dirty="0">
                <a:latin typeface="나눔고딕"/>
                <a:cs typeface="나눔고딕"/>
              </a:rPr>
              <a:t>&lt;</a:t>
            </a:r>
            <a:r>
              <a:rPr sz="2000" spc="-75" dirty="0">
                <a:solidFill>
                  <a:srgbClr val="00AFEF"/>
                </a:solidFill>
                <a:latin typeface="나눔고딕"/>
                <a:cs typeface="나눔고딕"/>
              </a:rPr>
              <a:t>CAPTION</a:t>
            </a:r>
            <a:r>
              <a:rPr sz="2000" spc="-75" dirty="0">
                <a:latin typeface="나눔고딕"/>
                <a:cs typeface="나눔고딕"/>
              </a:rPr>
              <a:t>&gt;</a:t>
            </a:r>
            <a:r>
              <a:rPr sz="2000" spc="-100" dirty="0">
                <a:latin typeface="나눔고딕"/>
                <a:cs typeface="나눔고딕"/>
              </a:rPr>
              <a:t> </a:t>
            </a:r>
            <a:r>
              <a:rPr sz="2000" spc="860" dirty="0">
                <a:latin typeface="휴먼아미체"/>
                <a:cs typeface="휴먼아미체"/>
              </a:rPr>
              <a:t>곤충</a:t>
            </a:r>
            <a:r>
              <a:rPr sz="2000" spc="-350" dirty="0">
                <a:latin typeface="휴먼아미체"/>
                <a:cs typeface="휴먼아미체"/>
              </a:rPr>
              <a:t> </a:t>
            </a:r>
            <a:r>
              <a:rPr sz="2000" spc="595" dirty="0">
                <a:latin typeface="휴먼아미체"/>
                <a:cs typeface="휴먼아미체"/>
              </a:rPr>
              <a:t>사진</a:t>
            </a:r>
            <a:r>
              <a:rPr sz="2000" spc="-340" dirty="0">
                <a:latin typeface="휴먼아미체"/>
                <a:cs typeface="휴먼아미체"/>
              </a:rPr>
              <a:t> </a:t>
            </a:r>
            <a:r>
              <a:rPr sz="2000" spc="-10" dirty="0">
                <a:latin typeface="나눔고딕"/>
                <a:cs typeface="나눔고딕"/>
              </a:rPr>
              <a:t>&lt;/</a:t>
            </a:r>
            <a:r>
              <a:rPr sz="2000" spc="-10" dirty="0">
                <a:solidFill>
                  <a:srgbClr val="00AFEF"/>
                </a:solidFill>
                <a:latin typeface="나눔고딕"/>
                <a:cs typeface="나눔고딕"/>
              </a:rPr>
              <a:t>CAPTION</a:t>
            </a:r>
            <a:r>
              <a:rPr sz="2000" spc="-10" dirty="0">
                <a:latin typeface="나눔고딕"/>
                <a:cs typeface="나눔고딕"/>
              </a:rPr>
              <a:t>&gt;</a:t>
            </a:r>
            <a:endParaRPr sz="2000" dirty="0">
              <a:latin typeface="나눔고딕"/>
              <a:cs typeface="나눔고딕"/>
            </a:endParaRPr>
          </a:p>
          <a:p>
            <a:pPr>
              <a:lnSpc>
                <a:spcPct val="100000"/>
              </a:lnSpc>
              <a:spcBef>
                <a:spcPts val="65"/>
              </a:spcBef>
            </a:pPr>
            <a:endParaRPr sz="1300" dirty="0">
              <a:latin typeface="나눔고딕"/>
              <a:cs typeface="나눔고딕"/>
            </a:endParaRPr>
          </a:p>
          <a:p>
            <a:pPr marL="827405">
              <a:lnSpc>
                <a:spcPct val="100000"/>
              </a:lnSpc>
            </a:pPr>
            <a:r>
              <a:rPr sz="2000" spc="-20" dirty="0">
                <a:latin typeface="나눔고딕"/>
                <a:cs typeface="나눔고딕"/>
              </a:rPr>
              <a:t>&lt;</a:t>
            </a:r>
            <a:r>
              <a:rPr sz="2000" spc="-20" dirty="0">
                <a:solidFill>
                  <a:srgbClr val="00AFEF"/>
                </a:solidFill>
                <a:latin typeface="나눔고딕"/>
                <a:cs typeface="나눔고딕"/>
              </a:rPr>
              <a:t>TR</a:t>
            </a:r>
            <a:r>
              <a:rPr sz="2000" spc="-20" dirty="0">
                <a:latin typeface="나눔고딕"/>
                <a:cs typeface="나눔고딕"/>
              </a:rPr>
              <a:t>&gt;</a:t>
            </a:r>
            <a:endParaRPr sz="2000" dirty="0">
              <a:latin typeface="나눔고딕"/>
              <a:cs typeface="나눔고딕"/>
            </a:endParaRPr>
          </a:p>
          <a:p>
            <a:pPr marL="827405">
              <a:lnSpc>
                <a:spcPct val="100000"/>
              </a:lnSpc>
            </a:pPr>
            <a:r>
              <a:rPr sz="2000" spc="-35" dirty="0">
                <a:latin typeface="나눔고딕"/>
                <a:cs typeface="나눔고딕"/>
              </a:rPr>
              <a:t>&lt;</a:t>
            </a:r>
            <a:r>
              <a:rPr sz="2000" spc="-35" dirty="0">
                <a:solidFill>
                  <a:srgbClr val="00AFEF"/>
                </a:solidFill>
                <a:latin typeface="나눔고딕"/>
                <a:cs typeface="나눔고딕"/>
              </a:rPr>
              <a:t>TD</a:t>
            </a:r>
            <a:r>
              <a:rPr sz="2000" spc="-85" dirty="0">
                <a:solidFill>
                  <a:srgbClr val="00AFEF"/>
                </a:solidFill>
                <a:latin typeface="나눔고딕"/>
                <a:cs typeface="나눔고딕"/>
              </a:rPr>
              <a:t> </a:t>
            </a:r>
            <a:r>
              <a:rPr sz="2000" spc="-95" dirty="0">
                <a:latin typeface="나눔고딕"/>
                <a:cs typeface="나눔고딕"/>
              </a:rPr>
              <a:t>WIDTH="189"</a:t>
            </a:r>
            <a:r>
              <a:rPr sz="2000" spc="-60" dirty="0">
                <a:latin typeface="나눔고딕"/>
                <a:cs typeface="나눔고딕"/>
              </a:rPr>
              <a:t> </a:t>
            </a:r>
            <a:r>
              <a:rPr sz="2000" spc="-75" dirty="0">
                <a:latin typeface="나눔고딕"/>
                <a:cs typeface="나눔고딕"/>
              </a:rPr>
              <a:t>HEIGHT="116“&gt;&lt;IMG</a:t>
            </a:r>
            <a:r>
              <a:rPr sz="2000" spc="-65" dirty="0">
                <a:latin typeface="나눔고딕"/>
                <a:cs typeface="나눔고딕"/>
              </a:rPr>
              <a:t> </a:t>
            </a:r>
            <a:r>
              <a:rPr sz="2000" spc="-30" dirty="0">
                <a:latin typeface="나눔고딕"/>
                <a:cs typeface="나눔고딕"/>
              </a:rPr>
              <a:t>SRC="images/beetle.jpg"&gt;&lt;/</a:t>
            </a:r>
            <a:r>
              <a:rPr sz="2000" spc="-30" dirty="0">
                <a:solidFill>
                  <a:srgbClr val="00AFEF"/>
                </a:solidFill>
                <a:latin typeface="나눔고딕"/>
                <a:cs typeface="나눔고딕"/>
              </a:rPr>
              <a:t>TD</a:t>
            </a:r>
            <a:r>
              <a:rPr sz="2000" spc="-30" dirty="0">
                <a:latin typeface="나눔고딕"/>
                <a:cs typeface="나눔고딕"/>
              </a:rPr>
              <a:t>&gt;</a:t>
            </a:r>
            <a:endParaRPr sz="2000" dirty="0">
              <a:latin typeface="나눔고딕"/>
              <a:cs typeface="나눔고딕"/>
            </a:endParaRPr>
          </a:p>
          <a:p>
            <a:pPr marL="827405">
              <a:lnSpc>
                <a:spcPct val="100000"/>
              </a:lnSpc>
            </a:pPr>
            <a:r>
              <a:rPr sz="2000" spc="-35" dirty="0">
                <a:latin typeface="나눔고딕"/>
                <a:cs typeface="나눔고딕"/>
              </a:rPr>
              <a:t>&lt;</a:t>
            </a:r>
            <a:r>
              <a:rPr sz="2000" spc="-35" dirty="0">
                <a:solidFill>
                  <a:srgbClr val="00AFEF"/>
                </a:solidFill>
                <a:latin typeface="나눔고딕"/>
                <a:cs typeface="나눔고딕"/>
              </a:rPr>
              <a:t>TD</a:t>
            </a:r>
            <a:r>
              <a:rPr sz="2000" spc="-125" dirty="0">
                <a:solidFill>
                  <a:srgbClr val="00AFEF"/>
                </a:solidFill>
                <a:latin typeface="나눔고딕"/>
                <a:cs typeface="나눔고딕"/>
              </a:rPr>
              <a:t> </a:t>
            </a:r>
            <a:r>
              <a:rPr sz="2000" spc="-10" dirty="0">
                <a:latin typeface="나눔고딕"/>
                <a:cs typeface="나눔고딕"/>
              </a:rPr>
              <a:t>WIDTH="195"&gt;</a:t>
            </a:r>
            <a:r>
              <a:rPr sz="2000" spc="-10" dirty="0">
                <a:solidFill>
                  <a:srgbClr val="FF0000"/>
                </a:solidFill>
                <a:latin typeface="나눔고딕"/>
                <a:cs typeface="나눔고딕"/>
              </a:rPr>
              <a:t>&amp;nbsp;</a:t>
            </a:r>
            <a:r>
              <a:rPr sz="2000" spc="-10" dirty="0">
                <a:latin typeface="나눔고딕"/>
                <a:cs typeface="나눔고딕"/>
              </a:rPr>
              <a:t>&lt;/</a:t>
            </a:r>
            <a:r>
              <a:rPr sz="2000" spc="-10" dirty="0">
                <a:solidFill>
                  <a:srgbClr val="00AFEF"/>
                </a:solidFill>
                <a:latin typeface="나눔고딕"/>
                <a:cs typeface="나눔고딕"/>
              </a:rPr>
              <a:t>TD</a:t>
            </a:r>
            <a:r>
              <a:rPr sz="2000" spc="-10" dirty="0">
                <a:latin typeface="나눔고딕"/>
                <a:cs typeface="나눔고딕"/>
              </a:rPr>
              <a:t>&gt;</a:t>
            </a:r>
            <a:endParaRPr sz="2000" dirty="0">
              <a:latin typeface="나눔고딕"/>
              <a:cs typeface="나눔고딕"/>
            </a:endParaRPr>
          </a:p>
          <a:p>
            <a:pPr marL="827405">
              <a:lnSpc>
                <a:spcPct val="100000"/>
              </a:lnSpc>
            </a:pPr>
            <a:r>
              <a:rPr sz="2000" spc="-10" dirty="0">
                <a:latin typeface="나눔고딕"/>
                <a:cs typeface="나눔고딕"/>
              </a:rPr>
              <a:t>&lt;/</a:t>
            </a:r>
            <a:r>
              <a:rPr sz="2000" spc="-10" dirty="0">
                <a:solidFill>
                  <a:srgbClr val="00AFEF"/>
                </a:solidFill>
                <a:latin typeface="나눔고딕"/>
                <a:cs typeface="나눔고딕"/>
              </a:rPr>
              <a:t>TR</a:t>
            </a:r>
            <a:r>
              <a:rPr sz="2000" spc="-10" dirty="0">
                <a:latin typeface="나눔고딕"/>
                <a:cs typeface="나눔고딕"/>
              </a:rPr>
              <a:t>&gt;</a:t>
            </a:r>
            <a:endParaRPr sz="2000" dirty="0">
              <a:latin typeface="나눔고딕"/>
              <a:cs typeface="나눔고딕"/>
            </a:endParaRPr>
          </a:p>
          <a:p>
            <a:pPr>
              <a:lnSpc>
                <a:spcPct val="100000"/>
              </a:lnSpc>
              <a:spcBef>
                <a:spcPts val="65"/>
              </a:spcBef>
            </a:pPr>
            <a:endParaRPr sz="1300" dirty="0">
              <a:latin typeface="나눔고딕"/>
              <a:cs typeface="나눔고딕"/>
            </a:endParaRPr>
          </a:p>
          <a:p>
            <a:pPr marL="827405">
              <a:lnSpc>
                <a:spcPct val="100000"/>
              </a:lnSpc>
            </a:pPr>
            <a:r>
              <a:rPr sz="2000" spc="-20" dirty="0">
                <a:latin typeface="나눔고딕"/>
                <a:cs typeface="나눔고딕"/>
              </a:rPr>
              <a:t>&lt;</a:t>
            </a:r>
            <a:r>
              <a:rPr sz="2000" spc="-20" dirty="0">
                <a:solidFill>
                  <a:srgbClr val="00AFEF"/>
                </a:solidFill>
                <a:latin typeface="나눔고딕"/>
                <a:cs typeface="나눔고딕"/>
              </a:rPr>
              <a:t>TR</a:t>
            </a:r>
            <a:r>
              <a:rPr sz="2000" spc="-20" dirty="0">
                <a:latin typeface="나눔고딕"/>
                <a:cs typeface="나눔고딕"/>
              </a:rPr>
              <a:t>&gt;</a:t>
            </a:r>
            <a:endParaRPr sz="2000" dirty="0">
              <a:latin typeface="나눔고딕"/>
              <a:cs typeface="나눔고딕"/>
            </a:endParaRPr>
          </a:p>
          <a:p>
            <a:pPr marL="827405">
              <a:lnSpc>
                <a:spcPct val="100000"/>
              </a:lnSpc>
            </a:pPr>
            <a:r>
              <a:rPr sz="2000" spc="-35" dirty="0">
                <a:latin typeface="나눔고딕"/>
                <a:cs typeface="나눔고딕"/>
              </a:rPr>
              <a:t>&lt;</a:t>
            </a:r>
            <a:r>
              <a:rPr sz="2000" spc="-35" dirty="0">
                <a:solidFill>
                  <a:srgbClr val="00AFEF"/>
                </a:solidFill>
                <a:latin typeface="나눔고딕"/>
                <a:cs typeface="나눔고딕"/>
              </a:rPr>
              <a:t>TD</a:t>
            </a:r>
            <a:r>
              <a:rPr sz="2000" spc="-125" dirty="0">
                <a:solidFill>
                  <a:srgbClr val="00AFEF"/>
                </a:solidFill>
                <a:latin typeface="나눔고딕"/>
                <a:cs typeface="나눔고딕"/>
              </a:rPr>
              <a:t> </a:t>
            </a:r>
            <a:r>
              <a:rPr sz="2000" spc="-10" dirty="0">
                <a:latin typeface="나눔고딕"/>
                <a:cs typeface="나눔고딕"/>
              </a:rPr>
              <a:t>HEIGHT="111"&gt;</a:t>
            </a:r>
            <a:r>
              <a:rPr sz="2000" spc="-10" dirty="0">
                <a:solidFill>
                  <a:srgbClr val="FF0000"/>
                </a:solidFill>
                <a:latin typeface="나눔고딕"/>
                <a:cs typeface="나눔고딕"/>
              </a:rPr>
              <a:t>&amp;nbsp;</a:t>
            </a:r>
            <a:r>
              <a:rPr sz="2000" spc="-10" dirty="0">
                <a:latin typeface="나눔고딕"/>
                <a:cs typeface="나눔고딕"/>
              </a:rPr>
              <a:t>&lt;/</a:t>
            </a:r>
            <a:r>
              <a:rPr sz="2000" spc="-10" dirty="0">
                <a:solidFill>
                  <a:srgbClr val="00AFEF"/>
                </a:solidFill>
                <a:latin typeface="나눔고딕"/>
                <a:cs typeface="나눔고딕"/>
              </a:rPr>
              <a:t>TD</a:t>
            </a:r>
            <a:r>
              <a:rPr sz="2000" spc="-10" dirty="0">
                <a:latin typeface="나눔고딕"/>
                <a:cs typeface="나눔고딕"/>
              </a:rPr>
              <a:t>&gt;</a:t>
            </a:r>
            <a:endParaRPr sz="2000" dirty="0">
              <a:latin typeface="나눔고딕"/>
              <a:cs typeface="나눔고딕"/>
            </a:endParaRPr>
          </a:p>
          <a:p>
            <a:pPr marL="827405">
              <a:lnSpc>
                <a:spcPct val="100000"/>
              </a:lnSpc>
            </a:pPr>
            <a:r>
              <a:rPr sz="2000" spc="-114" dirty="0">
                <a:latin typeface="나눔고딕"/>
                <a:cs typeface="나눔고딕"/>
              </a:rPr>
              <a:t>&lt;</a:t>
            </a:r>
            <a:r>
              <a:rPr sz="2000" spc="-114" dirty="0">
                <a:solidFill>
                  <a:srgbClr val="00AFEF"/>
                </a:solidFill>
                <a:latin typeface="나눔고딕"/>
                <a:cs typeface="나눔고딕"/>
              </a:rPr>
              <a:t>TD</a:t>
            </a:r>
            <a:r>
              <a:rPr sz="2000" spc="-114" dirty="0">
                <a:latin typeface="나눔고딕"/>
                <a:cs typeface="나눔고딕"/>
              </a:rPr>
              <a:t>&gt;&lt;IMG</a:t>
            </a:r>
            <a:r>
              <a:rPr sz="2000" spc="-75" dirty="0">
                <a:latin typeface="나눔고딕"/>
                <a:cs typeface="나눔고딕"/>
              </a:rPr>
              <a:t> </a:t>
            </a:r>
            <a:r>
              <a:rPr sz="2000" spc="-10" dirty="0">
                <a:latin typeface="나눔고딕"/>
                <a:cs typeface="나눔고딕"/>
              </a:rPr>
              <a:t>SRC="images/dragonfly.jpg"&gt;&lt;/</a:t>
            </a:r>
            <a:r>
              <a:rPr sz="2000" spc="-10" dirty="0">
                <a:solidFill>
                  <a:srgbClr val="00AFEF"/>
                </a:solidFill>
                <a:latin typeface="나눔고딕"/>
                <a:cs typeface="나눔고딕"/>
              </a:rPr>
              <a:t>TD</a:t>
            </a:r>
            <a:r>
              <a:rPr sz="2000" spc="-10" dirty="0">
                <a:latin typeface="나눔고딕"/>
                <a:cs typeface="나눔고딕"/>
              </a:rPr>
              <a:t>&gt;</a:t>
            </a:r>
            <a:endParaRPr sz="2000" dirty="0">
              <a:latin typeface="나눔고딕"/>
              <a:cs typeface="나눔고딕"/>
            </a:endParaRPr>
          </a:p>
          <a:p>
            <a:pPr marL="827405">
              <a:lnSpc>
                <a:spcPct val="100000"/>
              </a:lnSpc>
              <a:spcBef>
                <a:spcPts val="30"/>
              </a:spcBef>
            </a:pPr>
            <a:r>
              <a:rPr sz="1800" spc="-10" dirty="0">
                <a:latin typeface="나눔고딕"/>
                <a:cs typeface="나눔고딕"/>
              </a:rPr>
              <a:t>&lt;/</a:t>
            </a:r>
            <a:r>
              <a:rPr sz="1800" spc="-10" dirty="0">
                <a:solidFill>
                  <a:srgbClr val="00AFEF"/>
                </a:solidFill>
                <a:latin typeface="나눔고딕"/>
                <a:cs typeface="나눔고딕"/>
              </a:rPr>
              <a:t>TR</a:t>
            </a:r>
            <a:r>
              <a:rPr sz="1800" spc="-10" dirty="0">
                <a:latin typeface="나눔고딕"/>
                <a:cs typeface="나눔고딕"/>
              </a:rPr>
              <a:t>&gt;</a:t>
            </a:r>
            <a:endParaRPr sz="1800" dirty="0">
              <a:latin typeface="나눔고딕"/>
              <a:cs typeface="나눔고딕"/>
            </a:endParaRPr>
          </a:p>
          <a:p>
            <a:pPr>
              <a:lnSpc>
                <a:spcPct val="100000"/>
              </a:lnSpc>
              <a:spcBef>
                <a:spcPts val="35"/>
              </a:spcBef>
            </a:pPr>
            <a:endParaRPr sz="1450" dirty="0">
              <a:latin typeface="나눔고딕"/>
              <a:cs typeface="나눔고딕"/>
            </a:endParaRPr>
          </a:p>
          <a:p>
            <a:pPr marL="827405">
              <a:lnSpc>
                <a:spcPct val="100000"/>
              </a:lnSpc>
            </a:pPr>
            <a:r>
              <a:rPr sz="2000" spc="-10" dirty="0">
                <a:latin typeface="나눔고딕"/>
                <a:cs typeface="나눔고딕"/>
              </a:rPr>
              <a:t>&lt;/TABLE&gt;</a:t>
            </a:r>
            <a:endParaRPr sz="2000" dirty="0">
              <a:latin typeface="나눔고딕"/>
              <a:cs typeface="나눔고딕"/>
            </a:endParaRPr>
          </a:p>
        </p:txBody>
      </p:sp>
      <p:sp>
        <p:nvSpPr>
          <p:cNvPr id="11" name="TextBox 10">
            <a:extLst>
              <a:ext uri="{FF2B5EF4-FFF2-40B4-BE49-F238E27FC236}">
                <a16:creationId xmlns:a16="http://schemas.microsoft.com/office/drawing/2014/main" id="{19FD1B58-B193-B2AF-08F2-70FCC54543B2}"/>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함께 사용하는 태그들</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19583" y="2727921"/>
            <a:ext cx="5292725" cy="4105910"/>
            <a:chOff x="3219583" y="2727921"/>
            <a:chExt cx="5292725" cy="4105910"/>
          </a:xfrm>
        </p:grpSpPr>
        <p:pic>
          <p:nvPicPr>
            <p:cNvPr id="3" name="object 3"/>
            <p:cNvPicPr/>
            <p:nvPr/>
          </p:nvPicPr>
          <p:blipFill>
            <a:blip r:embed="rId2" cstate="print"/>
            <a:stretch>
              <a:fillRect/>
            </a:stretch>
          </p:blipFill>
          <p:spPr>
            <a:xfrm>
              <a:off x="3368655" y="6526251"/>
              <a:ext cx="5040433" cy="307172"/>
            </a:xfrm>
            <a:prstGeom prst="rect">
              <a:avLst/>
            </a:prstGeom>
          </p:spPr>
        </p:pic>
        <p:pic>
          <p:nvPicPr>
            <p:cNvPr id="4" name="object 4"/>
            <p:cNvPicPr/>
            <p:nvPr/>
          </p:nvPicPr>
          <p:blipFill>
            <a:blip r:embed="rId3" cstate="print"/>
            <a:stretch>
              <a:fillRect/>
            </a:stretch>
          </p:blipFill>
          <p:spPr>
            <a:xfrm>
              <a:off x="3219583" y="2727921"/>
              <a:ext cx="5292222" cy="3841724"/>
            </a:xfrm>
            <a:prstGeom prst="rect">
              <a:avLst/>
            </a:prstGeom>
          </p:spPr>
        </p:pic>
      </p:grpSp>
      <p:pic>
        <p:nvPicPr>
          <p:cNvPr id="6" name="object 6"/>
          <p:cNvPicPr/>
          <p:nvPr/>
        </p:nvPicPr>
        <p:blipFill>
          <a:blip r:embed="rId4" cstate="print"/>
          <a:stretch>
            <a:fillRect/>
          </a:stretch>
        </p:blipFill>
        <p:spPr>
          <a:xfrm>
            <a:off x="412496" y="1845492"/>
            <a:ext cx="232917" cy="232918"/>
          </a:xfrm>
          <a:prstGeom prst="rect">
            <a:avLst/>
          </a:prstGeom>
        </p:spPr>
      </p:pic>
      <p:sp>
        <p:nvSpPr>
          <p:cNvPr id="8" name="object 8"/>
          <p:cNvSpPr txBox="1"/>
          <p:nvPr/>
        </p:nvSpPr>
        <p:spPr>
          <a:xfrm>
            <a:off x="8914614" y="6327430"/>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pic>
        <p:nvPicPr>
          <p:cNvPr id="9" name="object 9"/>
          <p:cNvPicPr/>
          <p:nvPr/>
        </p:nvPicPr>
        <p:blipFill>
          <a:blip r:embed="rId5" cstate="print"/>
          <a:stretch>
            <a:fillRect/>
          </a:stretch>
        </p:blipFill>
        <p:spPr>
          <a:xfrm>
            <a:off x="8660879" y="6322540"/>
            <a:ext cx="219428" cy="219428"/>
          </a:xfrm>
          <a:prstGeom prst="rect">
            <a:avLst/>
          </a:prstGeom>
        </p:spPr>
      </p:pic>
      <p:sp>
        <p:nvSpPr>
          <p:cNvPr id="12" name="TextBox 11">
            <a:extLst>
              <a:ext uri="{FF2B5EF4-FFF2-40B4-BE49-F238E27FC236}">
                <a16:creationId xmlns:a16="http://schemas.microsoft.com/office/drawing/2014/main" id="{FD55C729-BCBB-12C8-03DF-142AD11A0A8B}"/>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함께 사용하는 태그들</a:t>
            </a:r>
          </a:p>
        </p:txBody>
      </p:sp>
      <p:sp>
        <p:nvSpPr>
          <p:cNvPr id="14" name="TextBox 13">
            <a:extLst>
              <a:ext uri="{FF2B5EF4-FFF2-40B4-BE49-F238E27FC236}">
                <a16:creationId xmlns:a16="http://schemas.microsoft.com/office/drawing/2014/main" id="{ECB78BF4-3718-F8DE-66DA-207D49F7BC4C}"/>
              </a:ext>
            </a:extLst>
          </p:cNvPr>
          <p:cNvSpPr txBox="1"/>
          <p:nvPr/>
        </p:nvSpPr>
        <p:spPr>
          <a:xfrm>
            <a:off x="412496" y="1070911"/>
            <a:ext cx="6096000"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테이블</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관련</a:t>
            </a:r>
            <a:r>
              <a:rPr lang="ko-KR" altLang="en-US" sz="2400" b="1" spc="-130" dirty="0">
                <a:solidFill>
                  <a:srgbClr val="00AFEF"/>
                </a:solidFill>
                <a:latin typeface="나눔고딕 ExtraBold"/>
                <a:cs typeface="나눔고딕 ExtraBold"/>
              </a:rPr>
              <a:t> </a:t>
            </a:r>
            <a:r>
              <a:rPr lang="ko-KR" altLang="en-US" sz="2400" b="1" spc="-25" dirty="0">
                <a:solidFill>
                  <a:srgbClr val="00AFEF"/>
                </a:solidFill>
                <a:latin typeface="나눔고딕 ExtraBold"/>
                <a:cs typeface="나눔고딕 ExtraBold"/>
              </a:rPr>
              <a:t>태그들</a:t>
            </a:r>
            <a:endParaRPr lang="ko-KR" altLang="en-US" sz="2400" dirty="0"/>
          </a:p>
        </p:txBody>
      </p:sp>
      <p:sp>
        <p:nvSpPr>
          <p:cNvPr id="16" name="TextBox 15">
            <a:extLst>
              <a:ext uri="{FF2B5EF4-FFF2-40B4-BE49-F238E27FC236}">
                <a16:creationId xmlns:a16="http://schemas.microsoft.com/office/drawing/2014/main" id="{20416BDF-DAD0-8189-4DCF-0288CBEC65A9}"/>
              </a:ext>
            </a:extLst>
          </p:cNvPr>
          <p:cNvSpPr txBox="1"/>
          <p:nvPr/>
        </p:nvSpPr>
        <p:spPr>
          <a:xfrm>
            <a:off x="763527" y="1683280"/>
            <a:ext cx="11428473" cy="646331"/>
          </a:xfrm>
          <a:prstGeom prst="rect">
            <a:avLst/>
          </a:prstGeom>
          <a:noFill/>
        </p:spPr>
        <p:txBody>
          <a:bodyPr wrap="square">
            <a:spAutoFit/>
          </a:bodyPr>
          <a:lstStyle/>
          <a:p>
            <a:r>
              <a:rPr lang="ko-KR" altLang="en-US" dirty="0"/>
              <a:t>앞의 소스에서 보는 것처럼, 아무것도 들어가지 않는 빈 셀은 &lt;TD </a:t>
            </a:r>
            <a:r>
              <a:rPr lang="ko-KR" altLang="en-US" dirty="0" err="1"/>
              <a:t>width</a:t>
            </a:r>
            <a:r>
              <a:rPr lang="ko-KR" altLang="en-US" dirty="0"/>
              <a:t>="195"&gt;&amp;</a:t>
            </a:r>
            <a:r>
              <a:rPr lang="ko-KR" altLang="en-US" dirty="0" err="1"/>
              <a:t>nbsp</a:t>
            </a:r>
            <a:r>
              <a:rPr lang="ko-KR" altLang="en-US" dirty="0"/>
              <a:t>; &lt;/TD&gt;</a:t>
            </a:r>
            <a:r>
              <a:rPr lang="ko-KR" altLang="en-US" dirty="0" err="1"/>
              <a:t>처럼</a:t>
            </a:r>
            <a:r>
              <a:rPr lang="ko-KR" altLang="en-US" dirty="0"/>
              <a:t> 얼마나 비워 둘 것인지 지정하고 &lt;TD&gt;와 &lt;/TD&gt; 사이에 공백 문자를 나타내는 &amp;</a:t>
            </a:r>
            <a:r>
              <a:rPr lang="ko-KR" altLang="en-US" dirty="0" err="1"/>
              <a:t>nbsp;를</a:t>
            </a:r>
            <a:r>
              <a:rPr lang="ko-KR" altLang="en-US" dirty="0"/>
              <a:t> 써준다.</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0" y="367474"/>
              <a:ext cx="6134112" cy="6489745"/>
            </a:xfrm>
            <a:prstGeom prst="rect">
              <a:avLst/>
            </a:prstGeom>
          </p:spPr>
        </p:pic>
        <p:pic>
          <p:nvPicPr>
            <p:cNvPr id="5" name="object 5"/>
            <p:cNvPicPr/>
            <p:nvPr/>
          </p:nvPicPr>
          <p:blipFill>
            <a:blip r:embed="rId4" cstate="print"/>
            <a:stretch>
              <a:fillRect/>
            </a:stretch>
          </p:blipFill>
          <p:spPr>
            <a:xfrm>
              <a:off x="6922096" y="0"/>
              <a:ext cx="3327438" cy="3225786"/>
            </a:xfrm>
            <a:prstGeom prst="rect">
              <a:avLst/>
            </a:prstGeom>
          </p:spPr>
        </p:pic>
        <p:pic>
          <p:nvPicPr>
            <p:cNvPr id="6" name="object 6"/>
            <p:cNvPicPr/>
            <p:nvPr/>
          </p:nvPicPr>
          <p:blipFill>
            <a:blip r:embed="rId5" cstate="print"/>
            <a:stretch>
              <a:fillRect/>
            </a:stretch>
          </p:blipFill>
          <p:spPr>
            <a:xfrm>
              <a:off x="5913691" y="2589377"/>
              <a:ext cx="4343333" cy="4267196"/>
            </a:xfrm>
            <a:prstGeom prst="rect">
              <a:avLst/>
            </a:prstGeom>
          </p:spPr>
        </p:pic>
        <p:pic>
          <p:nvPicPr>
            <p:cNvPr id="7" name="object 7"/>
            <p:cNvPicPr/>
            <p:nvPr/>
          </p:nvPicPr>
          <p:blipFill>
            <a:blip r:embed="rId6" cstate="print"/>
            <a:stretch>
              <a:fillRect/>
            </a:stretch>
          </p:blipFill>
          <p:spPr>
            <a:xfrm>
              <a:off x="10460051" y="0"/>
              <a:ext cx="1731948" cy="6858000"/>
            </a:xfrm>
            <a:prstGeom prst="rect">
              <a:avLst/>
            </a:prstGeom>
          </p:spPr>
        </p:pic>
      </p:grpSp>
      <p:sp>
        <p:nvSpPr>
          <p:cNvPr id="8" name="object 8"/>
          <p:cNvSpPr txBox="1">
            <a:spLocks noGrp="1"/>
          </p:cNvSpPr>
          <p:nvPr>
            <p:ph type="title"/>
          </p:nvPr>
        </p:nvSpPr>
        <p:spPr>
          <a:xfrm>
            <a:off x="273925" y="2124918"/>
            <a:ext cx="3655818" cy="1655580"/>
          </a:xfrm>
          <a:prstGeom prst="rect">
            <a:avLst/>
          </a:prstGeom>
        </p:spPr>
        <p:txBody>
          <a:bodyPr vert="horz" wrap="square" lIns="0" tIns="64769" rIns="0" bIns="0" rtlCol="0">
            <a:spAutoFit/>
          </a:bodyPr>
          <a:lstStyle/>
          <a:p>
            <a:pPr marL="12700">
              <a:lnSpc>
                <a:spcPct val="100000"/>
              </a:lnSpc>
              <a:spcBef>
                <a:spcPts val="509"/>
              </a:spcBef>
            </a:pPr>
            <a:r>
              <a:rPr sz="7500" baseline="-3333" dirty="0"/>
              <a:t>0</a:t>
            </a:r>
            <a:r>
              <a:rPr lang="en-US" sz="7500" baseline="-3333" dirty="0"/>
              <a:t>5</a:t>
            </a:r>
            <a:r>
              <a:rPr sz="7500" spc="-1132" baseline="-3333" dirty="0"/>
              <a:t> </a:t>
            </a:r>
            <a:r>
              <a:rPr sz="1200" b="0" spc="-20" dirty="0">
                <a:latin typeface="나눔고딕"/>
                <a:cs typeface="나눔고딕"/>
              </a:rPr>
              <a:t>[</a:t>
            </a:r>
            <a:r>
              <a:rPr sz="1200" b="1" spc="-20" dirty="0">
                <a:latin typeface="한컴산뜻돋움"/>
                <a:cs typeface="한컴산뜻돋움"/>
              </a:rPr>
              <a:t>HTML</a:t>
            </a:r>
            <a:r>
              <a:rPr sz="1200" b="0" spc="-20" dirty="0">
                <a:latin typeface="나눔고딕"/>
                <a:cs typeface="나눔고딕"/>
              </a:rPr>
              <a:t>+</a:t>
            </a:r>
            <a:r>
              <a:rPr sz="1200" b="1" spc="-20" dirty="0">
                <a:latin typeface="한컴산뜻돋움"/>
                <a:cs typeface="한컴산뜻돋움"/>
              </a:rPr>
              <a:t>CSS</a:t>
            </a:r>
            <a:r>
              <a:rPr sz="1200" b="0" spc="-20" dirty="0">
                <a:latin typeface="나눔고딕"/>
                <a:cs typeface="나눔고딕"/>
              </a:rPr>
              <a:t>+</a:t>
            </a:r>
            <a:r>
              <a:rPr sz="1200" b="0" spc="-45" dirty="0">
                <a:latin typeface="나눔고딕"/>
                <a:cs typeface="나눔고딕"/>
              </a:rPr>
              <a:t> </a:t>
            </a:r>
            <a:r>
              <a:rPr sz="1200" b="1" spc="-10" dirty="0">
                <a:latin typeface="한컴산뜻돋움"/>
                <a:cs typeface="한컴산뜻돋움"/>
              </a:rPr>
              <a:t>JAVASCRIPT</a:t>
            </a:r>
            <a:r>
              <a:rPr sz="1200" b="0" spc="-10" dirty="0">
                <a:latin typeface="나눔고딕"/>
                <a:cs typeface="나눔고딕"/>
              </a:rPr>
              <a:t>]</a:t>
            </a:r>
            <a:endParaRPr sz="1200" dirty="0">
              <a:latin typeface="나눔고딕"/>
              <a:cs typeface="나눔고딕"/>
            </a:endParaRPr>
          </a:p>
          <a:p>
            <a:pPr marL="12700">
              <a:lnSpc>
                <a:spcPct val="100000"/>
              </a:lnSpc>
              <a:spcBef>
                <a:spcPts val="415"/>
              </a:spcBef>
            </a:pPr>
            <a:r>
              <a:rPr sz="5000" spc="-195" dirty="0" err="1"/>
              <a:t>테이블</a:t>
            </a:r>
            <a:r>
              <a:rPr sz="5000" spc="-140" dirty="0"/>
              <a:t> </a:t>
            </a:r>
            <a:r>
              <a:rPr lang="ko-KR" altLang="en-US" sz="5000" spc="-140" dirty="0"/>
              <a:t>병합</a:t>
            </a:r>
            <a:endParaRPr sz="5000" dirty="0"/>
          </a:p>
        </p:txBody>
      </p:sp>
    </p:spTree>
    <p:extLst>
      <p:ext uri="{BB962C8B-B14F-4D97-AF65-F5344CB8AC3E}">
        <p14:creationId xmlns:p14="http://schemas.microsoft.com/office/powerpoint/2010/main" val="1321845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17387" y="1208297"/>
            <a:ext cx="11092815" cy="2701290"/>
          </a:xfrm>
          <a:prstGeom prst="rect">
            <a:avLst/>
          </a:prstGeom>
        </p:spPr>
        <p:txBody>
          <a:bodyPr vert="horz" wrap="square" lIns="0" tIns="12700" rIns="0" bIns="0" rtlCol="0">
            <a:spAutoFit/>
          </a:bodyPr>
          <a:lstStyle/>
          <a:p>
            <a:pPr marL="12700" marR="280670" indent="635">
              <a:lnSpc>
                <a:spcPct val="100000"/>
              </a:lnSpc>
              <a:spcBef>
                <a:spcPts val="100"/>
              </a:spcBef>
            </a:pPr>
            <a:r>
              <a:rPr sz="2400" spc="1035" dirty="0">
                <a:latin typeface="휴먼아미체"/>
                <a:cs typeface="휴먼아미체"/>
              </a:rPr>
              <a:t>표는</a:t>
            </a:r>
            <a:r>
              <a:rPr sz="2400" spc="-465" dirty="0">
                <a:latin typeface="휴먼아미체"/>
                <a:cs typeface="휴먼아미체"/>
              </a:rPr>
              <a:t> </a:t>
            </a:r>
            <a:r>
              <a:rPr sz="2400" spc="-100" dirty="0">
                <a:latin typeface="나눔고딕"/>
                <a:cs typeface="나눔고딕"/>
              </a:rPr>
              <a:t>&lt;TR&gt;</a:t>
            </a:r>
            <a:r>
              <a:rPr sz="2400" spc="-114" dirty="0">
                <a:latin typeface="나눔고딕"/>
                <a:cs typeface="나눔고딕"/>
              </a:rPr>
              <a:t> </a:t>
            </a:r>
            <a:r>
              <a:rPr sz="2400" spc="740" dirty="0">
                <a:latin typeface="휴먼아미체"/>
                <a:cs typeface="휴먼아미체"/>
              </a:rPr>
              <a:t>태그와</a:t>
            </a:r>
            <a:r>
              <a:rPr sz="2400" spc="-450" dirty="0">
                <a:latin typeface="휴먼아미체"/>
                <a:cs typeface="휴먼아미체"/>
              </a:rPr>
              <a:t> </a:t>
            </a:r>
            <a:r>
              <a:rPr sz="2400" spc="-95" dirty="0">
                <a:latin typeface="나눔고딕"/>
                <a:cs typeface="나눔고딕"/>
              </a:rPr>
              <a:t>&lt;TD&gt;</a:t>
            </a:r>
            <a:r>
              <a:rPr sz="2400" spc="-125" dirty="0">
                <a:latin typeface="나눔고딕"/>
                <a:cs typeface="나눔고딕"/>
              </a:rPr>
              <a:t> </a:t>
            </a:r>
            <a:r>
              <a:rPr sz="2400" spc="770" dirty="0">
                <a:latin typeface="휴먼아미체"/>
                <a:cs typeface="휴먼아미체"/>
              </a:rPr>
              <a:t>태그</a:t>
            </a:r>
            <a:r>
              <a:rPr sz="2400" spc="-455" dirty="0">
                <a:latin typeface="휴먼아미체"/>
                <a:cs typeface="휴먼아미체"/>
              </a:rPr>
              <a:t> </a:t>
            </a:r>
            <a:r>
              <a:rPr sz="2400" spc="1035" dirty="0">
                <a:latin typeface="휴먼아미체"/>
                <a:cs typeface="휴먼아미체"/>
              </a:rPr>
              <a:t>등을</a:t>
            </a:r>
            <a:r>
              <a:rPr sz="2400" spc="-440" dirty="0">
                <a:latin typeface="휴먼아미체"/>
                <a:cs typeface="휴먼아미체"/>
              </a:rPr>
              <a:t> </a:t>
            </a:r>
            <a:r>
              <a:rPr sz="2400" spc="785" dirty="0">
                <a:latin typeface="휴먼아미체"/>
                <a:cs typeface="휴먼아미체"/>
              </a:rPr>
              <a:t>이용해서</a:t>
            </a:r>
            <a:r>
              <a:rPr sz="2400" spc="-459" dirty="0">
                <a:latin typeface="휴먼아미체"/>
                <a:cs typeface="휴먼아미체"/>
              </a:rPr>
              <a:t> </a:t>
            </a:r>
            <a:r>
              <a:rPr sz="2400" spc="780" dirty="0">
                <a:latin typeface="휴먼아미체"/>
                <a:cs typeface="휴먼아미체"/>
              </a:rPr>
              <a:t>여러</a:t>
            </a:r>
            <a:r>
              <a:rPr sz="2400" spc="-440" dirty="0">
                <a:latin typeface="휴먼아미체"/>
                <a:cs typeface="휴먼아미체"/>
              </a:rPr>
              <a:t> </a:t>
            </a:r>
            <a:r>
              <a:rPr sz="2400" spc="650" dirty="0">
                <a:latin typeface="휴먼아미체"/>
                <a:cs typeface="휴먼아미체"/>
              </a:rPr>
              <a:t>개의</a:t>
            </a:r>
            <a:r>
              <a:rPr sz="2400" spc="-450" dirty="0">
                <a:latin typeface="휴먼아미체"/>
                <a:cs typeface="휴먼아미체"/>
              </a:rPr>
              <a:t> </a:t>
            </a:r>
            <a:r>
              <a:rPr sz="2400" spc="770" dirty="0">
                <a:latin typeface="휴먼아미체"/>
                <a:cs typeface="휴먼아미체"/>
              </a:rPr>
              <a:t>셀로</a:t>
            </a:r>
            <a:r>
              <a:rPr sz="2400" spc="-455" dirty="0">
                <a:latin typeface="휴먼아미체"/>
                <a:cs typeface="휴먼아미체"/>
              </a:rPr>
              <a:t> </a:t>
            </a:r>
            <a:r>
              <a:rPr sz="2400" spc="819" dirty="0">
                <a:latin typeface="휴먼아미체"/>
                <a:cs typeface="휴먼아미체"/>
              </a:rPr>
              <a:t>구성할</a:t>
            </a:r>
            <a:r>
              <a:rPr sz="2400" spc="-450" dirty="0">
                <a:latin typeface="휴먼아미체"/>
                <a:cs typeface="휴먼아미체"/>
              </a:rPr>
              <a:t> </a:t>
            </a:r>
            <a:r>
              <a:rPr sz="2400" spc="1035" dirty="0">
                <a:latin typeface="휴먼아미체"/>
                <a:cs typeface="휴먼아미체"/>
              </a:rPr>
              <a:t>수</a:t>
            </a:r>
            <a:r>
              <a:rPr sz="2400" spc="-434" dirty="0">
                <a:latin typeface="휴먼아미체"/>
                <a:cs typeface="휴먼아미체"/>
              </a:rPr>
              <a:t> </a:t>
            </a:r>
            <a:r>
              <a:rPr sz="2400" spc="475" dirty="0">
                <a:latin typeface="휴먼아미체"/>
                <a:cs typeface="휴먼아미체"/>
              </a:rPr>
              <a:t>있다</a:t>
            </a:r>
            <a:r>
              <a:rPr sz="2400" spc="475" dirty="0">
                <a:latin typeface="나눔고딕"/>
                <a:cs typeface="나눔고딕"/>
              </a:rPr>
              <a:t>.</a:t>
            </a:r>
            <a:r>
              <a:rPr sz="2400" spc="-140" dirty="0">
                <a:latin typeface="나눔고딕"/>
                <a:cs typeface="나눔고딕"/>
              </a:rPr>
              <a:t> </a:t>
            </a:r>
            <a:r>
              <a:rPr sz="2400" spc="944" dirty="0">
                <a:latin typeface="휴먼아미체"/>
                <a:cs typeface="휴먼아미체"/>
              </a:rPr>
              <a:t>그리고</a:t>
            </a:r>
            <a:r>
              <a:rPr sz="2400" spc="-450" dirty="0">
                <a:latin typeface="휴먼아미체"/>
                <a:cs typeface="휴먼아미체"/>
              </a:rPr>
              <a:t> </a:t>
            </a:r>
            <a:r>
              <a:rPr sz="2400" spc="840" dirty="0">
                <a:latin typeface="휴먼아미체"/>
                <a:cs typeface="휴먼아미체"/>
              </a:rPr>
              <a:t>셀들을 </a:t>
            </a:r>
            <a:r>
              <a:rPr sz="2400" spc="720" dirty="0">
                <a:latin typeface="휴먼아미체"/>
                <a:cs typeface="휴먼아미체"/>
              </a:rPr>
              <a:t>합칠</a:t>
            </a:r>
            <a:r>
              <a:rPr sz="2400" spc="-470" dirty="0">
                <a:latin typeface="휴먼아미체"/>
                <a:cs typeface="휴먼아미체"/>
              </a:rPr>
              <a:t> </a:t>
            </a:r>
            <a:r>
              <a:rPr sz="2400" spc="1035" dirty="0">
                <a:latin typeface="휴먼아미체"/>
                <a:cs typeface="휴먼아미체"/>
              </a:rPr>
              <a:t>수도</a:t>
            </a:r>
            <a:r>
              <a:rPr sz="2400" spc="-445" dirty="0">
                <a:latin typeface="휴먼아미체"/>
                <a:cs typeface="휴먼아미체"/>
              </a:rPr>
              <a:t> </a:t>
            </a:r>
            <a:r>
              <a:rPr sz="2400" spc="780" dirty="0">
                <a:latin typeface="휴먼아미체"/>
                <a:cs typeface="휴먼아미체"/>
              </a:rPr>
              <a:t>있기</a:t>
            </a:r>
            <a:r>
              <a:rPr sz="2400" spc="-455" dirty="0">
                <a:latin typeface="휴먼아미체"/>
                <a:cs typeface="휴먼아미체"/>
              </a:rPr>
              <a:t> </a:t>
            </a:r>
            <a:r>
              <a:rPr sz="2400" spc="690" dirty="0">
                <a:latin typeface="휴먼아미체"/>
                <a:cs typeface="휴먼아미체"/>
              </a:rPr>
              <a:t>때문에</a:t>
            </a:r>
            <a:r>
              <a:rPr sz="2400" spc="-455" dirty="0">
                <a:latin typeface="휴먼아미체"/>
                <a:cs typeface="휴먼아미체"/>
              </a:rPr>
              <a:t> </a:t>
            </a:r>
            <a:r>
              <a:rPr sz="2400" spc="690" dirty="0">
                <a:latin typeface="휴먼아미체"/>
                <a:cs typeface="휴먼아미체"/>
              </a:rPr>
              <a:t>이렇게</a:t>
            </a:r>
            <a:r>
              <a:rPr sz="2400" spc="-455" dirty="0">
                <a:latin typeface="휴먼아미체"/>
                <a:cs typeface="휴먼아미체"/>
              </a:rPr>
              <a:t> </a:t>
            </a:r>
            <a:r>
              <a:rPr sz="2400" spc="815" dirty="0">
                <a:latin typeface="휴먼아미체"/>
                <a:cs typeface="휴먼아미체"/>
              </a:rPr>
              <a:t>만들어진</a:t>
            </a:r>
            <a:r>
              <a:rPr sz="2400" spc="-455" dirty="0">
                <a:latin typeface="휴먼아미체"/>
                <a:cs typeface="휴먼아미체"/>
              </a:rPr>
              <a:t> </a:t>
            </a:r>
            <a:r>
              <a:rPr sz="2400" spc="515" dirty="0">
                <a:latin typeface="휴먼아미체"/>
                <a:cs typeface="휴먼아미체"/>
              </a:rPr>
              <a:t>셀</a:t>
            </a:r>
            <a:r>
              <a:rPr sz="2400" spc="-455" dirty="0">
                <a:latin typeface="휴먼아미체"/>
                <a:cs typeface="휴먼아미체"/>
              </a:rPr>
              <a:t> </a:t>
            </a:r>
            <a:r>
              <a:rPr sz="2400" spc="585" dirty="0">
                <a:latin typeface="휴먼아미체"/>
                <a:cs typeface="휴먼아미체"/>
              </a:rPr>
              <a:t>안에</a:t>
            </a:r>
            <a:r>
              <a:rPr sz="2400" spc="-455" dirty="0">
                <a:latin typeface="휴먼아미체"/>
                <a:cs typeface="휴먼아미체"/>
              </a:rPr>
              <a:t> </a:t>
            </a:r>
            <a:r>
              <a:rPr sz="2400" spc="1035" dirty="0">
                <a:latin typeface="휴먼아미체"/>
                <a:cs typeface="휴먼아미체"/>
              </a:rPr>
              <a:t>또</a:t>
            </a:r>
            <a:r>
              <a:rPr sz="2400" spc="-440" dirty="0">
                <a:latin typeface="휴먼아미체"/>
                <a:cs typeface="휴먼아미체"/>
              </a:rPr>
              <a:t> </a:t>
            </a:r>
            <a:r>
              <a:rPr sz="2400" spc="850" dirty="0">
                <a:latin typeface="휴먼아미체"/>
                <a:cs typeface="휴먼아미체"/>
              </a:rPr>
              <a:t>다른</a:t>
            </a:r>
            <a:r>
              <a:rPr sz="2400" spc="-455" dirty="0">
                <a:latin typeface="휴먼아미체"/>
                <a:cs typeface="휴먼아미체"/>
              </a:rPr>
              <a:t> </a:t>
            </a:r>
            <a:r>
              <a:rPr sz="2400" spc="1035" dirty="0">
                <a:latin typeface="휴먼아미체"/>
                <a:cs typeface="휴먼아미체"/>
              </a:rPr>
              <a:t>표를</a:t>
            </a:r>
            <a:r>
              <a:rPr sz="2400" spc="-455" dirty="0">
                <a:latin typeface="휴먼아미체"/>
                <a:cs typeface="휴먼아미체"/>
              </a:rPr>
              <a:t> </a:t>
            </a:r>
            <a:r>
              <a:rPr sz="2400" spc="725" dirty="0">
                <a:latin typeface="휴먼아미체"/>
                <a:cs typeface="휴먼아미체"/>
              </a:rPr>
              <a:t>삽입하면서</a:t>
            </a:r>
            <a:r>
              <a:rPr sz="2400" spc="-455" dirty="0">
                <a:latin typeface="휴먼아미체"/>
                <a:cs typeface="휴먼아미체"/>
              </a:rPr>
              <a:t> </a:t>
            </a:r>
            <a:r>
              <a:rPr sz="2400" spc="780" dirty="0">
                <a:latin typeface="휴먼아미체"/>
                <a:cs typeface="휴먼아미체"/>
              </a:rPr>
              <a:t>여러</a:t>
            </a:r>
            <a:r>
              <a:rPr sz="2400" spc="-455" dirty="0">
                <a:latin typeface="휴먼아미체"/>
                <a:cs typeface="휴먼아미체"/>
              </a:rPr>
              <a:t> </a:t>
            </a:r>
            <a:r>
              <a:rPr sz="2400" spc="720" dirty="0">
                <a:latin typeface="휴먼아미체"/>
                <a:cs typeface="휴먼아미체"/>
              </a:rPr>
              <a:t>가지</a:t>
            </a:r>
            <a:r>
              <a:rPr sz="2400" spc="-455" dirty="0">
                <a:latin typeface="휴먼아미체"/>
                <a:cs typeface="휴먼아미체"/>
              </a:rPr>
              <a:t> </a:t>
            </a:r>
            <a:r>
              <a:rPr sz="2400" spc="665" dirty="0">
                <a:latin typeface="휴먼아미체"/>
                <a:cs typeface="휴먼아미체"/>
              </a:rPr>
              <a:t>형태의 </a:t>
            </a:r>
            <a:r>
              <a:rPr sz="2400" spc="1035" dirty="0">
                <a:latin typeface="휴먼아미체"/>
                <a:cs typeface="휴먼아미체"/>
              </a:rPr>
              <a:t>표를</a:t>
            </a:r>
            <a:r>
              <a:rPr sz="2400" spc="-470" dirty="0">
                <a:latin typeface="휴먼아미체"/>
                <a:cs typeface="휴먼아미체"/>
              </a:rPr>
              <a:t> </a:t>
            </a:r>
            <a:r>
              <a:rPr sz="2400" spc="850" dirty="0">
                <a:latin typeface="휴먼아미체"/>
                <a:cs typeface="휴먼아미체"/>
              </a:rPr>
              <a:t>만들</a:t>
            </a:r>
            <a:r>
              <a:rPr sz="2400" spc="-445" dirty="0">
                <a:latin typeface="휴먼아미체"/>
                <a:cs typeface="휴먼아미체"/>
              </a:rPr>
              <a:t> </a:t>
            </a:r>
            <a:r>
              <a:rPr sz="2400" spc="1035" dirty="0">
                <a:latin typeface="휴먼아미체"/>
                <a:cs typeface="휴먼아미체"/>
              </a:rPr>
              <a:t>수도</a:t>
            </a:r>
            <a:r>
              <a:rPr sz="2400" spc="-455" dirty="0">
                <a:latin typeface="휴먼아미체"/>
                <a:cs typeface="휴먼아미체"/>
              </a:rPr>
              <a:t> </a:t>
            </a:r>
            <a:r>
              <a:rPr sz="2400" spc="475" dirty="0">
                <a:latin typeface="휴먼아미체"/>
                <a:cs typeface="휴먼아미체"/>
              </a:rPr>
              <a:t>있다</a:t>
            </a:r>
            <a:r>
              <a:rPr sz="2400" spc="475" dirty="0">
                <a:latin typeface="나눔고딕"/>
                <a:cs typeface="나눔고딕"/>
              </a:rPr>
              <a:t>.</a:t>
            </a:r>
            <a:r>
              <a:rPr sz="2400" spc="-145" dirty="0">
                <a:latin typeface="나눔고딕"/>
                <a:cs typeface="나눔고딕"/>
              </a:rPr>
              <a:t> </a:t>
            </a:r>
            <a:r>
              <a:rPr sz="2400" spc="780" dirty="0">
                <a:latin typeface="휴먼아미체"/>
                <a:cs typeface="휴먼아미체"/>
              </a:rPr>
              <a:t>여러</a:t>
            </a:r>
            <a:r>
              <a:rPr sz="2400" spc="-445" dirty="0">
                <a:latin typeface="휴먼아미체"/>
                <a:cs typeface="휴먼아미체"/>
              </a:rPr>
              <a:t> </a:t>
            </a:r>
            <a:r>
              <a:rPr sz="2400" spc="850" dirty="0">
                <a:latin typeface="휴먼아미체"/>
                <a:cs typeface="휴먼아미체"/>
              </a:rPr>
              <a:t>칸을</a:t>
            </a:r>
            <a:r>
              <a:rPr sz="2400" spc="-455" dirty="0">
                <a:latin typeface="휴먼아미체"/>
                <a:cs typeface="휴먼아미체"/>
              </a:rPr>
              <a:t> </a:t>
            </a:r>
            <a:r>
              <a:rPr sz="2400" spc="735" dirty="0">
                <a:latin typeface="휴먼아미체"/>
                <a:cs typeface="휴먼아미체"/>
              </a:rPr>
              <a:t>합쳐서</a:t>
            </a:r>
            <a:r>
              <a:rPr sz="2400" spc="-455" dirty="0">
                <a:latin typeface="휴먼아미체"/>
                <a:cs typeface="휴먼아미체"/>
              </a:rPr>
              <a:t> </a:t>
            </a:r>
            <a:r>
              <a:rPr sz="2400" spc="700" dirty="0">
                <a:latin typeface="휴먼아미체"/>
                <a:cs typeface="휴먼아미체"/>
              </a:rPr>
              <a:t>하나의</a:t>
            </a:r>
            <a:r>
              <a:rPr sz="2400" spc="-455" dirty="0">
                <a:latin typeface="휴먼아미체"/>
                <a:cs typeface="휴먼아미체"/>
              </a:rPr>
              <a:t> </a:t>
            </a:r>
            <a:r>
              <a:rPr sz="2400" spc="905" dirty="0">
                <a:latin typeface="휴먼아미체"/>
                <a:cs typeface="휴먼아미체"/>
              </a:rPr>
              <a:t>칸으로</a:t>
            </a:r>
            <a:r>
              <a:rPr sz="2400" spc="-459" dirty="0">
                <a:latin typeface="휴먼아미체"/>
                <a:cs typeface="휴먼아미체"/>
              </a:rPr>
              <a:t> </a:t>
            </a:r>
            <a:r>
              <a:rPr sz="2400" spc="850" dirty="0">
                <a:latin typeface="휴먼아미체"/>
                <a:cs typeface="휴먼아미체"/>
              </a:rPr>
              <a:t>만들</a:t>
            </a:r>
            <a:r>
              <a:rPr sz="2400" spc="-455" dirty="0">
                <a:latin typeface="휴먼아미체"/>
                <a:cs typeface="휴먼아미체"/>
              </a:rPr>
              <a:t> </a:t>
            </a:r>
            <a:r>
              <a:rPr sz="2400" spc="1035" dirty="0">
                <a:latin typeface="휴먼아미체"/>
                <a:cs typeface="휴먼아미체"/>
              </a:rPr>
              <a:t>수도</a:t>
            </a:r>
            <a:r>
              <a:rPr sz="2400" spc="-455" dirty="0">
                <a:latin typeface="휴먼아미체"/>
                <a:cs typeface="휴먼아미체"/>
              </a:rPr>
              <a:t> </a:t>
            </a:r>
            <a:r>
              <a:rPr sz="2400" spc="595" dirty="0">
                <a:latin typeface="휴먼아미체"/>
                <a:cs typeface="휴먼아미체"/>
              </a:rPr>
              <a:t>있고</a:t>
            </a:r>
            <a:r>
              <a:rPr sz="2400" spc="595" dirty="0">
                <a:latin typeface="나눔고딕"/>
                <a:cs typeface="나눔고딕"/>
              </a:rPr>
              <a:t>,</a:t>
            </a:r>
            <a:r>
              <a:rPr sz="2400" spc="-135" dirty="0">
                <a:latin typeface="나눔고딕"/>
                <a:cs typeface="나눔고딕"/>
              </a:rPr>
              <a:t> </a:t>
            </a:r>
            <a:r>
              <a:rPr sz="2400" spc="780" dirty="0">
                <a:latin typeface="휴먼아미체"/>
                <a:cs typeface="휴먼아미체"/>
              </a:rPr>
              <a:t>여러</a:t>
            </a:r>
            <a:r>
              <a:rPr sz="2400" spc="-455" dirty="0">
                <a:latin typeface="휴먼아미체"/>
                <a:cs typeface="휴먼아미체"/>
              </a:rPr>
              <a:t> </a:t>
            </a:r>
            <a:r>
              <a:rPr sz="2400" spc="1035" dirty="0">
                <a:latin typeface="휴먼아미체"/>
                <a:cs typeface="휴먼아미체"/>
              </a:rPr>
              <a:t>줄을</a:t>
            </a:r>
            <a:r>
              <a:rPr sz="2400" spc="-455" dirty="0">
                <a:latin typeface="휴먼아미체"/>
                <a:cs typeface="휴먼아미체"/>
              </a:rPr>
              <a:t> </a:t>
            </a:r>
            <a:r>
              <a:rPr sz="2400" spc="710" dirty="0">
                <a:latin typeface="휴먼아미체"/>
                <a:cs typeface="휴먼아미체"/>
              </a:rPr>
              <a:t>합쳐서 </a:t>
            </a:r>
            <a:r>
              <a:rPr sz="2400" spc="700" dirty="0">
                <a:latin typeface="휴먼아미체"/>
                <a:cs typeface="휴먼아미체"/>
              </a:rPr>
              <a:t>하나의</a:t>
            </a:r>
            <a:r>
              <a:rPr sz="2400" spc="-470" dirty="0">
                <a:latin typeface="휴먼아미체"/>
                <a:cs typeface="휴먼아미체"/>
              </a:rPr>
              <a:t> </a:t>
            </a:r>
            <a:r>
              <a:rPr sz="2400" spc="1035" dirty="0">
                <a:latin typeface="휴먼아미체"/>
                <a:cs typeface="휴먼아미체"/>
              </a:rPr>
              <a:t>줄로</a:t>
            </a:r>
            <a:r>
              <a:rPr sz="2400" spc="-455" dirty="0">
                <a:latin typeface="휴먼아미체"/>
                <a:cs typeface="휴먼아미체"/>
              </a:rPr>
              <a:t> </a:t>
            </a:r>
            <a:r>
              <a:rPr sz="2400" spc="850" dirty="0">
                <a:latin typeface="휴먼아미체"/>
                <a:cs typeface="휴먼아미체"/>
              </a:rPr>
              <a:t>만들</a:t>
            </a:r>
            <a:r>
              <a:rPr sz="2400" spc="-450" dirty="0">
                <a:latin typeface="휴먼아미체"/>
                <a:cs typeface="휴먼아미체"/>
              </a:rPr>
              <a:t> </a:t>
            </a:r>
            <a:r>
              <a:rPr sz="2400" spc="1035" dirty="0">
                <a:latin typeface="휴먼아미체"/>
                <a:cs typeface="휴먼아미체"/>
              </a:rPr>
              <a:t>수도</a:t>
            </a:r>
            <a:r>
              <a:rPr sz="2400" spc="-455" dirty="0">
                <a:latin typeface="휴먼아미체"/>
                <a:cs typeface="휴먼아미체"/>
              </a:rPr>
              <a:t> </a:t>
            </a:r>
            <a:r>
              <a:rPr sz="2400" spc="450" dirty="0">
                <a:latin typeface="휴먼아미체"/>
                <a:cs typeface="휴먼아미체"/>
              </a:rPr>
              <a:t>있다</a:t>
            </a:r>
            <a:r>
              <a:rPr sz="2400" spc="450" dirty="0">
                <a:latin typeface="나눔고딕"/>
                <a:cs typeface="나눔고딕"/>
              </a:rPr>
              <a:t>.</a:t>
            </a:r>
            <a:endParaRPr sz="2400" dirty="0">
              <a:latin typeface="나눔고딕"/>
              <a:cs typeface="나눔고딕"/>
            </a:endParaRPr>
          </a:p>
          <a:p>
            <a:pPr>
              <a:lnSpc>
                <a:spcPct val="100000"/>
              </a:lnSpc>
              <a:spcBef>
                <a:spcPts val="10"/>
              </a:spcBef>
            </a:pPr>
            <a:endParaRPr sz="1750" dirty="0">
              <a:latin typeface="나눔고딕"/>
              <a:cs typeface="나눔고딕"/>
            </a:endParaRPr>
          </a:p>
          <a:p>
            <a:pPr marL="12700">
              <a:lnSpc>
                <a:spcPct val="100000"/>
              </a:lnSpc>
            </a:pPr>
            <a:r>
              <a:rPr sz="2400" spc="850" dirty="0">
                <a:latin typeface="휴먼아미체"/>
                <a:cs typeface="휴먼아미체"/>
              </a:rPr>
              <a:t>칸을</a:t>
            </a:r>
            <a:r>
              <a:rPr sz="2400" spc="-459" dirty="0">
                <a:latin typeface="휴먼아미체"/>
                <a:cs typeface="휴먼아미체"/>
              </a:rPr>
              <a:t> </a:t>
            </a:r>
            <a:r>
              <a:rPr sz="2400" spc="850" dirty="0">
                <a:latin typeface="휴먼아미체"/>
                <a:cs typeface="휴먼아미체"/>
              </a:rPr>
              <a:t>만들</a:t>
            </a:r>
            <a:r>
              <a:rPr sz="2400" spc="-440" dirty="0">
                <a:latin typeface="휴먼아미체"/>
                <a:cs typeface="휴먼아미체"/>
              </a:rPr>
              <a:t> </a:t>
            </a:r>
            <a:r>
              <a:rPr sz="2400" spc="515" dirty="0">
                <a:latin typeface="휴먼아미체"/>
                <a:cs typeface="휴먼아미체"/>
              </a:rPr>
              <a:t>때</a:t>
            </a:r>
            <a:r>
              <a:rPr sz="2400" spc="-450" dirty="0">
                <a:latin typeface="휴먼아미체"/>
                <a:cs typeface="휴먼아미체"/>
              </a:rPr>
              <a:t> </a:t>
            </a:r>
            <a:r>
              <a:rPr sz="2400" spc="850" dirty="0">
                <a:latin typeface="휴먼아미체"/>
                <a:cs typeface="휴먼아미체"/>
              </a:rPr>
              <a:t>사용하는</a:t>
            </a:r>
            <a:r>
              <a:rPr sz="2400" spc="-450" dirty="0">
                <a:latin typeface="휴먼아미체"/>
                <a:cs typeface="휴먼아미체"/>
              </a:rPr>
              <a:t> </a:t>
            </a:r>
            <a:r>
              <a:rPr sz="2400" spc="865" dirty="0">
                <a:latin typeface="휴먼아미체"/>
                <a:cs typeface="휴먼아미체"/>
              </a:rPr>
              <a:t>태그는</a:t>
            </a:r>
            <a:r>
              <a:rPr sz="2400" spc="-450" dirty="0">
                <a:latin typeface="휴먼아미체"/>
                <a:cs typeface="휴먼아미체"/>
              </a:rPr>
              <a:t> </a:t>
            </a:r>
            <a:r>
              <a:rPr sz="2400" spc="-95" dirty="0">
                <a:latin typeface="나눔고딕"/>
                <a:cs typeface="나눔고딕"/>
              </a:rPr>
              <a:t>&lt;TH&gt;</a:t>
            </a:r>
            <a:r>
              <a:rPr sz="2400" spc="-110" dirty="0">
                <a:latin typeface="나눔고딕"/>
                <a:cs typeface="나눔고딕"/>
              </a:rPr>
              <a:t> </a:t>
            </a:r>
            <a:r>
              <a:rPr sz="2400" spc="740" dirty="0">
                <a:latin typeface="휴먼아미체"/>
                <a:cs typeface="휴먼아미체"/>
              </a:rPr>
              <a:t>태그나</a:t>
            </a:r>
            <a:r>
              <a:rPr sz="2400" spc="-450" dirty="0">
                <a:latin typeface="휴먼아미체"/>
                <a:cs typeface="휴먼아미체"/>
              </a:rPr>
              <a:t> </a:t>
            </a:r>
            <a:r>
              <a:rPr sz="2400" spc="-95" dirty="0">
                <a:latin typeface="나눔고딕"/>
                <a:cs typeface="나눔고딕"/>
              </a:rPr>
              <a:t>&lt;TD&gt;</a:t>
            </a:r>
            <a:r>
              <a:rPr sz="2400" spc="-125" dirty="0">
                <a:latin typeface="나눔고딕"/>
                <a:cs typeface="나눔고딕"/>
              </a:rPr>
              <a:t> </a:t>
            </a:r>
            <a:r>
              <a:rPr sz="2400" spc="710" dirty="0">
                <a:latin typeface="휴먼아미체"/>
                <a:cs typeface="휴먼아미체"/>
              </a:rPr>
              <a:t>태그인데</a:t>
            </a:r>
            <a:r>
              <a:rPr sz="2400" spc="-440" dirty="0">
                <a:latin typeface="휴먼아미체"/>
                <a:cs typeface="휴먼아미체"/>
              </a:rPr>
              <a:t> </a:t>
            </a:r>
            <a:r>
              <a:rPr sz="2800" b="1" spc="-165" dirty="0">
                <a:latin typeface="나눔고딕 ExtraBold"/>
                <a:cs typeface="나눔고딕 ExtraBold"/>
              </a:rPr>
              <a:t>여러</a:t>
            </a:r>
            <a:r>
              <a:rPr sz="2800" b="1" spc="-150" dirty="0">
                <a:latin typeface="나눔고딕 ExtraBold"/>
                <a:cs typeface="나눔고딕 ExtraBold"/>
              </a:rPr>
              <a:t> </a:t>
            </a:r>
            <a:r>
              <a:rPr sz="2800" b="1" spc="-165" dirty="0">
                <a:latin typeface="나눔고딕 ExtraBold"/>
                <a:cs typeface="나눔고딕 ExtraBold"/>
              </a:rPr>
              <a:t>칸을</a:t>
            </a:r>
            <a:r>
              <a:rPr sz="2800" b="1" spc="-140" dirty="0">
                <a:latin typeface="나눔고딕 ExtraBold"/>
                <a:cs typeface="나눔고딕 ExtraBold"/>
              </a:rPr>
              <a:t> </a:t>
            </a:r>
            <a:r>
              <a:rPr sz="2800" b="1" spc="195" dirty="0">
                <a:latin typeface="나눔고딕 ExtraBold"/>
                <a:cs typeface="나눔고딕 ExtraBold"/>
              </a:rPr>
              <a:t>합치</a:t>
            </a:r>
            <a:r>
              <a:rPr sz="2800" spc="195" dirty="0">
                <a:latin typeface="휴먼아미체"/>
                <a:cs typeface="휴먼아미체"/>
              </a:rPr>
              <a:t>기</a:t>
            </a:r>
            <a:r>
              <a:rPr sz="2800" spc="-610" dirty="0">
                <a:latin typeface="휴먼아미체"/>
                <a:cs typeface="휴먼아미체"/>
              </a:rPr>
              <a:t> </a:t>
            </a:r>
            <a:r>
              <a:rPr sz="2400" spc="765" dirty="0">
                <a:latin typeface="휴먼아미체"/>
                <a:cs typeface="휴먼아미체"/>
              </a:rPr>
              <a:t>위해서는</a:t>
            </a:r>
            <a:endParaRPr sz="2400" dirty="0">
              <a:latin typeface="휴먼아미체"/>
              <a:cs typeface="휴먼아미체"/>
            </a:endParaRPr>
          </a:p>
          <a:p>
            <a:pPr marL="13335">
              <a:lnSpc>
                <a:spcPct val="100000"/>
              </a:lnSpc>
            </a:pPr>
            <a:r>
              <a:rPr sz="2800" b="1" dirty="0">
                <a:latin typeface="한컴산뜻돋움"/>
                <a:cs typeface="한컴산뜻돋움"/>
              </a:rPr>
              <a:t>&lt;TH&gt;</a:t>
            </a:r>
            <a:r>
              <a:rPr sz="2800" b="1" spc="-110" dirty="0">
                <a:latin typeface="한컴산뜻돋움"/>
                <a:cs typeface="한컴산뜻돋움"/>
              </a:rPr>
              <a:t> </a:t>
            </a:r>
            <a:r>
              <a:rPr sz="2800" b="1" spc="-165" dirty="0">
                <a:latin typeface="나눔고딕 ExtraBold"/>
                <a:cs typeface="나눔고딕 ExtraBold"/>
              </a:rPr>
              <a:t>태그나</a:t>
            </a:r>
            <a:r>
              <a:rPr sz="2800" b="1" spc="-155" dirty="0">
                <a:latin typeface="나눔고딕 ExtraBold"/>
                <a:cs typeface="나눔고딕 ExtraBold"/>
              </a:rPr>
              <a:t> </a:t>
            </a:r>
            <a:r>
              <a:rPr sz="2800" b="1" dirty="0">
                <a:latin typeface="한컴산뜻돋움"/>
                <a:cs typeface="한컴산뜻돋움"/>
              </a:rPr>
              <a:t>&lt;TD&gt;</a:t>
            </a:r>
            <a:r>
              <a:rPr sz="2800" b="1" spc="-95" dirty="0">
                <a:latin typeface="한컴산뜻돋움"/>
                <a:cs typeface="한컴산뜻돋움"/>
              </a:rPr>
              <a:t> </a:t>
            </a:r>
            <a:r>
              <a:rPr sz="2800" b="1" spc="-165" dirty="0">
                <a:latin typeface="나눔고딕 ExtraBold"/>
                <a:cs typeface="나눔고딕 ExtraBold"/>
              </a:rPr>
              <a:t>태그</a:t>
            </a:r>
            <a:r>
              <a:rPr sz="2800" b="1" spc="-155" dirty="0">
                <a:latin typeface="나눔고딕 ExtraBold"/>
                <a:cs typeface="나눔고딕 ExtraBold"/>
              </a:rPr>
              <a:t> </a:t>
            </a:r>
            <a:r>
              <a:rPr sz="2800" b="1" spc="-165" dirty="0">
                <a:latin typeface="나눔고딕 ExtraBold"/>
                <a:cs typeface="나눔고딕 ExtraBold"/>
              </a:rPr>
              <a:t>안에서</a:t>
            </a:r>
            <a:r>
              <a:rPr sz="2800" b="1" spc="-145" dirty="0">
                <a:latin typeface="나눔고딕 ExtraBold"/>
                <a:cs typeface="나눔고딕 ExtraBold"/>
              </a:rPr>
              <a:t> </a:t>
            </a:r>
            <a:r>
              <a:rPr sz="2800" b="1" spc="-25" dirty="0">
                <a:latin typeface="한컴산뜻돋움"/>
                <a:cs typeface="한컴산뜻돋움"/>
              </a:rPr>
              <a:t>colspan</a:t>
            </a:r>
            <a:r>
              <a:rPr sz="2800" b="1" spc="-110" dirty="0">
                <a:latin typeface="한컴산뜻돋움"/>
                <a:cs typeface="한컴산뜻돋움"/>
              </a:rPr>
              <a:t> </a:t>
            </a:r>
            <a:r>
              <a:rPr sz="2800" b="1" spc="235" dirty="0">
                <a:latin typeface="나눔고딕 ExtraBold"/>
                <a:cs typeface="나눔고딕 ExtraBold"/>
              </a:rPr>
              <a:t>속성</a:t>
            </a:r>
            <a:r>
              <a:rPr sz="2400" spc="235" dirty="0">
                <a:latin typeface="휴먼아미체"/>
                <a:cs typeface="휴먼아미체"/>
              </a:rPr>
              <a:t>을</a:t>
            </a:r>
            <a:r>
              <a:rPr sz="2400" spc="-440" dirty="0">
                <a:latin typeface="휴먼아미체"/>
                <a:cs typeface="휴먼아미체"/>
              </a:rPr>
              <a:t> </a:t>
            </a:r>
            <a:r>
              <a:rPr sz="2400" spc="590" dirty="0">
                <a:latin typeface="휴먼아미체"/>
                <a:cs typeface="휴먼아미체"/>
              </a:rPr>
              <a:t>사용한다</a:t>
            </a:r>
            <a:r>
              <a:rPr sz="2400" spc="590" dirty="0">
                <a:latin typeface="나눔고딕"/>
                <a:cs typeface="나눔고딕"/>
              </a:rPr>
              <a:t>.</a:t>
            </a:r>
            <a:r>
              <a:rPr sz="2400" spc="-140" dirty="0">
                <a:latin typeface="나눔고딕"/>
                <a:cs typeface="나눔고딕"/>
              </a:rPr>
              <a:t> </a:t>
            </a:r>
            <a:r>
              <a:rPr sz="2400" spc="905" dirty="0">
                <a:latin typeface="휴먼아미체"/>
                <a:cs typeface="휴먼아미체"/>
              </a:rPr>
              <a:t>기본</a:t>
            </a:r>
            <a:r>
              <a:rPr sz="2400" spc="-455" dirty="0">
                <a:latin typeface="휴먼아미체"/>
                <a:cs typeface="휴먼아미체"/>
              </a:rPr>
              <a:t> </a:t>
            </a:r>
            <a:r>
              <a:rPr sz="2400" spc="860" dirty="0">
                <a:latin typeface="휴먼아미체"/>
                <a:cs typeface="휴먼아미체"/>
              </a:rPr>
              <a:t>형식은</a:t>
            </a:r>
            <a:r>
              <a:rPr sz="2400" spc="-450" dirty="0">
                <a:latin typeface="휴먼아미체"/>
                <a:cs typeface="휴먼아미체"/>
              </a:rPr>
              <a:t> </a:t>
            </a:r>
            <a:r>
              <a:rPr sz="2400" spc="780" dirty="0">
                <a:latin typeface="휴먼아미체"/>
                <a:cs typeface="휴먼아미체"/>
              </a:rPr>
              <a:t>다음과</a:t>
            </a:r>
            <a:r>
              <a:rPr sz="2400" spc="-455" dirty="0">
                <a:latin typeface="휴먼아미체"/>
                <a:cs typeface="휴먼아미체"/>
              </a:rPr>
              <a:t> </a:t>
            </a:r>
            <a:r>
              <a:rPr sz="2400" spc="400" dirty="0">
                <a:latin typeface="휴먼아미체"/>
                <a:cs typeface="휴먼아미체"/>
              </a:rPr>
              <a:t>같다</a:t>
            </a:r>
            <a:r>
              <a:rPr sz="2400" spc="400" dirty="0">
                <a:latin typeface="나눔고딕"/>
                <a:cs typeface="나눔고딕"/>
              </a:rPr>
              <a:t>.</a:t>
            </a:r>
            <a:endParaRPr sz="2400" dirty="0">
              <a:latin typeface="나눔고딕"/>
              <a:cs typeface="나눔고딕"/>
            </a:endParaRPr>
          </a:p>
        </p:txBody>
      </p:sp>
      <p:pic>
        <p:nvPicPr>
          <p:cNvPr id="4" name="object 4"/>
          <p:cNvPicPr/>
          <p:nvPr/>
        </p:nvPicPr>
        <p:blipFill>
          <a:blip r:embed="rId2" cstate="print"/>
          <a:stretch>
            <a:fillRect/>
          </a:stretch>
        </p:blipFill>
        <p:spPr>
          <a:xfrm>
            <a:off x="306648" y="1306448"/>
            <a:ext cx="232918" cy="232918"/>
          </a:xfrm>
          <a:prstGeom prst="rect">
            <a:avLst/>
          </a:prstGeom>
        </p:spPr>
      </p:pic>
      <p:grpSp>
        <p:nvGrpSpPr>
          <p:cNvPr id="5" name="object 5"/>
          <p:cNvGrpSpPr/>
          <p:nvPr/>
        </p:nvGrpSpPr>
        <p:grpSpPr>
          <a:xfrm>
            <a:off x="3026410" y="4050029"/>
            <a:ext cx="6098540" cy="1076325"/>
            <a:chOff x="3026410" y="4050029"/>
            <a:chExt cx="6098540" cy="1076325"/>
          </a:xfrm>
        </p:grpSpPr>
        <p:pic>
          <p:nvPicPr>
            <p:cNvPr id="6" name="object 6"/>
            <p:cNvPicPr/>
            <p:nvPr/>
          </p:nvPicPr>
          <p:blipFill>
            <a:blip r:embed="rId3" cstate="print"/>
            <a:stretch>
              <a:fillRect/>
            </a:stretch>
          </p:blipFill>
          <p:spPr>
            <a:xfrm>
              <a:off x="3069132" y="4073550"/>
              <a:ext cx="5911901" cy="1052626"/>
            </a:xfrm>
            <a:prstGeom prst="rect">
              <a:avLst/>
            </a:prstGeom>
          </p:spPr>
        </p:pic>
        <p:pic>
          <p:nvPicPr>
            <p:cNvPr id="7" name="object 7"/>
            <p:cNvPicPr/>
            <p:nvPr/>
          </p:nvPicPr>
          <p:blipFill>
            <a:blip r:embed="rId4" cstate="print"/>
            <a:stretch>
              <a:fillRect/>
            </a:stretch>
          </p:blipFill>
          <p:spPr>
            <a:xfrm>
              <a:off x="3027679" y="4050029"/>
              <a:ext cx="2730499" cy="579120"/>
            </a:xfrm>
            <a:prstGeom prst="rect">
              <a:avLst/>
            </a:prstGeom>
          </p:spPr>
        </p:pic>
        <p:pic>
          <p:nvPicPr>
            <p:cNvPr id="8" name="object 8"/>
            <p:cNvPicPr/>
            <p:nvPr/>
          </p:nvPicPr>
          <p:blipFill>
            <a:blip r:embed="rId5" cstate="print"/>
            <a:stretch>
              <a:fillRect/>
            </a:stretch>
          </p:blipFill>
          <p:spPr>
            <a:xfrm>
              <a:off x="5285739" y="4050029"/>
              <a:ext cx="1107439" cy="579120"/>
            </a:xfrm>
            <a:prstGeom prst="rect">
              <a:avLst/>
            </a:prstGeom>
          </p:spPr>
        </p:pic>
        <p:pic>
          <p:nvPicPr>
            <p:cNvPr id="9" name="object 9"/>
            <p:cNvPicPr/>
            <p:nvPr/>
          </p:nvPicPr>
          <p:blipFill>
            <a:blip r:embed="rId6" cstate="print"/>
            <a:stretch>
              <a:fillRect/>
            </a:stretch>
          </p:blipFill>
          <p:spPr>
            <a:xfrm>
              <a:off x="6000749" y="4050029"/>
              <a:ext cx="789940" cy="579120"/>
            </a:xfrm>
            <a:prstGeom prst="rect">
              <a:avLst/>
            </a:prstGeom>
          </p:spPr>
        </p:pic>
        <p:pic>
          <p:nvPicPr>
            <p:cNvPr id="10" name="object 10"/>
            <p:cNvPicPr/>
            <p:nvPr/>
          </p:nvPicPr>
          <p:blipFill>
            <a:blip r:embed="rId7" cstate="print"/>
            <a:stretch>
              <a:fillRect/>
            </a:stretch>
          </p:blipFill>
          <p:spPr>
            <a:xfrm>
              <a:off x="6398259" y="4050029"/>
              <a:ext cx="789940" cy="579120"/>
            </a:xfrm>
            <a:prstGeom prst="rect">
              <a:avLst/>
            </a:prstGeom>
          </p:spPr>
        </p:pic>
        <p:pic>
          <p:nvPicPr>
            <p:cNvPr id="11" name="object 11"/>
            <p:cNvPicPr/>
            <p:nvPr/>
          </p:nvPicPr>
          <p:blipFill>
            <a:blip r:embed="rId8" cstate="print"/>
            <a:stretch>
              <a:fillRect/>
            </a:stretch>
          </p:blipFill>
          <p:spPr>
            <a:xfrm>
              <a:off x="6715760" y="4050029"/>
              <a:ext cx="2407907" cy="579119"/>
            </a:xfrm>
            <a:prstGeom prst="rect">
              <a:avLst/>
            </a:prstGeom>
          </p:spPr>
        </p:pic>
        <p:pic>
          <p:nvPicPr>
            <p:cNvPr id="12" name="object 12"/>
            <p:cNvPicPr/>
            <p:nvPr/>
          </p:nvPicPr>
          <p:blipFill>
            <a:blip r:embed="rId9" cstate="print"/>
            <a:stretch>
              <a:fillRect/>
            </a:stretch>
          </p:blipFill>
          <p:spPr>
            <a:xfrm>
              <a:off x="3026410" y="4476762"/>
              <a:ext cx="2731769" cy="579106"/>
            </a:xfrm>
            <a:prstGeom prst="rect">
              <a:avLst/>
            </a:prstGeom>
          </p:spPr>
        </p:pic>
        <p:pic>
          <p:nvPicPr>
            <p:cNvPr id="13" name="object 13"/>
            <p:cNvPicPr/>
            <p:nvPr/>
          </p:nvPicPr>
          <p:blipFill>
            <a:blip r:embed="rId5" cstate="print"/>
            <a:stretch>
              <a:fillRect/>
            </a:stretch>
          </p:blipFill>
          <p:spPr>
            <a:xfrm>
              <a:off x="5285739" y="4476762"/>
              <a:ext cx="1107439" cy="579106"/>
            </a:xfrm>
            <a:prstGeom prst="rect">
              <a:avLst/>
            </a:prstGeom>
          </p:spPr>
        </p:pic>
        <p:pic>
          <p:nvPicPr>
            <p:cNvPr id="14" name="object 14"/>
            <p:cNvPicPr/>
            <p:nvPr/>
          </p:nvPicPr>
          <p:blipFill>
            <a:blip r:embed="rId6" cstate="print"/>
            <a:stretch>
              <a:fillRect/>
            </a:stretch>
          </p:blipFill>
          <p:spPr>
            <a:xfrm>
              <a:off x="6002020" y="4476762"/>
              <a:ext cx="789939" cy="579106"/>
            </a:xfrm>
            <a:prstGeom prst="rect">
              <a:avLst/>
            </a:prstGeom>
          </p:spPr>
        </p:pic>
        <p:pic>
          <p:nvPicPr>
            <p:cNvPr id="15" name="object 15"/>
            <p:cNvPicPr/>
            <p:nvPr/>
          </p:nvPicPr>
          <p:blipFill>
            <a:blip r:embed="rId7" cstate="print"/>
            <a:stretch>
              <a:fillRect/>
            </a:stretch>
          </p:blipFill>
          <p:spPr>
            <a:xfrm>
              <a:off x="6398260" y="4476762"/>
              <a:ext cx="789939" cy="579106"/>
            </a:xfrm>
            <a:prstGeom prst="rect">
              <a:avLst/>
            </a:prstGeom>
          </p:spPr>
        </p:pic>
        <p:pic>
          <p:nvPicPr>
            <p:cNvPr id="16" name="object 16"/>
            <p:cNvPicPr/>
            <p:nvPr/>
          </p:nvPicPr>
          <p:blipFill>
            <a:blip r:embed="rId10" cstate="print"/>
            <a:stretch>
              <a:fillRect/>
            </a:stretch>
          </p:blipFill>
          <p:spPr>
            <a:xfrm>
              <a:off x="6715760" y="4476762"/>
              <a:ext cx="2409177" cy="579106"/>
            </a:xfrm>
            <a:prstGeom prst="rect">
              <a:avLst/>
            </a:prstGeom>
          </p:spPr>
        </p:pic>
      </p:grpSp>
      <p:sp>
        <p:nvSpPr>
          <p:cNvPr id="17" name="object 17"/>
          <p:cNvSpPr txBox="1"/>
          <p:nvPr/>
        </p:nvSpPr>
        <p:spPr>
          <a:xfrm>
            <a:off x="3234321" y="4111193"/>
            <a:ext cx="5567045" cy="878840"/>
          </a:xfrm>
          <a:prstGeom prst="rect">
            <a:avLst/>
          </a:prstGeom>
        </p:spPr>
        <p:txBody>
          <a:bodyPr vert="horz" wrap="square" lIns="0" tIns="12700" rIns="0" bIns="0" rtlCol="0">
            <a:spAutoFit/>
          </a:bodyPr>
          <a:lstStyle/>
          <a:p>
            <a:pPr marL="13335">
              <a:lnSpc>
                <a:spcPct val="100000"/>
              </a:lnSpc>
              <a:spcBef>
                <a:spcPts val="100"/>
              </a:spcBef>
            </a:pPr>
            <a:r>
              <a:rPr sz="2800" b="1" dirty="0">
                <a:solidFill>
                  <a:srgbClr val="FFFFFF"/>
                </a:solidFill>
                <a:latin typeface="한컴산뜻돋움"/>
                <a:cs typeface="한컴산뜻돋움"/>
              </a:rPr>
              <a:t>&lt;TH</a:t>
            </a:r>
            <a:r>
              <a:rPr sz="2800" b="1" spc="-110" dirty="0">
                <a:solidFill>
                  <a:srgbClr val="FFFFFF"/>
                </a:solidFill>
                <a:latin typeface="한컴산뜻돋움"/>
                <a:cs typeface="한컴산뜻돋움"/>
              </a:rPr>
              <a:t> </a:t>
            </a:r>
            <a:r>
              <a:rPr sz="2800" b="1" spc="-50" dirty="0">
                <a:solidFill>
                  <a:srgbClr val="FFFFFF"/>
                </a:solidFill>
                <a:latin typeface="한컴산뜻돋움"/>
                <a:cs typeface="한컴산뜻돋움"/>
              </a:rPr>
              <a:t>colspan="</a:t>
            </a:r>
            <a:r>
              <a:rPr sz="2800" b="1" spc="-50" dirty="0">
                <a:solidFill>
                  <a:srgbClr val="FFFFFF"/>
                </a:solidFill>
                <a:latin typeface="나눔고딕 ExtraBold"/>
                <a:cs typeface="나눔고딕 ExtraBold"/>
              </a:rPr>
              <a:t>합칠</a:t>
            </a:r>
            <a:r>
              <a:rPr sz="2800" b="1" spc="-140" dirty="0">
                <a:solidFill>
                  <a:srgbClr val="FFFFFF"/>
                </a:solidFill>
                <a:latin typeface="나눔고딕 ExtraBold"/>
                <a:cs typeface="나눔고딕 ExtraBold"/>
              </a:rPr>
              <a:t> </a:t>
            </a:r>
            <a:r>
              <a:rPr sz="2800" b="1" spc="-165" dirty="0">
                <a:solidFill>
                  <a:srgbClr val="FFFFFF"/>
                </a:solidFill>
                <a:latin typeface="나눔고딕 ExtraBold"/>
                <a:cs typeface="나눔고딕 ExtraBold"/>
              </a:rPr>
              <a:t>칸</a:t>
            </a:r>
            <a:r>
              <a:rPr sz="2800" b="1" spc="-140" dirty="0">
                <a:solidFill>
                  <a:srgbClr val="FFFFFF"/>
                </a:solidFill>
                <a:latin typeface="나눔고딕 ExtraBold"/>
                <a:cs typeface="나눔고딕 ExtraBold"/>
              </a:rPr>
              <a:t> </a:t>
            </a:r>
            <a:r>
              <a:rPr sz="2800" b="1" spc="-10" dirty="0">
                <a:solidFill>
                  <a:srgbClr val="FFFFFF"/>
                </a:solidFill>
                <a:latin typeface="나눔고딕 ExtraBold"/>
                <a:cs typeface="나눔고딕 ExtraBold"/>
              </a:rPr>
              <a:t>수</a:t>
            </a:r>
            <a:r>
              <a:rPr sz="2800" b="1" spc="-10" dirty="0">
                <a:solidFill>
                  <a:srgbClr val="FFFFFF"/>
                </a:solidFill>
                <a:latin typeface="한컴산뜻돋움"/>
                <a:cs typeface="한컴산뜻돋움"/>
              </a:rPr>
              <a:t>"&gt;......&lt;/TH&gt;</a:t>
            </a:r>
            <a:endParaRPr sz="2800">
              <a:latin typeface="한컴산뜻돋움"/>
              <a:cs typeface="한컴산뜻돋움"/>
            </a:endParaRPr>
          </a:p>
          <a:p>
            <a:pPr marL="12700">
              <a:lnSpc>
                <a:spcPct val="100000"/>
              </a:lnSpc>
            </a:pPr>
            <a:r>
              <a:rPr sz="2800" b="1" dirty="0">
                <a:solidFill>
                  <a:srgbClr val="FFFFFF"/>
                </a:solidFill>
                <a:latin typeface="한컴산뜻돋움"/>
                <a:cs typeface="한컴산뜻돋움"/>
              </a:rPr>
              <a:t>&lt;TD</a:t>
            </a:r>
            <a:r>
              <a:rPr sz="2800" b="1" spc="-110" dirty="0">
                <a:solidFill>
                  <a:srgbClr val="FFFFFF"/>
                </a:solidFill>
                <a:latin typeface="한컴산뜻돋움"/>
                <a:cs typeface="한컴산뜻돋움"/>
              </a:rPr>
              <a:t> </a:t>
            </a:r>
            <a:r>
              <a:rPr sz="2800" b="1" spc="-50" dirty="0">
                <a:solidFill>
                  <a:srgbClr val="FFFFFF"/>
                </a:solidFill>
                <a:latin typeface="한컴산뜻돋움"/>
                <a:cs typeface="한컴산뜻돋움"/>
              </a:rPr>
              <a:t>colspan="</a:t>
            </a:r>
            <a:r>
              <a:rPr sz="2800" b="1" spc="-50" dirty="0">
                <a:solidFill>
                  <a:srgbClr val="FFFFFF"/>
                </a:solidFill>
                <a:latin typeface="나눔고딕 ExtraBold"/>
                <a:cs typeface="나눔고딕 ExtraBold"/>
              </a:rPr>
              <a:t>합칠</a:t>
            </a:r>
            <a:r>
              <a:rPr sz="2800" b="1" spc="-130" dirty="0">
                <a:solidFill>
                  <a:srgbClr val="FFFFFF"/>
                </a:solidFill>
                <a:latin typeface="나눔고딕 ExtraBold"/>
                <a:cs typeface="나눔고딕 ExtraBold"/>
              </a:rPr>
              <a:t> </a:t>
            </a:r>
            <a:r>
              <a:rPr sz="2800" b="1" spc="-165" dirty="0">
                <a:solidFill>
                  <a:srgbClr val="FFFFFF"/>
                </a:solidFill>
                <a:latin typeface="나눔고딕 ExtraBold"/>
                <a:cs typeface="나눔고딕 ExtraBold"/>
              </a:rPr>
              <a:t>칸</a:t>
            </a:r>
            <a:r>
              <a:rPr sz="2800" b="1" spc="-150" dirty="0">
                <a:solidFill>
                  <a:srgbClr val="FFFFFF"/>
                </a:solidFill>
                <a:latin typeface="나눔고딕 ExtraBold"/>
                <a:cs typeface="나눔고딕 ExtraBold"/>
              </a:rPr>
              <a:t> </a:t>
            </a:r>
            <a:r>
              <a:rPr sz="2800" b="1" spc="-10" dirty="0">
                <a:solidFill>
                  <a:srgbClr val="FFFFFF"/>
                </a:solidFill>
                <a:latin typeface="나눔고딕 ExtraBold"/>
                <a:cs typeface="나눔고딕 ExtraBold"/>
              </a:rPr>
              <a:t>수</a:t>
            </a:r>
            <a:r>
              <a:rPr sz="2800" b="1" spc="-10" dirty="0">
                <a:solidFill>
                  <a:srgbClr val="FFFFFF"/>
                </a:solidFill>
                <a:latin typeface="한컴산뜻돋움"/>
                <a:cs typeface="한컴산뜻돋움"/>
              </a:rPr>
              <a:t>"&gt;......&lt;/TD&gt;</a:t>
            </a:r>
            <a:endParaRPr sz="2800">
              <a:latin typeface="한컴산뜻돋움"/>
              <a:cs typeface="한컴산뜻돋움"/>
            </a:endParaRPr>
          </a:p>
        </p:txBody>
      </p:sp>
      <p:sp>
        <p:nvSpPr>
          <p:cNvPr id="18" name="object 18"/>
          <p:cNvSpPr txBox="1"/>
          <p:nvPr/>
        </p:nvSpPr>
        <p:spPr>
          <a:xfrm>
            <a:off x="692141" y="5497479"/>
            <a:ext cx="10436225" cy="824230"/>
          </a:xfrm>
          <a:prstGeom prst="rect">
            <a:avLst/>
          </a:prstGeom>
        </p:spPr>
        <p:txBody>
          <a:bodyPr vert="horz" wrap="square" lIns="0" tIns="6350" rIns="0" bIns="0" rtlCol="0">
            <a:spAutoFit/>
          </a:bodyPr>
          <a:lstStyle/>
          <a:p>
            <a:pPr marL="12700" marR="5080">
              <a:lnSpc>
                <a:spcPct val="101499"/>
              </a:lnSpc>
              <a:spcBef>
                <a:spcPts val="50"/>
              </a:spcBef>
            </a:pPr>
            <a:r>
              <a:rPr sz="2400" spc="865" dirty="0">
                <a:latin typeface="휴먼아미체"/>
                <a:cs typeface="휴먼아미체"/>
              </a:rPr>
              <a:t>셀들은</a:t>
            </a:r>
            <a:r>
              <a:rPr sz="2400" spc="-470" dirty="0">
                <a:latin typeface="휴먼아미체"/>
                <a:cs typeface="휴먼아미체"/>
              </a:rPr>
              <a:t> </a:t>
            </a:r>
            <a:r>
              <a:rPr sz="2400" spc="850" dirty="0">
                <a:latin typeface="휴먼아미체"/>
                <a:cs typeface="휴먼아미체"/>
              </a:rPr>
              <a:t>바로</a:t>
            </a:r>
            <a:r>
              <a:rPr sz="2400" spc="-455" dirty="0">
                <a:latin typeface="휴먼아미체"/>
                <a:cs typeface="휴먼아미체"/>
              </a:rPr>
              <a:t> </a:t>
            </a:r>
            <a:r>
              <a:rPr sz="2400" spc="650" dirty="0">
                <a:latin typeface="휴먼아미체"/>
                <a:cs typeface="휴먼아미체"/>
              </a:rPr>
              <a:t>옆에</a:t>
            </a:r>
            <a:r>
              <a:rPr sz="2400" spc="-445" dirty="0">
                <a:latin typeface="휴먼아미체"/>
                <a:cs typeface="휴먼아미체"/>
              </a:rPr>
              <a:t> </a:t>
            </a:r>
            <a:r>
              <a:rPr sz="2800" spc="860" dirty="0">
                <a:latin typeface="휴먼아미체"/>
                <a:cs typeface="휴먼아미체"/>
              </a:rPr>
              <a:t>인접한</a:t>
            </a:r>
            <a:r>
              <a:rPr sz="2800" spc="-520" dirty="0">
                <a:latin typeface="휴먼아미체"/>
                <a:cs typeface="휴먼아미체"/>
              </a:rPr>
              <a:t> </a:t>
            </a:r>
            <a:r>
              <a:rPr sz="2800" spc="880" dirty="0">
                <a:latin typeface="휴먼아미체"/>
                <a:cs typeface="휴먼아미체"/>
              </a:rPr>
              <a:t>셀들끼리만</a:t>
            </a:r>
            <a:r>
              <a:rPr sz="2800" spc="-515" dirty="0">
                <a:latin typeface="휴먼아미체"/>
                <a:cs typeface="휴먼아미체"/>
              </a:rPr>
              <a:t> </a:t>
            </a:r>
            <a:r>
              <a:rPr sz="2800" spc="770" dirty="0">
                <a:latin typeface="휴먼아미체"/>
                <a:cs typeface="휴먼아미체"/>
              </a:rPr>
              <a:t>합</a:t>
            </a:r>
            <a:r>
              <a:rPr sz="2400" spc="770" dirty="0">
                <a:latin typeface="휴먼아미체"/>
                <a:cs typeface="휴먼아미체"/>
              </a:rPr>
              <a:t>칠</a:t>
            </a:r>
            <a:r>
              <a:rPr sz="2400" spc="-455" dirty="0">
                <a:latin typeface="휴먼아미체"/>
                <a:cs typeface="휴먼아미체"/>
              </a:rPr>
              <a:t> </a:t>
            </a:r>
            <a:r>
              <a:rPr sz="2400" spc="1035" dirty="0">
                <a:latin typeface="휴먼아미체"/>
                <a:cs typeface="휴먼아미체"/>
              </a:rPr>
              <a:t>수</a:t>
            </a:r>
            <a:r>
              <a:rPr sz="2400" spc="-440" dirty="0">
                <a:latin typeface="휴먼아미체"/>
                <a:cs typeface="휴먼아미체"/>
              </a:rPr>
              <a:t> </a:t>
            </a:r>
            <a:r>
              <a:rPr sz="2400" spc="475" dirty="0">
                <a:latin typeface="휴먼아미체"/>
                <a:cs typeface="휴먼아미체"/>
              </a:rPr>
              <a:t>있다</a:t>
            </a:r>
            <a:r>
              <a:rPr sz="2400" spc="475" dirty="0">
                <a:latin typeface="나눔고딕"/>
                <a:cs typeface="나눔고딕"/>
              </a:rPr>
              <a:t>.</a:t>
            </a:r>
            <a:r>
              <a:rPr sz="2400" spc="-145" dirty="0">
                <a:latin typeface="나눔고딕"/>
                <a:cs typeface="나눔고딕"/>
              </a:rPr>
              <a:t> </a:t>
            </a:r>
            <a:r>
              <a:rPr sz="2400" spc="944" dirty="0">
                <a:latin typeface="휴먼아미체"/>
                <a:cs typeface="휴먼아미체"/>
              </a:rPr>
              <a:t>그리고</a:t>
            </a:r>
            <a:r>
              <a:rPr sz="2400" spc="-455" dirty="0">
                <a:latin typeface="휴먼아미체"/>
                <a:cs typeface="휴먼아미체"/>
              </a:rPr>
              <a:t> </a:t>
            </a:r>
            <a:r>
              <a:rPr sz="2400" spc="770" dirty="0">
                <a:latin typeface="휴먼아미체"/>
                <a:cs typeface="휴먼아미체"/>
              </a:rPr>
              <a:t>셀을</a:t>
            </a:r>
            <a:r>
              <a:rPr sz="2400" spc="-455" dirty="0">
                <a:latin typeface="휴먼아미체"/>
                <a:cs typeface="휴먼아미체"/>
              </a:rPr>
              <a:t> </a:t>
            </a:r>
            <a:r>
              <a:rPr sz="2400" spc="720" dirty="0">
                <a:latin typeface="휴먼아미체"/>
                <a:cs typeface="휴먼아미체"/>
              </a:rPr>
              <a:t>합칠</a:t>
            </a:r>
            <a:r>
              <a:rPr sz="2400" spc="-445" dirty="0">
                <a:latin typeface="휴먼아미체"/>
                <a:cs typeface="휴먼아미체"/>
              </a:rPr>
              <a:t> </a:t>
            </a:r>
            <a:r>
              <a:rPr sz="2400" spc="840" dirty="0">
                <a:latin typeface="휴먼아미체"/>
                <a:cs typeface="휴먼아미체"/>
              </a:rPr>
              <a:t>경우에는</a:t>
            </a:r>
            <a:r>
              <a:rPr sz="2400" spc="-470" dirty="0">
                <a:latin typeface="휴먼아미체"/>
                <a:cs typeface="휴먼아미체"/>
              </a:rPr>
              <a:t> </a:t>
            </a:r>
            <a:r>
              <a:rPr sz="2400" spc="755" dirty="0">
                <a:latin typeface="휴먼아미체"/>
                <a:cs typeface="휴먼아미체"/>
              </a:rPr>
              <a:t>먼저 </a:t>
            </a:r>
            <a:r>
              <a:rPr sz="2400" spc="770" dirty="0">
                <a:latin typeface="휴먼아미체"/>
                <a:cs typeface="휴먼아미체"/>
              </a:rPr>
              <a:t>종이에</a:t>
            </a:r>
            <a:r>
              <a:rPr sz="2400" spc="-470" dirty="0">
                <a:latin typeface="휴먼아미체"/>
                <a:cs typeface="휴먼아미체"/>
              </a:rPr>
              <a:t> </a:t>
            </a:r>
            <a:r>
              <a:rPr sz="2400" spc="865" dirty="0">
                <a:latin typeface="휴먼아미체"/>
                <a:cs typeface="휴먼아미체"/>
              </a:rPr>
              <a:t>펜으로</a:t>
            </a:r>
            <a:r>
              <a:rPr sz="2400" spc="-455" dirty="0">
                <a:latin typeface="휴먼아미체"/>
                <a:cs typeface="휴먼아미체"/>
              </a:rPr>
              <a:t> </a:t>
            </a:r>
            <a:r>
              <a:rPr sz="2400" spc="780" dirty="0">
                <a:latin typeface="휴먼아미체"/>
                <a:cs typeface="휴먼아미체"/>
              </a:rPr>
              <a:t>직접</a:t>
            </a:r>
            <a:r>
              <a:rPr sz="2400" spc="-455" dirty="0">
                <a:latin typeface="휴먼아미체"/>
                <a:cs typeface="휴먼아미체"/>
              </a:rPr>
              <a:t> </a:t>
            </a:r>
            <a:r>
              <a:rPr sz="2400" spc="1035" dirty="0">
                <a:latin typeface="휴먼아미체"/>
                <a:cs typeface="휴먼아미체"/>
              </a:rPr>
              <a:t>표를</a:t>
            </a:r>
            <a:r>
              <a:rPr sz="2400" spc="-445" dirty="0">
                <a:latin typeface="휴먼아미체"/>
                <a:cs typeface="휴먼아미체"/>
              </a:rPr>
              <a:t> </a:t>
            </a:r>
            <a:r>
              <a:rPr sz="2400" spc="965" dirty="0">
                <a:latin typeface="휴먼아미체"/>
                <a:cs typeface="휴먼아미체"/>
              </a:rPr>
              <a:t>그려보고</a:t>
            </a:r>
            <a:r>
              <a:rPr sz="2400" spc="-465" dirty="0">
                <a:latin typeface="휴먼아미체"/>
                <a:cs typeface="휴먼아미체"/>
              </a:rPr>
              <a:t> </a:t>
            </a:r>
            <a:r>
              <a:rPr sz="2400" spc="905" dirty="0">
                <a:latin typeface="휴먼아미체"/>
                <a:cs typeface="휴먼아미체"/>
              </a:rPr>
              <a:t>어느</a:t>
            </a:r>
            <a:r>
              <a:rPr sz="2400" spc="-445" dirty="0">
                <a:latin typeface="휴먼아미체"/>
                <a:cs typeface="휴먼아미체"/>
              </a:rPr>
              <a:t> </a:t>
            </a:r>
            <a:r>
              <a:rPr sz="2400" spc="1035" dirty="0">
                <a:latin typeface="휴먼아미체"/>
                <a:cs typeface="휴먼아미체"/>
              </a:rPr>
              <a:t>부분을</a:t>
            </a:r>
            <a:r>
              <a:rPr sz="2400" spc="-455" dirty="0">
                <a:latin typeface="휴먼아미체"/>
                <a:cs typeface="휴먼아미체"/>
              </a:rPr>
              <a:t> </a:t>
            </a:r>
            <a:r>
              <a:rPr sz="2400" spc="690" dirty="0">
                <a:latin typeface="휴먼아미체"/>
                <a:cs typeface="휴먼아미체"/>
              </a:rPr>
              <a:t>어떻게</a:t>
            </a:r>
            <a:r>
              <a:rPr sz="2400" spc="-459" dirty="0">
                <a:latin typeface="휴먼아미체"/>
                <a:cs typeface="휴먼아미체"/>
              </a:rPr>
              <a:t> </a:t>
            </a:r>
            <a:r>
              <a:rPr sz="2400" spc="720" dirty="0">
                <a:latin typeface="휴먼아미체"/>
                <a:cs typeface="휴먼아미체"/>
              </a:rPr>
              <a:t>합칠</a:t>
            </a:r>
            <a:r>
              <a:rPr sz="2400" spc="-455" dirty="0">
                <a:latin typeface="휴먼아미체"/>
                <a:cs typeface="휴먼아미체"/>
              </a:rPr>
              <a:t> </a:t>
            </a:r>
            <a:r>
              <a:rPr sz="2400" spc="780" dirty="0">
                <a:latin typeface="휴먼아미체"/>
                <a:cs typeface="휴먼아미체"/>
              </a:rPr>
              <a:t>것인지</a:t>
            </a:r>
            <a:r>
              <a:rPr sz="2400" spc="-455" dirty="0">
                <a:latin typeface="휴먼아미체"/>
                <a:cs typeface="휴먼아미체"/>
              </a:rPr>
              <a:t> </a:t>
            </a:r>
            <a:r>
              <a:rPr sz="2400" spc="780" dirty="0">
                <a:latin typeface="휴먼아미체"/>
                <a:cs typeface="휴먼아미체"/>
              </a:rPr>
              <a:t>미리</a:t>
            </a:r>
            <a:r>
              <a:rPr sz="2400" spc="-455" dirty="0">
                <a:latin typeface="휴먼아미체"/>
                <a:cs typeface="휴먼아미체"/>
              </a:rPr>
              <a:t> </a:t>
            </a:r>
            <a:r>
              <a:rPr sz="2400" spc="650" dirty="0">
                <a:latin typeface="휴먼아미체"/>
                <a:cs typeface="휴먼아미체"/>
              </a:rPr>
              <a:t>확인해야</a:t>
            </a:r>
            <a:r>
              <a:rPr sz="2400" spc="-455" dirty="0">
                <a:latin typeface="휴먼아미체"/>
                <a:cs typeface="휴먼아미체"/>
              </a:rPr>
              <a:t> </a:t>
            </a:r>
            <a:r>
              <a:rPr sz="2400" spc="400" dirty="0">
                <a:latin typeface="휴먼아미체"/>
                <a:cs typeface="휴먼아미체"/>
              </a:rPr>
              <a:t>한다</a:t>
            </a:r>
            <a:r>
              <a:rPr sz="2400" spc="400" dirty="0">
                <a:latin typeface="나눔고딕"/>
                <a:cs typeface="나눔고딕"/>
              </a:rPr>
              <a:t>.</a:t>
            </a:r>
            <a:endParaRPr sz="2400">
              <a:latin typeface="나눔고딕"/>
              <a:cs typeface="나눔고딕"/>
            </a:endParaRPr>
          </a:p>
        </p:txBody>
      </p:sp>
      <p:pic>
        <p:nvPicPr>
          <p:cNvPr id="19" name="object 19"/>
          <p:cNvPicPr/>
          <p:nvPr/>
        </p:nvPicPr>
        <p:blipFill>
          <a:blip r:embed="rId2" cstate="print"/>
          <a:stretch>
            <a:fillRect/>
          </a:stretch>
        </p:blipFill>
        <p:spPr>
          <a:xfrm>
            <a:off x="380792" y="5647246"/>
            <a:ext cx="232918" cy="232918"/>
          </a:xfrm>
          <a:prstGeom prst="rect">
            <a:avLst/>
          </a:prstGeom>
        </p:spPr>
      </p:pic>
      <p:sp>
        <p:nvSpPr>
          <p:cNvPr id="25" name="TextBox 24">
            <a:extLst>
              <a:ext uri="{FF2B5EF4-FFF2-40B4-BE49-F238E27FC236}">
                <a16:creationId xmlns:a16="http://schemas.microsoft.com/office/drawing/2014/main" id="{833078CB-3503-8556-8A08-84C1B623D093}"/>
              </a:ext>
            </a:extLst>
          </p:cNvPr>
          <p:cNvSpPr txBox="1"/>
          <p:nvPr/>
        </p:nvSpPr>
        <p:spPr>
          <a:xfrm>
            <a:off x="306648" y="319086"/>
            <a:ext cx="9191138"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셀 병합 </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en-US" altLang="ko-KR"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colspan</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속성</a:t>
            </a:r>
          </a:p>
        </p:txBody>
      </p:sp>
      <p:cxnSp>
        <p:nvCxnSpPr>
          <p:cNvPr id="2" name="직선 연결선 1">
            <a:extLst>
              <a:ext uri="{FF2B5EF4-FFF2-40B4-BE49-F238E27FC236}">
                <a16:creationId xmlns:a16="http://schemas.microsoft.com/office/drawing/2014/main" id="{00BA97B0-515F-F214-32F1-D1681B9BF004}"/>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815EBF-2FF8-FD2C-C962-20304BF0A5EC}"/>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21" name="TextBox 20">
            <a:extLst>
              <a:ext uri="{FF2B5EF4-FFF2-40B4-BE49-F238E27FC236}">
                <a16:creationId xmlns:a16="http://schemas.microsoft.com/office/drawing/2014/main" id="{E1D12C0A-089F-955A-2B7A-79ACECF8E142}"/>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8105" y="993418"/>
            <a:ext cx="5095938" cy="369332"/>
          </a:xfrm>
          <a:prstGeom prst="rect">
            <a:avLst/>
          </a:prstGeom>
          <a:noFill/>
        </p:spPr>
        <p:txBody>
          <a:bodyPr wrap="square" rtlCol="0">
            <a:spAutoFit/>
          </a:bodyPr>
          <a:lstStyle/>
          <a:p>
            <a:r>
              <a:rPr lang="en-US" altLang="ko-KR" b="1" dirty="0" err="1">
                <a:solidFill>
                  <a:srgbClr val="5A7EA9"/>
                </a:solidFill>
              </a:rPr>
              <a:t>colspan</a:t>
            </a:r>
            <a:r>
              <a:rPr lang="en-US" altLang="ko-KR" b="1" dirty="0">
                <a:solidFill>
                  <a:srgbClr val="5A7EA9"/>
                </a:solidFill>
              </a:rPr>
              <a:t>, </a:t>
            </a:r>
            <a:r>
              <a:rPr lang="en-US" altLang="ko-KR" b="1" dirty="0" err="1">
                <a:solidFill>
                  <a:srgbClr val="5A7EA9"/>
                </a:solidFill>
              </a:rPr>
              <a:t>rowspan</a:t>
            </a:r>
            <a:r>
              <a:rPr lang="en-US" altLang="ko-KR" b="1" dirty="0">
                <a:solidFill>
                  <a:srgbClr val="5A7EA9"/>
                </a:solidFill>
              </a:rPr>
              <a:t> </a:t>
            </a:r>
            <a:r>
              <a:rPr lang="ko-KR" altLang="en-US" b="1" dirty="0">
                <a:solidFill>
                  <a:srgbClr val="5A7EA9"/>
                </a:solidFill>
              </a:rPr>
              <a:t>속성 </a:t>
            </a:r>
            <a:r>
              <a:rPr lang="en-US" altLang="ko-KR" b="1" dirty="0">
                <a:solidFill>
                  <a:srgbClr val="5A7EA9"/>
                </a:solidFill>
              </a:rPr>
              <a:t>– </a:t>
            </a:r>
            <a:r>
              <a:rPr lang="ko-KR" altLang="en-US" b="1" dirty="0">
                <a:solidFill>
                  <a:srgbClr val="5A7EA9"/>
                </a:solidFill>
              </a:rPr>
              <a:t>행 또는 열 합치기</a:t>
            </a:r>
          </a:p>
        </p:txBody>
      </p:sp>
      <p:sp>
        <p:nvSpPr>
          <p:cNvPr id="27" name="TextBox 26"/>
          <p:cNvSpPr txBox="1"/>
          <p:nvPr/>
        </p:nvSpPr>
        <p:spPr>
          <a:xfrm>
            <a:off x="6984227" y="1161266"/>
            <a:ext cx="4110184" cy="4154984"/>
          </a:xfrm>
          <a:prstGeom prst="rect">
            <a:avLst/>
          </a:prstGeom>
          <a:noFill/>
        </p:spPr>
        <p:txBody>
          <a:bodyPr wrap="square" rtlCol="0">
            <a:spAutoFit/>
          </a:bodyPr>
          <a:lstStyle/>
          <a:p>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table</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FF0000"/>
                </a:solidFill>
                <a:highlight>
                  <a:srgbClr val="FFFFFF"/>
                </a:highlight>
                <a:latin typeface="D2Coding" panose="020B0609020101020101" pitchFamily="49" charset="-127"/>
                <a:ea typeface="D2Coding" panose="020B0609020101020101" pitchFamily="49" charset="-127"/>
              </a:rPr>
              <a:t>border</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="1"&gt;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colgroup</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col</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FF0000"/>
                </a:solidFill>
                <a:highlight>
                  <a:srgbClr val="FFFFFF"/>
                </a:highlight>
                <a:latin typeface="D2Coding" panose="020B0609020101020101" pitchFamily="49" charset="-127"/>
                <a:ea typeface="D2Coding" panose="020B0609020101020101" pitchFamily="49" charset="-127"/>
              </a:rPr>
              <a:t>style</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a:t>
            </a:r>
            <a:r>
              <a:rPr lang="en-US" altLang="ko-KR" sz="1200">
                <a:solidFill>
                  <a:srgbClr val="FF0000"/>
                </a:solidFill>
                <a:highlight>
                  <a:srgbClr val="FFFFFF"/>
                </a:highlight>
                <a:latin typeface="D2Coding" panose="020B0609020101020101" pitchFamily="49" charset="-127"/>
                <a:ea typeface="D2Coding" panose="020B0609020101020101" pitchFamily="49" charset="-127"/>
              </a:rPr>
              <a:t>width</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100px</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col</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FF0000"/>
                </a:solidFill>
                <a:highlight>
                  <a:srgbClr val="FFFFFF"/>
                </a:highlight>
                <a:latin typeface="D2Coding" panose="020B0609020101020101" pitchFamily="49" charset="-127"/>
                <a:ea typeface="D2Coding" panose="020B0609020101020101" pitchFamily="49" charset="-127"/>
              </a:rPr>
              <a:t>style</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a:t>
            </a:r>
            <a:r>
              <a:rPr lang="en-US" altLang="ko-KR" sz="1200">
                <a:solidFill>
                  <a:srgbClr val="FF0000"/>
                </a:solidFill>
                <a:highlight>
                  <a:srgbClr val="FFFFFF"/>
                </a:highlight>
                <a:latin typeface="D2Coding" panose="020B0609020101020101" pitchFamily="49" charset="-127"/>
                <a:ea typeface="D2Coding" panose="020B0609020101020101" pitchFamily="49" charset="-127"/>
              </a:rPr>
              <a:t>width</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300px</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col</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FF0000"/>
                </a:solidFill>
                <a:highlight>
                  <a:srgbClr val="FFFFFF"/>
                </a:highlight>
                <a:latin typeface="D2Coding" panose="020B0609020101020101" pitchFamily="49" charset="-127"/>
                <a:ea typeface="D2Coding" panose="020B0609020101020101" pitchFamily="49" charset="-127"/>
              </a:rPr>
              <a:t>style</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a:t>
            </a:r>
            <a:r>
              <a:rPr lang="en-US" altLang="ko-KR" sz="1200">
                <a:solidFill>
                  <a:srgbClr val="FF0000"/>
                </a:solidFill>
                <a:highlight>
                  <a:srgbClr val="FFFFFF"/>
                </a:highlight>
                <a:latin typeface="D2Coding" panose="020B0609020101020101" pitchFamily="49" charset="-127"/>
                <a:ea typeface="D2Coding" panose="020B0609020101020101" pitchFamily="49" charset="-127"/>
              </a:rPr>
              <a:t>width</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100px</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col</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FF0000"/>
                </a:solidFill>
                <a:highlight>
                  <a:srgbClr val="FFFFFF"/>
                </a:highlight>
                <a:latin typeface="D2Coding" panose="020B0609020101020101" pitchFamily="49" charset="-127"/>
                <a:ea typeface="D2Coding" panose="020B0609020101020101" pitchFamily="49" charset="-127"/>
              </a:rPr>
              <a:t>style</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a:t>
            </a:r>
            <a:r>
              <a:rPr lang="en-US" altLang="ko-KR" sz="1200">
                <a:solidFill>
                  <a:srgbClr val="FF0000"/>
                </a:solidFill>
                <a:highlight>
                  <a:srgbClr val="FFFFFF"/>
                </a:highlight>
                <a:latin typeface="D2Coding" panose="020B0609020101020101" pitchFamily="49" charset="-127"/>
                <a:ea typeface="D2Coding" panose="020B0609020101020101" pitchFamily="49" charset="-127"/>
              </a:rPr>
              <a:t>width</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300px</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colgroup</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이름</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연락처</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주소</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FF0000"/>
                </a:solidFill>
                <a:highlight>
                  <a:srgbClr val="FFFFFF"/>
                </a:highlight>
                <a:latin typeface="D2Coding" panose="020B0609020101020101" pitchFamily="49" charset="-127"/>
                <a:ea typeface="D2Coding" panose="020B0609020101020101" pitchFamily="49" charset="-127"/>
              </a:rPr>
              <a:t>colspan</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="3"&gt;&lt;/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200">
                <a:solidFill>
                  <a:srgbClr val="000000"/>
                </a:solidFill>
                <a:highlight>
                  <a:srgbClr val="FFFFFF"/>
                </a:highlight>
                <a:latin typeface="D2Coding" panose="020B0609020101020101" pitchFamily="49" charset="-127"/>
                <a:ea typeface="D2Coding" panose="020B0609020101020101" pitchFamily="49" charset="-127"/>
              </a:rPr>
              <a:t>자기소개</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th</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200">
                <a:solidFill>
                  <a:srgbClr val="FF0000"/>
                </a:solidFill>
                <a:highlight>
                  <a:srgbClr val="FFFFFF"/>
                </a:highlight>
                <a:latin typeface="D2Coding" panose="020B0609020101020101" pitchFamily="49" charset="-127"/>
                <a:ea typeface="D2Coding" panose="020B0609020101020101" pitchFamily="49" charset="-127"/>
              </a:rPr>
              <a:t>colspan</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="3"&gt;&lt;/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2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2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200">
                <a:solidFill>
                  <a:srgbClr val="800000"/>
                </a:solidFill>
                <a:highlight>
                  <a:srgbClr val="FFFFFF"/>
                </a:highlight>
                <a:latin typeface="D2Coding" panose="020B0609020101020101" pitchFamily="49" charset="-127"/>
                <a:ea typeface="D2Coding" panose="020B0609020101020101" pitchFamily="49" charset="-127"/>
              </a:rPr>
              <a:t>table</a:t>
            </a:r>
            <a:r>
              <a:rPr lang="en-US" altLang="ko-KR" sz="12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000" dirty="0">
              <a:solidFill>
                <a:srgbClr val="0070C0"/>
              </a:solidFill>
            </a:endParaRPr>
          </a:p>
        </p:txBody>
      </p:sp>
      <p:pic>
        <p:nvPicPr>
          <p:cNvPr id="33" name="그림 32"/>
          <p:cNvPicPr>
            <a:picLocks noChangeAspect="1"/>
          </p:cNvPicPr>
          <p:nvPr/>
        </p:nvPicPr>
        <p:blipFill>
          <a:blip r:embed="rId2"/>
          <a:stretch>
            <a:fillRect/>
          </a:stretch>
        </p:blipFill>
        <p:spPr>
          <a:xfrm>
            <a:off x="8065465" y="5077609"/>
            <a:ext cx="3533775" cy="1238250"/>
          </a:xfrm>
          <a:prstGeom prst="rect">
            <a:avLst/>
          </a:prstGeom>
        </p:spPr>
      </p:pic>
      <p:pic>
        <p:nvPicPr>
          <p:cNvPr id="9" name="그림 8">
            <a:extLst>
              <a:ext uri="{FF2B5EF4-FFF2-40B4-BE49-F238E27FC236}">
                <a16:creationId xmlns:a16="http://schemas.microsoft.com/office/drawing/2014/main" id="{8479D345-D304-4682-B6B3-59557FE54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92" y="2519103"/>
            <a:ext cx="5593860" cy="1263356"/>
          </a:xfrm>
          <a:prstGeom prst="rect">
            <a:avLst/>
          </a:prstGeom>
        </p:spPr>
      </p:pic>
      <p:sp>
        <p:nvSpPr>
          <p:cNvPr id="5" name="TextBox 4"/>
          <p:cNvSpPr txBox="1"/>
          <p:nvPr/>
        </p:nvSpPr>
        <p:spPr>
          <a:xfrm>
            <a:off x="2259501" y="2433793"/>
            <a:ext cx="1584357" cy="307777"/>
          </a:xfrm>
          <a:prstGeom prst="rect">
            <a:avLst/>
          </a:prstGeom>
          <a:solidFill>
            <a:schemeClr val="bg1"/>
          </a:solidFill>
        </p:spPr>
        <p:txBody>
          <a:bodyPr wrap="square" rtlCol="0">
            <a:spAutoFit/>
          </a:bodyPr>
          <a:lstStyle/>
          <a:p>
            <a:r>
              <a:rPr lang="en-US" altLang="ko-KR" sz="1400">
                <a:solidFill>
                  <a:srgbClr val="C00000"/>
                </a:solidFill>
              </a:rPr>
              <a:t>colspan=“3”</a:t>
            </a:r>
            <a:endParaRPr lang="ko-KR" altLang="en-US" sz="1400">
              <a:solidFill>
                <a:srgbClr val="C00000"/>
              </a:solidFill>
            </a:endParaRPr>
          </a:p>
        </p:txBody>
      </p:sp>
      <p:pic>
        <p:nvPicPr>
          <p:cNvPr id="11" name="그림 10" descr="건물이(가) 표시된 사진&#10;&#10;자동 생성된 설명">
            <a:extLst>
              <a:ext uri="{FF2B5EF4-FFF2-40B4-BE49-F238E27FC236}">
                <a16:creationId xmlns:a16="http://schemas.microsoft.com/office/drawing/2014/main" id="{23ABAEC7-098D-4CD0-9B42-F1001B91D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119" y="4386839"/>
            <a:ext cx="5696252" cy="1245161"/>
          </a:xfrm>
          <a:prstGeom prst="rect">
            <a:avLst/>
          </a:prstGeom>
        </p:spPr>
      </p:pic>
      <p:sp>
        <p:nvSpPr>
          <p:cNvPr id="29" name="TextBox 28"/>
          <p:cNvSpPr txBox="1"/>
          <p:nvPr/>
        </p:nvSpPr>
        <p:spPr>
          <a:xfrm>
            <a:off x="1934888" y="4386839"/>
            <a:ext cx="1584357" cy="307777"/>
          </a:xfrm>
          <a:prstGeom prst="rect">
            <a:avLst/>
          </a:prstGeom>
          <a:solidFill>
            <a:schemeClr val="bg1"/>
          </a:solidFill>
        </p:spPr>
        <p:txBody>
          <a:bodyPr wrap="square" rtlCol="0">
            <a:spAutoFit/>
          </a:bodyPr>
          <a:lstStyle/>
          <a:p>
            <a:r>
              <a:rPr lang="en-US" altLang="ko-KR" sz="1400">
                <a:solidFill>
                  <a:srgbClr val="C00000"/>
                </a:solidFill>
              </a:rPr>
              <a:t>rowspan=“2”</a:t>
            </a:r>
            <a:endParaRPr lang="ko-KR" altLang="en-US" sz="1400">
              <a:solidFill>
                <a:srgbClr val="C00000"/>
              </a:solidFill>
            </a:endParaRPr>
          </a:p>
        </p:txBody>
      </p:sp>
      <p:pic>
        <p:nvPicPr>
          <p:cNvPr id="13" name="그림 12">
            <a:extLst>
              <a:ext uri="{FF2B5EF4-FFF2-40B4-BE49-F238E27FC236}">
                <a16:creationId xmlns:a16="http://schemas.microsoft.com/office/drawing/2014/main" id="{82FA5B05-F59E-46D1-B12D-4CAD818AD9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8883" y="1271820"/>
            <a:ext cx="1580357" cy="286253"/>
          </a:xfrm>
          <a:prstGeom prst="rect">
            <a:avLst/>
          </a:prstGeom>
        </p:spPr>
      </p:pic>
      <p:sp>
        <p:nvSpPr>
          <p:cNvPr id="6" name="TextBox 5">
            <a:extLst>
              <a:ext uri="{FF2B5EF4-FFF2-40B4-BE49-F238E27FC236}">
                <a16:creationId xmlns:a16="http://schemas.microsoft.com/office/drawing/2014/main" id="{9D06913D-63A2-499A-2B7D-5C4CAB554CCE}"/>
              </a:ext>
            </a:extLst>
          </p:cNvPr>
          <p:cNvSpPr txBox="1"/>
          <p:nvPr/>
        </p:nvSpPr>
        <p:spPr>
          <a:xfrm>
            <a:off x="306648" y="319086"/>
            <a:ext cx="6096000"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표를 만드는 태그</a:t>
            </a:r>
          </a:p>
        </p:txBody>
      </p:sp>
      <p:cxnSp>
        <p:nvCxnSpPr>
          <p:cNvPr id="2" name="직선 연결선 1">
            <a:extLst>
              <a:ext uri="{FF2B5EF4-FFF2-40B4-BE49-F238E27FC236}">
                <a16:creationId xmlns:a16="http://schemas.microsoft.com/office/drawing/2014/main" id="{E83CCACD-85A2-BDA4-3402-FA54A7EC2B71}"/>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33FAA9-8AED-1315-EFC2-7E461B3746DF}"/>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8083B496-3544-C986-17FA-DFFD5676149A}"/>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extLst>
      <p:ext uri="{BB962C8B-B14F-4D97-AF65-F5344CB8AC3E}">
        <p14:creationId xmlns:p14="http://schemas.microsoft.com/office/powerpoint/2010/main" val="1249933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71119" y="1312752"/>
            <a:ext cx="5602932" cy="369332"/>
          </a:xfrm>
          <a:prstGeom prst="rect">
            <a:avLst/>
          </a:prstGeom>
          <a:noFill/>
        </p:spPr>
        <p:txBody>
          <a:bodyPr wrap="square" rtlCol="0">
            <a:spAutoFit/>
          </a:bodyPr>
          <a:lstStyle/>
          <a:p>
            <a:r>
              <a:rPr lang="en-US" altLang="ko-KR" b="1"/>
              <a:t>&lt;col&gt;, &lt;colgroup&gt; – </a:t>
            </a:r>
            <a:r>
              <a:rPr lang="ko-KR" altLang="en-US" b="1"/>
              <a:t>열끼리 묶어 스타일 지정</a:t>
            </a:r>
          </a:p>
        </p:txBody>
      </p:sp>
      <p:sp>
        <p:nvSpPr>
          <p:cNvPr id="15" name="TextBox 14"/>
          <p:cNvSpPr txBox="1"/>
          <p:nvPr/>
        </p:nvSpPr>
        <p:spPr>
          <a:xfrm>
            <a:off x="671119" y="1990356"/>
            <a:ext cx="5216077" cy="36471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ko-KR" sz="1400"/>
              <a:t>&lt;col&gt; </a:t>
            </a:r>
            <a:r>
              <a:rPr lang="ko-KR" altLang="en-US" sz="1400"/>
              <a:t>태그</a:t>
            </a:r>
            <a:r>
              <a:rPr lang="en-US" altLang="ko-KR" sz="1400"/>
              <a:t> - </a:t>
            </a:r>
            <a:r>
              <a:rPr lang="ko-KR" altLang="en-US" sz="1400">
                <a:solidFill>
                  <a:srgbClr val="211D1E"/>
                </a:solidFill>
                <a:latin typeface="TDc_SSiMyungJo 120"/>
              </a:rPr>
              <a:t>한 열에 있는 모든 셀에 같은 스타일을 적 용하려고 할 때 사용</a:t>
            </a:r>
            <a:r>
              <a:rPr lang="en-US" altLang="ko-KR" sz="1400">
                <a:solidFill>
                  <a:srgbClr val="211D1E"/>
                </a:solidFill>
                <a:latin typeface="TDc_SSiMyungJo 120"/>
              </a:rPr>
              <a:t>. </a:t>
            </a:r>
            <a:r>
              <a:rPr lang="ko-KR" altLang="en-US" sz="1400">
                <a:solidFill>
                  <a:srgbClr val="211D1E"/>
                </a:solidFill>
                <a:latin typeface="TDc_SSiMyungJo 120"/>
              </a:rPr>
              <a:t>닫는 태그 없음</a:t>
            </a:r>
            <a:r>
              <a:rPr lang="en-US" altLang="ko-KR" sz="1400">
                <a:solidFill>
                  <a:srgbClr val="211D1E"/>
                </a:solidFill>
                <a:latin typeface="TDc_SSiMyungJo 120"/>
              </a:rPr>
              <a:t>.</a:t>
            </a:r>
            <a:endParaRPr lang="en-US" altLang="ko-KR" sz="1400" dirty="0"/>
          </a:p>
          <a:p>
            <a:pPr marL="342900" indent="-342900">
              <a:lnSpc>
                <a:spcPct val="150000"/>
              </a:lnSpc>
              <a:buFont typeface="Arial" panose="020B0604020202020204" pitchFamily="34" charset="0"/>
              <a:buChar char="•"/>
            </a:pPr>
            <a:r>
              <a:rPr lang="en-US" altLang="ko-KR" sz="1400"/>
              <a:t>&lt;col&gt; </a:t>
            </a:r>
            <a:r>
              <a:rPr lang="ko-KR" altLang="en-US" sz="1400"/>
              <a:t>태그에 </a:t>
            </a:r>
            <a:r>
              <a:rPr lang="en-US" altLang="ko-KR" sz="1400"/>
              <a:t>span </a:t>
            </a:r>
            <a:r>
              <a:rPr lang="ko-KR" altLang="en-US" sz="1400"/>
              <a:t>속성을 사용해 여러 열을 묶을 수 있음</a:t>
            </a:r>
            <a:r>
              <a:rPr lang="en-US" altLang="ko-KR" sz="1400"/>
              <a:t>.</a:t>
            </a:r>
          </a:p>
          <a:p>
            <a:pPr marL="342900" indent="-342900">
              <a:lnSpc>
                <a:spcPct val="150000"/>
              </a:lnSpc>
              <a:buFont typeface="Arial" panose="020B0604020202020204" pitchFamily="34" charset="0"/>
              <a:buChar char="•"/>
            </a:pPr>
            <a:r>
              <a:rPr lang="en-US" altLang="ko-KR" sz="1400"/>
              <a:t>&lt;colgroup&gt; </a:t>
            </a:r>
            <a:r>
              <a:rPr lang="ko-KR" altLang="en-US" sz="1400"/>
              <a:t>태그로 여러 열을 묶을 수도 있는데</a:t>
            </a:r>
            <a:r>
              <a:rPr lang="en-US" altLang="ko-KR" sz="1400"/>
              <a:t>, &lt;colgroup&gt; </a:t>
            </a:r>
            <a:r>
              <a:rPr lang="ko-KR" altLang="en-US" sz="1400"/>
              <a:t>태그 안에</a:t>
            </a:r>
            <a:r>
              <a:rPr lang="en-US" altLang="ko-KR" sz="1400"/>
              <a:t> </a:t>
            </a:r>
            <a:r>
              <a:rPr lang="ko-KR" altLang="en-US" sz="1400"/>
              <a:t>묶는 열의 개수만큼 </a:t>
            </a:r>
            <a:r>
              <a:rPr lang="en-US" altLang="ko-KR" sz="1400"/>
              <a:t>&lt;col&gt; </a:t>
            </a:r>
            <a:r>
              <a:rPr lang="ko-KR" altLang="en-US" sz="1400"/>
              <a:t>태그를 사용</a:t>
            </a:r>
            <a:r>
              <a:rPr lang="en-US" altLang="ko-KR" sz="1400"/>
              <a:t>. </a:t>
            </a:r>
            <a:r>
              <a:rPr lang="ko-KR" altLang="en-US" sz="1400"/>
              <a:t>닫는 태그 있음</a:t>
            </a:r>
            <a:r>
              <a:rPr lang="en-US" altLang="ko-KR" sz="1400"/>
              <a:t>.</a:t>
            </a:r>
          </a:p>
          <a:p>
            <a:pPr marL="342900" indent="-342900">
              <a:lnSpc>
                <a:spcPct val="150000"/>
              </a:lnSpc>
              <a:buFont typeface="Arial" panose="020B0604020202020204" pitchFamily="34" charset="0"/>
              <a:buChar char="•"/>
            </a:pPr>
            <a:r>
              <a:rPr lang="en-US" altLang="ko-KR" sz="1400">
                <a:solidFill>
                  <a:srgbClr val="211D1E"/>
                </a:solidFill>
                <a:latin typeface="+mn-ea"/>
              </a:rPr>
              <a:t>&lt;col&gt; </a:t>
            </a:r>
            <a:r>
              <a:rPr lang="ko-KR" altLang="en-US" sz="1400">
                <a:solidFill>
                  <a:srgbClr val="211D1E"/>
                </a:solidFill>
                <a:latin typeface="+mn-ea"/>
              </a:rPr>
              <a:t>태그와 </a:t>
            </a:r>
            <a:r>
              <a:rPr lang="en-US" altLang="ko-KR" sz="1400">
                <a:solidFill>
                  <a:srgbClr val="211D1E"/>
                </a:solidFill>
                <a:latin typeface="+mn-ea"/>
              </a:rPr>
              <a:t>&lt;colgroup&gt; </a:t>
            </a:r>
            <a:r>
              <a:rPr lang="ko-KR" altLang="en-US" sz="1400">
                <a:solidFill>
                  <a:srgbClr val="211D1E"/>
                </a:solidFill>
                <a:latin typeface="+mn-ea"/>
              </a:rPr>
              <a:t>태그는 </a:t>
            </a:r>
            <a:r>
              <a:rPr lang="en-US" altLang="ko-KR" sz="1400">
                <a:solidFill>
                  <a:srgbClr val="211D1E"/>
                </a:solidFill>
                <a:latin typeface="+mn-ea"/>
              </a:rPr>
              <a:t>&lt;caption&gt; </a:t>
            </a:r>
            <a:r>
              <a:rPr lang="ko-KR" altLang="en-US" sz="1400">
                <a:solidFill>
                  <a:srgbClr val="211D1E"/>
                </a:solidFill>
                <a:latin typeface="+mn-ea"/>
              </a:rPr>
              <a:t>태그 뒤에</a:t>
            </a:r>
            <a:r>
              <a:rPr lang="en-US" altLang="ko-KR" sz="1400">
                <a:solidFill>
                  <a:srgbClr val="211D1E"/>
                </a:solidFill>
                <a:latin typeface="+mn-ea"/>
              </a:rPr>
              <a:t>, &lt;tr&gt;, &lt;td&gt; </a:t>
            </a:r>
            <a:r>
              <a:rPr lang="ko-KR" altLang="en-US" sz="1400">
                <a:solidFill>
                  <a:srgbClr val="211D1E"/>
                </a:solidFill>
                <a:latin typeface="+mn-ea"/>
              </a:rPr>
              <a:t>태그 전 에 사용해야 함</a:t>
            </a:r>
            <a:r>
              <a:rPr lang="en-US" altLang="ko-KR" sz="1400">
                <a:solidFill>
                  <a:srgbClr val="211D1E"/>
                </a:solidFill>
                <a:latin typeface="+mn-ea"/>
              </a:rPr>
              <a:t>.</a:t>
            </a:r>
          </a:p>
          <a:p>
            <a:pPr marL="342900" indent="-342900">
              <a:lnSpc>
                <a:spcPct val="150000"/>
              </a:lnSpc>
              <a:buFont typeface="Arial" panose="020B0604020202020204" pitchFamily="34" charset="0"/>
              <a:buChar char="•"/>
            </a:pPr>
            <a:r>
              <a:rPr lang="en-US" altLang="ko-KR" sz="1400">
                <a:solidFill>
                  <a:srgbClr val="211D1E"/>
                </a:solidFill>
                <a:latin typeface="+mn-ea"/>
              </a:rPr>
              <a:t>&lt;colgroup&gt; </a:t>
            </a:r>
            <a:r>
              <a:rPr lang="ko-KR" altLang="en-US" sz="1400">
                <a:solidFill>
                  <a:srgbClr val="211D1E"/>
                </a:solidFill>
                <a:latin typeface="+mn-ea"/>
              </a:rPr>
              <a:t>태그 안에 있는 </a:t>
            </a:r>
            <a:r>
              <a:rPr lang="en-US" altLang="ko-KR" sz="1400">
                <a:solidFill>
                  <a:srgbClr val="211D1E"/>
                </a:solidFill>
                <a:latin typeface="+mn-ea"/>
              </a:rPr>
              <a:t>&lt;col&gt; </a:t>
            </a:r>
            <a:r>
              <a:rPr lang="ko-KR" altLang="en-US" sz="1400">
                <a:solidFill>
                  <a:srgbClr val="211D1E"/>
                </a:solidFill>
                <a:latin typeface="+mn-ea"/>
              </a:rPr>
              <a:t>태그를 비롯해 단독 으로 사용한 </a:t>
            </a:r>
            <a:r>
              <a:rPr lang="en-US" altLang="ko-KR" sz="1400">
                <a:solidFill>
                  <a:srgbClr val="211D1E"/>
                </a:solidFill>
                <a:latin typeface="+mn-ea"/>
              </a:rPr>
              <a:t>&lt;col&gt; </a:t>
            </a:r>
            <a:r>
              <a:rPr lang="ko-KR" altLang="en-US" sz="1400">
                <a:solidFill>
                  <a:srgbClr val="211D1E"/>
                </a:solidFill>
                <a:latin typeface="+mn-ea"/>
              </a:rPr>
              <a:t>태그의 개수와 표의 열의 개수가 같아야 함</a:t>
            </a:r>
            <a:r>
              <a:rPr lang="en-US" altLang="ko-KR" sz="1400">
                <a:solidFill>
                  <a:srgbClr val="211D1E"/>
                </a:solidFill>
                <a:latin typeface="+mn-ea"/>
              </a:rPr>
              <a:t>.</a:t>
            </a:r>
            <a:endParaRPr lang="en-US" altLang="ko-KR" sz="1400" dirty="0">
              <a:latin typeface="+mn-ea"/>
            </a:endParaRPr>
          </a:p>
        </p:txBody>
      </p:sp>
      <p:sp>
        <p:nvSpPr>
          <p:cNvPr id="6" name="직사각형 5"/>
          <p:cNvSpPr/>
          <p:nvPr/>
        </p:nvSpPr>
        <p:spPr>
          <a:xfrm>
            <a:off x="6092534" y="1497417"/>
            <a:ext cx="6096000" cy="4401205"/>
          </a:xfrm>
          <a:prstGeom prst="rect">
            <a:avLst/>
          </a:prstGeom>
        </p:spPr>
        <p:txBody>
          <a:bodyPr>
            <a:spAutoFit/>
          </a:bodyPr>
          <a:lstStyle/>
          <a:p>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table</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400">
                <a:solidFill>
                  <a:srgbClr val="FF0000"/>
                </a:solidFill>
                <a:highlight>
                  <a:srgbClr val="FFFFFF"/>
                </a:highlight>
                <a:latin typeface="D2Coding" panose="020B0609020101020101" pitchFamily="49" charset="-127"/>
                <a:ea typeface="D2Coding" panose="020B0609020101020101" pitchFamily="49" charset="-127"/>
              </a:rPr>
              <a:t>border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="1"&gt;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caption</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colgroup </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연습</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caption</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colgroup</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col</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col</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400">
                <a:solidFill>
                  <a:srgbClr val="FF0000"/>
                </a:solidFill>
                <a:highlight>
                  <a:srgbClr val="FFFFFF"/>
                </a:highlight>
                <a:latin typeface="D2Coding" panose="020B0609020101020101" pitchFamily="49" charset="-127"/>
                <a:ea typeface="D2Coding" panose="020B0609020101020101" pitchFamily="49" charset="-127"/>
              </a:rPr>
              <a:t>span</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="2"</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400">
                <a:solidFill>
                  <a:srgbClr val="FF0000"/>
                </a:solidFill>
                <a:highlight>
                  <a:srgbClr val="FFFFFF"/>
                </a:highlight>
                <a:latin typeface="D2Coding" panose="020B0609020101020101" pitchFamily="49" charset="-127"/>
                <a:ea typeface="D2Coding" panose="020B0609020101020101" pitchFamily="49" charset="-127"/>
              </a:rPr>
              <a:t>style</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a:t>
            </a:r>
            <a:r>
              <a:rPr lang="en-US" altLang="ko-KR" sz="1400">
                <a:solidFill>
                  <a:srgbClr val="FF0000"/>
                </a:solidFill>
                <a:highlight>
                  <a:srgbClr val="FFFFFF"/>
                </a:highlight>
                <a:latin typeface="D2Coding" panose="020B0609020101020101" pitchFamily="49" charset="-127"/>
                <a:ea typeface="D2Coding" panose="020B0609020101020101" pitchFamily="49" charset="-127"/>
              </a:rPr>
              <a:t>background-color</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blue</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col</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400">
                <a:solidFill>
                  <a:srgbClr val="FF0000"/>
                </a:solidFill>
                <a:highlight>
                  <a:srgbClr val="FFFFFF"/>
                </a:highlight>
                <a:latin typeface="D2Coding" panose="020B0609020101020101" pitchFamily="49" charset="-127"/>
                <a:ea typeface="D2Coding" panose="020B0609020101020101" pitchFamily="49" charset="-127"/>
              </a:rPr>
              <a:t>style</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a:t>
            </a:r>
            <a:r>
              <a:rPr lang="en-US" altLang="ko-KR" sz="1400">
                <a:solidFill>
                  <a:srgbClr val="FF0000"/>
                </a:solidFill>
                <a:highlight>
                  <a:srgbClr val="FFFFFF"/>
                </a:highlight>
                <a:latin typeface="D2Coding" panose="020B0609020101020101" pitchFamily="49" charset="-127"/>
                <a:ea typeface="D2Coding" panose="020B0609020101020101" pitchFamily="49" charset="-127"/>
              </a:rPr>
              <a:t>background-color</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yellow"&gt;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colgroup</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td</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tr</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table</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p>
        </p:txBody>
      </p:sp>
      <p:pic>
        <p:nvPicPr>
          <p:cNvPr id="8" name="그림 7"/>
          <p:cNvPicPr>
            <a:picLocks noChangeAspect="1"/>
          </p:cNvPicPr>
          <p:nvPr/>
        </p:nvPicPr>
        <p:blipFill>
          <a:blip r:embed="rId2"/>
          <a:stretch>
            <a:fillRect/>
          </a:stretch>
        </p:blipFill>
        <p:spPr>
          <a:xfrm>
            <a:off x="7750001" y="4897132"/>
            <a:ext cx="3952875" cy="895350"/>
          </a:xfrm>
          <a:prstGeom prst="rect">
            <a:avLst/>
          </a:prstGeom>
        </p:spPr>
      </p:pic>
      <p:pic>
        <p:nvPicPr>
          <p:cNvPr id="5" name="그림 4">
            <a:extLst>
              <a:ext uri="{FF2B5EF4-FFF2-40B4-BE49-F238E27FC236}">
                <a16:creationId xmlns:a16="http://schemas.microsoft.com/office/drawing/2014/main" id="{51BAD260-8302-47ED-AF1E-521CA2CD3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420" y="1553839"/>
            <a:ext cx="1643130" cy="256489"/>
          </a:xfrm>
          <a:prstGeom prst="rect">
            <a:avLst/>
          </a:prstGeom>
        </p:spPr>
      </p:pic>
      <p:sp>
        <p:nvSpPr>
          <p:cNvPr id="9" name="TextBox 8">
            <a:extLst>
              <a:ext uri="{FF2B5EF4-FFF2-40B4-BE49-F238E27FC236}">
                <a16:creationId xmlns:a16="http://schemas.microsoft.com/office/drawing/2014/main" id="{B5C777B0-83E9-5708-08C7-92D7BDE81C97}"/>
              </a:ext>
            </a:extLst>
          </p:cNvPr>
          <p:cNvSpPr txBox="1"/>
          <p:nvPr/>
        </p:nvSpPr>
        <p:spPr>
          <a:xfrm>
            <a:off x="306648" y="319086"/>
            <a:ext cx="6096000"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표를 만드는 태그</a:t>
            </a:r>
          </a:p>
        </p:txBody>
      </p:sp>
      <p:cxnSp>
        <p:nvCxnSpPr>
          <p:cNvPr id="2" name="직선 연결선 1">
            <a:extLst>
              <a:ext uri="{FF2B5EF4-FFF2-40B4-BE49-F238E27FC236}">
                <a16:creationId xmlns:a16="http://schemas.microsoft.com/office/drawing/2014/main" id="{C235F1CE-384D-04A9-9466-3DEFD3C26F3F}"/>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357193C-6B63-5BC6-51C8-29BA0D609EB6}"/>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360DACDB-5981-D5ED-EAA0-C114950247D0}"/>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extLst>
      <p:ext uri="{BB962C8B-B14F-4D97-AF65-F5344CB8AC3E}">
        <p14:creationId xmlns:p14="http://schemas.microsoft.com/office/powerpoint/2010/main" val="122565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35988" y="1825198"/>
            <a:ext cx="10404475" cy="756920"/>
          </a:xfrm>
          <a:prstGeom prst="rect">
            <a:avLst/>
          </a:prstGeom>
        </p:spPr>
        <p:txBody>
          <a:bodyPr vert="horz" wrap="square" lIns="0" tIns="12700" rIns="0" bIns="0" rtlCol="0">
            <a:spAutoFit/>
          </a:bodyPr>
          <a:lstStyle/>
          <a:p>
            <a:pPr marL="12700" marR="5080">
              <a:lnSpc>
                <a:spcPct val="100000"/>
              </a:lnSpc>
              <a:spcBef>
                <a:spcPts val="100"/>
              </a:spcBef>
            </a:pPr>
            <a:r>
              <a:rPr sz="2400" spc="-175" dirty="0">
                <a:latin typeface="나눔고딕"/>
                <a:cs typeface="나눔고딕"/>
              </a:rPr>
              <a:t>3*3</a:t>
            </a:r>
            <a:r>
              <a:rPr sz="2400" spc="-140" dirty="0">
                <a:latin typeface="나눔고딕"/>
                <a:cs typeface="나눔고딕"/>
              </a:rPr>
              <a:t> </a:t>
            </a:r>
            <a:r>
              <a:rPr sz="2400" spc="625" dirty="0">
                <a:latin typeface="휴먼아미체"/>
                <a:cs typeface="휴먼아미체"/>
              </a:rPr>
              <a:t>표</a:t>
            </a:r>
            <a:r>
              <a:rPr sz="2400" spc="625" dirty="0">
                <a:latin typeface="나눔고딕"/>
                <a:cs typeface="나눔고딕"/>
              </a:rPr>
              <a:t>(</a:t>
            </a:r>
            <a:r>
              <a:rPr sz="2400" spc="625" dirty="0">
                <a:latin typeface="휴먼아미체"/>
                <a:cs typeface="휴먼아미체"/>
              </a:rPr>
              <a:t>칸</a:t>
            </a:r>
            <a:r>
              <a:rPr sz="2400" spc="-445" dirty="0">
                <a:latin typeface="휴먼아미체"/>
                <a:cs typeface="휴먼아미체"/>
              </a:rPr>
              <a:t> </a:t>
            </a:r>
            <a:r>
              <a:rPr sz="2400" spc="145" dirty="0">
                <a:latin typeface="나눔고딕"/>
                <a:cs typeface="나눔고딕"/>
              </a:rPr>
              <a:t>3</a:t>
            </a:r>
            <a:r>
              <a:rPr sz="2400" spc="145" dirty="0">
                <a:latin typeface="휴먼아미체"/>
                <a:cs typeface="휴먼아미체"/>
              </a:rPr>
              <a:t>개</a:t>
            </a:r>
            <a:r>
              <a:rPr sz="2400" spc="145" dirty="0">
                <a:latin typeface="나눔고딕"/>
                <a:cs typeface="나눔고딕"/>
              </a:rPr>
              <a:t>,</a:t>
            </a:r>
            <a:r>
              <a:rPr sz="2400" spc="-130" dirty="0">
                <a:latin typeface="나눔고딕"/>
                <a:cs typeface="나눔고딕"/>
              </a:rPr>
              <a:t> </a:t>
            </a:r>
            <a:r>
              <a:rPr sz="2400" spc="1035" dirty="0">
                <a:latin typeface="휴먼아미체"/>
                <a:cs typeface="휴먼아미체"/>
              </a:rPr>
              <a:t>줄</a:t>
            </a:r>
            <a:r>
              <a:rPr sz="2400" spc="-455" dirty="0">
                <a:latin typeface="휴먼아미체"/>
                <a:cs typeface="휴먼아미체"/>
              </a:rPr>
              <a:t> </a:t>
            </a:r>
            <a:r>
              <a:rPr sz="2400" spc="415" dirty="0">
                <a:latin typeface="나눔고딕"/>
                <a:cs typeface="나눔고딕"/>
              </a:rPr>
              <a:t>3</a:t>
            </a:r>
            <a:r>
              <a:rPr sz="2400" spc="415" dirty="0">
                <a:latin typeface="휴먼아미체"/>
                <a:cs typeface="휴먼아미체"/>
              </a:rPr>
              <a:t>개인</a:t>
            </a:r>
            <a:r>
              <a:rPr sz="2400" spc="-440" dirty="0">
                <a:latin typeface="휴먼아미체"/>
                <a:cs typeface="휴먼아미체"/>
              </a:rPr>
              <a:t> </a:t>
            </a:r>
            <a:r>
              <a:rPr sz="2400" spc="630" dirty="0">
                <a:latin typeface="휴먼아미체"/>
                <a:cs typeface="휴먼아미체"/>
              </a:rPr>
              <a:t>표</a:t>
            </a:r>
            <a:r>
              <a:rPr sz="2400" spc="630" dirty="0">
                <a:latin typeface="나눔고딕"/>
                <a:cs typeface="나눔고딕"/>
              </a:rPr>
              <a:t>)</a:t>
            </a:r>
            <a:r>
              <a:rPr sz="2400" spc="630" dirty="0">
                <a:latin typeface="휴먼아미체"/>
                <a:cs typeface="휴먼아미체"/>
              </a:rPr>
              <a:t>에서</a:t>
            </a:r>
            <a:r>
              <a:rPr sz="2400" spc="-455" dirty="0">
                <a:latin typeface="휴먼아미체"/>
                <a:cs typeface="휴먼아미체"/>
              </a:rPr>
              <a:t> </a:t>
            </a:r>
            <a:r>
              <a:rPr sz="2400" spc="780" dirty="0">
                <a:latin typeface="휴먼아미체"/>
                <a:cs typeface="휴먼아미체"/>
              </a:rPr>
              <a:t>첫</a:t>
            </a:r>
            <a:r>
              <a:rPr sz="2400" spc="-434" dirty="0">
                <a:latin typeface="휴먼아미체"/>
                <a:cs typeface="휴먼아미체"/>
              </a:rPr>
              <a:t> </a:t>
            </a:r>
            <a:r>
              <a:rPr sz="2400" spc="650" dirty="0">
                <a:latin typeface="휴먼아미체"/>
                <a:cs typeface="휴먼아미체"/>
              </a:rPr>
              <a:t>번째</a:t>
            </a:r>
            <a:r>
              <a:rPr sz="2400" spc="-455" dirty="0">
                <a:latin typeface="휴먼아미체"/>
                <a:cs typeface="휴먼아미체"/>
              </a:rPr>
              <a:t> </a:t>
            </a:r>
            <a:r>
              <a:rPr sz="2400" spc="770" dirty="0">
                <a:latin typeface="휴먼아미체"/>
                <a:cs typeface="휴먼아미체"/>
              </a:rPr>
              <a:t>줄에</a:t>
            </a:r>
            <a:r>
              <a:rPr sz="2400" spc="-455" dirty="0">
                <a:latin typeface="휴먼아미체"/>
                <a:cs typeface="휴먼아미체"/>
              </a:rPr>
              <a:t> </a:t>
            </a:r>
            <a:r>
              <a:rPr sz="2400" spc="905" dirty="0">
                <a:latin typeface="휴먼아미체"/>
                <a:cs typeface="휴먼아미체"/>
              </a:rPr>
              <a:t>있는</a:t>
            </a:r>
            <a:r>
              <a:rPr sz="2400" spc="-455" dirty="0">
                <a:latin typeface="휴먼아미체"/>
                <a:cs typeface="휴먼아미체"/>
              </a:rPr>
              <a:t> </a:t>
            </a:r>
            <a:r>
              <a:rPr sz="2400" spc="515" dirty="0">
                <a:latin typeface="휴먼아미체"/>
                <a:cs typeface="휴먼아미체"/>
              </a:rPr>
              <a:t>세</a:t>
            </a:r>
            <a:r>
              <a:rPr sz="2400" spc="-440" dirty="0">
                <a:latin typeface="휴먼아미체"/>
                <a:cs typeface="휴먼아미체"/>
              </a:rPr>
              <a:t> </a:t>
            </a:r>
            <a:r>
              <a:rPr sz="2400" spc="650" dirty="0">
                <a:latin typeface="휴먼아미체"/>
                <a:cs typeface="휴먼아미체"/>
              </a:rPr>
              <a:t>개의</a:t>
            </a:r>
            <a:r>
              <a:rPr sz="2400" spc="-455" dirty="0">
                <a:latin typeface="휴먼아미체"/>
                <a:cs typeface="휴먼아미체"/>
              </a:rPr>
              <a:t> </a:t>
            </a:r>
            <a:r>
              <a:rPr sz="2400" spc="770" dirty="0">
                <a:latin typeface="휴먼아미체"/>
                <a:cs typeface="휴먼아미체"/>
              </a:rPr>
              <a:t>셀을</a:t>
            </a:r>
            <a:r>
              <a:rPr sz="2400" spc="-455" dirty="0">
                <a:latin typeface="휴먼아미체"/>
                <a:cs typeface="휴먼아미체"/>
              </a:rPr>
              <a:t> </a:t>
            </a:r>
            <a:r>
              <a:rPr sz="2400" spc="735" dirty="0">
                <a:latin typeface="휴먼아미체"/>
                <a:cs typeface="휴먼아미체"/>
              </a:rPr>
              <a:t>합쳐서</a:t>
            </a:r>
            <a:r>
              <a:rPr sz="2400" spc="-450" dirty="0">
                <a:latin typeface="휴먼아미체"/>
                <a:cs typeface="휴먼아미체"/>
              </a:rPr>
              <a:t> </a:t>
            </a:r>
            <a:r>
              <a:rPr sz="2400" spc="700" dirty="0">
                <a:latin typeface="휴먼아미체"/>
                <a:cs typeface="휴먼아미체"/>
              </a:rPr>
              <a:t>하나의</a:t>
            </a:r>
            <a:r>
              <a:rPr sz="2400" spc="-455" dirty="0">
                <a:latin typeface="휴먼아미체"/>
                <a:cs typeface="휴먼아미체"/>
              </a:rPr>
              <a:t> </a:t>
            </a:r>
            <a:r>
              <a:rPr sz="2400" spc="880" dirty="0">
                <a:latin typeface="휴먼아미체"/>
                <a:cs typeface="휴먼아미체"/>
              </a:rPr>
              <a:t>칸으로 </a:t>
            </a:r>
            <a:r>
              <a:rPr sz="2400" spc="850" dirty="0">
                <a:latin typeface="휴먼아미체"/>
                <a:cs typeface="휴먼아미체"/>
              </a:rPr>
              <a:t>만들</a:t>
            </a:r>
            <a:r>
              <a:rPr sz="2400" spc="-465" dirty="0">
                <a:latin typeface="휴먼아미체"/>
                <a:cs typeface="휴먼아미체"/>
              </a:rPr>
              <a:t> </a:t>
            </a:r>
            <a:r>
              <a:rPr sz="2400" spc="640" dirty="0">
                <a:latin typeface="휴먼아미체"/>
                <a:cs typeface="휴먼아미체"/>
              </a:rPr>
              <a:t>것이고</a:t>
            </a:r>
            <a:r>
              <a:rPr sz="2400" spc="640" dirty="0">
                <a:latin typeface="나눔고딕"/>
                <a:cs typeface="나눔고딕"/>
              </a:rPr>
              <a:t>,</a:t>
            </a:r>
            <a:r>
              <a:rPr sz="2400" spc="-130" dirty="0">
                <a:latin typeface="나눔고딕"/>
                <a:cs typeface="나눔고딕"/>
              </a:rPr>
              <a:t> </a:t>
            </a:r>
            <a:r>
              <a:rPr sz="2400" spc="815" dirty="0">
                <a:latin typeface="휴먼아미체"/>
                <a:cs typeface="휴먼아미체"/>
              </a:rPr>
              <a:t>합치려는</a:t>
            </a:r>
            <a:r>
              <a:rPr sz="2400" spc="-465" dirty="0">
                <a:latin typeface="휴먼아미체"/>
                <a:cs typeface="휴먼아미체"/>
              </a:rPr>
              <a:t> </a:t>
            </a:r>
            <a:r>
              <a:rPr sz="2400" spc="585" dirty="0">
                <a:latin typeface="휴먼아미체"/>
                <a:cs typeface="휴먼아미체"/>
              </a:rPr>
              <a:t>칸에</a:t>
            </a:r>
            <a:r>
              <a:rPr sz="2400" spc="-440" dirty="0">
                <a:latin typeface="휴먼아미체"/>
                <a:cs typeface="휴먼아미체"/>
              </a:rPr>
              <a:t> </a:t>
            </a:r>
            <a:r>
              <a:rPr sz="2400" spc="770" dirty="0">
                <a:latin typeface="휴먼아미체"/>
                <a:cs typeface="휴먼아미체"/>
              </a:rPr>
              <a:t>제목이</a:t>
            </a:r>
            <a:r>
              <a:rPr sz="2400" spc="-455" dirty="0">
                <a:latin typeface="휴먼아미체"/>
                <a:cs typeface="휴먼아미체"/>
              </a:rPr>
              <a:t> </a:t>
            </a:r>
            <a:r>
              <a:rPr sz="2400" spc="819" dirty="0">
                <a:latin typeface="휴먼아미체"/>
                <a:cs typeface="휴먼아미체"/>
              </a:rPr>
              <a:t>들어갈</a:t>
            </a:r>
            <a:r>
              <a:rPr sz="2400" spc="-450" dirty="0">
                <a:latin typeface="휴먼아미체"/>
                <a:cs typeface="휴먼아미체"/>
              </a:rPr>
              <a:t> </a:t>
            </a:r>
            <a:r>
              <a:rPr sz="2400" spc="735" dirty="0">
                <a:latin typeface="휴먼아미체"/>
                <a:cs typeface="휴먼아미체"/>
              </a:rPr>
              <a:t>거라면</a:t>
            </a:r>
            <a:r>
              <a:rPr sz="2400" spc="-450" dirty="0">
                <a:latin typeface="휴먼아미체"/>
                <a:cs typeface="휴먼아미체"/>
              </a:rPr>
              <a:t> </a:t>
            </a:r>
            <a:r>
              <a:rPr sz="2400" spc="780" dirty="0">
                <a:latin typeface="휴먼아미체"/>
                <a:cs typeface="휴먼아미체"/>
              </a:rPr>
              <a:t>다음과</a:t>
            </a:r>
            <a:r>
              <a:rPr sz="2400" spc="-455" dirty="0">
                <a:latin typeface="휴먼아미체"/>
                <a:cs typeface="휴먼아미체"/>
              </a:rPr>
              <a:t> </a:t>
            </a:r>
            <a:r>
              <a:rPr sz="2400" spc="850" dirty="0">
                <a:latin typeface="휴먼아미체"/>
                <a:cs typeface="휴먼아미체"/>
              </a:rPr>
              <a:t>같은</a:t>
            </a:r>
            <a:r>
              <a:rPr sz="2400" spc="-450" dirty="0">
                <a:latin typeface="휴먼아미체"/>
                <a:cs typeface="휴먼아미체"/>
              </a:rPr>
              <a:t> </a:t>
            </a:r>
            <a:r>
              <a:rPr sz="2400" spc="865" dirty="0">
                <a:latin typeface="휴먼아미체"/>
                <a:cs typeface="휴먼아미체"/>
              </a:rPr>
              <a:t>태그를</a:t>
            </a:r>
            <a:r>
              <a:rPr sz="2400" spc="-455" dirty="0">
                <a:latin typeface="휴먼아미체"/>
                <a:cs typeface="휴먼아미체"/>
              </a:rPr>
              <a:t> </a:t>
            </a:r>
            <a:r>
              <a:rPr sz="2400" spc="580" dirty="0">
                <a:latin typeface="휴먼아미체"/>
                <a:cs typeface="휴먼아미체"/>
              </a:rPr>
              <a:t>사용한다</a:t>
            </a:r>
            <a:r>
              <a:rPr sz="2400" spc="580" dirty="0">
                <a:latin typeface="나눔고딕"/>
                <a:cs typeface="나눔고딕"/>
              </a:rPr>
              <a:t>.</a:t>
            </a:r>
            <a:endParaRPr sz="2400" dirty="0">
              <a:latin typeface="나눔고딕"/>
              <a:cs typeface="나눔고딕"/>
            </a:endParaRPr>
          </a:p>
        </p:txBody>
      </p:sp>
      <p:pic>
        <p:nvPicPr>
          <p:cNvPr id="4" name="object 4"/>
          <p:cNvPicPr/>
          <p:nvPr/>
        </p:nvPicPr>
        <p:blipFill>
          <a:blip r:embed="rId2" cstate="print"/>
          <a:stretch>
            <a:fillRect/>
          </a:stretch>
        </p:blipFill>
        <p:spPr>
          <a:xfrm>
            <a:off x="424335" y="1923349"/>
            <a:ext cx="232918" cy="232918"/>
          </a:xfrm>
          <a:prstGeom prst="rect">
            <a:avLst/>
          </a:prstGeom>
        </p:spPr>
      </p:pic>
      <p:grpSp>
        <p:nvGrpSpPr>
          <p:cNvPr id="5" name="object 5"/>
          <p:cNvGrpSpPr/>
          <p:nvPr/>
        </p:nvGrpSpPr>
        <p:grpSpPr>
          <a:xfrm>
            <a:off x="3112675" y="3094083"/>
            <a:ext cx="5912485" cy="659765"/>
            <a:chOff x="3069132" y="2174240"/>
            <a:chExt cx="5912485" cy="659765"/>
          </a:xfrm>
        </p:grpSpPr>
        <p:pic>
          <p:nvPicPr>
            <p:cNvPr id="6" name="object 6"/>
            <p:cNvPicPr/>
            <p:nvPr/>
          </p:nvPicPr>
          <p:blipFill>
            <a:blip r:embed="rId3" cstate="print"/>
            <a:stretch>
              <a:fillRect/>
            </a:stretch>
          </p:blipFill>
          <p:spPr>
            <a:xfrm>
              <a:off x="3069132" y="2182469"/>
              <a:ext cx="5911901" cy="651268"/>
            </a:xfrm>
            <a:prstGeom prst="rect">
              <a:avLst/>
            </a:prstGeom>
          </p:spPr>
        </p:pic>
        <p:pic>
          <p:nvPicPr>
            <p:cNvPr id="7" name="object 7"/>
            <p:cNvPicPr/>
            <p:nvPr/>
          </p:nvPicPr>
          <p:blipFill>
            <a:blip r:embed="rId4" cstate="print"/>
            <a:stretch>
              <a:fillRect/>
            </a:stretch>
          </p:blipFill>
          <p:spPr>
            <a:xfrm>
              <a:off x="3599179" y="2174240"/>
              <a:ext cx="4954269" cy="579119"/>
            </a:xfrm>
            <a:prstGeom prst="rect">
              <a:avLst/>
            </a:prstGeom>
          </p:spPr>
        </p:pic>
      </p:grpSp>
      <p:sp>
        <p:nvSpPr>
          <p:cNvPr id="8" name="object 8"/>
          <p:cNvSpPr txBox="1"/>
          <p:nvPr/>
        </p:nvSpPr>
        <p:spPr>
          <a:xfrm>
            <a:off x="3850463" y="3155054"/>
            <a:ext cx="4420870"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FFFF"/>
                </a:solidFill>
                <a:latin typeface="한컴산뜻돋움"/>
                <a:cs typeface="한컴산뜻돋움"/>
              </a:rPr>
              <a:t>&lt;TH</a:t>
            </a:r>
            <a:r>
              <a:rPr sz="2800" b="1" spc="-114" dirty="0">
                <a:solidFill>
                  <a:srgbClr val="FFFFFF"/>
                </a:solidFill>
                <a:latin typeface="한컴산뜻돋움"/>
                <a:cs typeface="한컴산뜻돋움"/>
              </a:rPr>
              <a:t> </a:t>
            </a:r>
            <a:r>
              <a:rPr sz="2800" b="1" spc="-20" dirty="0">
                <a:solidFill>
                  <a:srgbClr val="FFFFFF"/>
                </a:solidFill>
                <a:latin typeface="한컴산뜻돋움"/>
                <a:cs typeface="한컴산뜻돋움"/>
              </a:rPr>
              <a:t>colspan="3"&gt;</a:t>
            </a:r>
            <a:r>
              <a:rPr sz="2800" b="1" spc="-70" dirty="0">
                <a:solidFill>
                  <a:srgbClr val="FFFFFF"/>
                </a:solidFill>
                <a:latin typeface="한컴산뜻돋움"/>
                <a:cs typeface="한컴산뜻돋움"/>
              </a:rPr>
              <a:t> </a:t>
            </a:r>
            <a:r>
              <a:rPr sz="2800" b="1" spc="-10" dirty="0">
                <a:solidFill>
                  <a:srgbClr val="FFFFFF"/>
                </a:solidFill>
                <a:latin typeface="한컴산뜻돋움"/>
                <a:cs typeface="한컴산뜻돋움"/>
              </a:rPr>
              <a:t>......&lt;/TH&gt;</a:t>
            </a:r>
            <a:endParaRPr sz="2800">
              <a:latin typeface="한컴산뜻돋움"/>
              <a:cs typeface="한컴산뜻돋움"/>
            </a:endParaRPr>
          </a:p>
        </p:txBody>
      </p:sp>
      <p:sp>
        <p:nvSpPr>
          <p:cNvPr id="9" name="object 9"/>
          <p:cNvSpPr txBox="1"/>
          <p:nvPr/>
        </p:nvSpPr>
        <p:spPr>
          <a:xfrm>
            <a:off x="735988" y="4212326"/>
            <a:ext cx="10455910" cy="1969770"/>
          </a:xfrm>
          <a:prstGeom prst="rect">
            <a:avLst/>
          </a:prstGeom>
        </p:spPr>
        <p:txBody>
          <a:bodyPr vert="horz" wrap="square" lIns="0" tIns="12700" rIns="0" bIns="0" rtlCol="0">
            <a:spAutoFit/>
          </a:bodyPr>
          <a:lstStyle/>
          <a:p>
            <a:pPr marL="12700" marR="414655" indent="-635">
              <a:lnSpc>
                <a:spcPct val="100000"/>
              </a:lnSpc>
              <a:spcBef>
                <a:spcPts val="100"/>
              </a:spcBef>
            </a:pPr>
            <a:r>
              <a:rPr sz="2400" spc="944" dirty="0">
                <a:latin typeface="휴먼아미체"/>
                <a:cs typeface="휴먼아미체"/>
              </a:rPr>
              <a:t>그리고</a:t>
            </a:r>
            <a:r>
              <a:rPr sz="2400" spc="-465" dirty="0">
                <a:latin typeface="휴먼아미체"/>
                <a:cs typeface="휴먼아미체"/>
              </a:rPr>
              <a:t> </a:t>
            </a:r>
            <a:r>
              <a:rPr sz="2400" spc="735" dirty="0">
                <a:latin typeface="휴먼아미체"/>
                <a:cs typeface="휴먼아미체"/>
              </a:rPr>
              <a:t>명심할</a:t>
            </a:r>
            <a:r>
              <a:rPr sz="2400" spc="-455" dirty="0">
                <a:latin typeface="휴먼아미체"/>
                <a:cs typeface="휴먼아미체"/>
              </a:rPr>
              <a:t> </a:t>
            </a:r>
            <a:r>
              <a:rPr sz="2400" spc="905" dirty="0">
                <a:latin typeface="휴먼아미체"/>
                <a:cs typeface="휴먼아미체"/>
              </a:rPr>
              <a:t>것은</a:t>
            </a:r>
            <a:r>
              <a:rPr sz="2400" spc="-455" dirty="0">
                <a:latin typeface="휴먼아미체"/>
                <a:cs typeface="휴먼아미체"/>
              </a:rPr>
              <a:t> </a:t>
            </a:r>
            <a:r>
              <a:rPr sz="2400" spc="780" dirty="0">
                <a:latin typeface="휴먼아미체"/>
                <a:cs typeface="휴먼아미체"/>
              </a:rPr>
              <a:t>첫</a:t>
            </a:r>
            <a:r>
              <a:rPr sz="2400" spc="-434" dirty="0">
                <a:latin typeface="휴먼아미체"/>
                <a:cs typeface="휴먼아미체"/>
              </a:rPr>
              <a:t> </a:t>
            </a:r>
            <a:r>
              <a:rPr sz="2400" spc="650" dirty="0">
                <a:latin typeface="휴먼아미체"/>
                <a:cs typeface="휴먼아미체"/>
              </a:rPr>
              <a:t>번째</a:t>
            </a:r>
            <a:r>
              <a:rPr sz="2400" spc="-455" dirty="0">
                <a:latin typeface="휴먼아미체"/>
                <a:cs typeface="휴먼아미체"/>
              </a:rPr>
              <a:t> </a:t>
            </a:r>
            <a:r>
              <a:rPr sz="2400" spc="770" dirty="0">
                <a:latin typeface="휴먼아미체"/>
                <a:cs typeface="휴먼아미체"/>
              </a:rPr>
              <a:t>줄에서</a:t>
            </a:r>
            <a:r>
              <a:rPr sz="2400" spc="-455" dirty="0">
                <a:latin typeface="휴먼아미체"/>
                <a:cs typeface="휴먼아미체"/>
              </a:rPr>
              <a:t> </a:t>
            </a:r>
            <a:r>
              <a:rPr sz="2400" spc="-25" dirty="0">
                <a:latin typeface="나눔고딕"/>
                <a:cs typeface="나눔고딕"/>
              </a:rPr>
              <a:t>colspan</a:t>
            </a:r>
            <a:r>
              <a:rPr sz="2400" spc="-114" dirty="0">
                <a:latin typeface="나눔고딕"/>
                <a:cs typeface="나눔고딕"/>
              </a:rPr>
              <a:t> </a:t>
            </a:r>
            <a:r>
              <a:rPr sz="2400" spc="944" dirty="0">
                <a:latin typeface="휴먼아미체"/>
                <a:cs typeface="휴먼아미체"/>
              </a:rPr>
              <a:t>속성을</a:t>
            </a:r>
            <a:r>
              <a:rPr sz="2400" spc="-455" dirty="0">
                <a:latin typeface="휴먼아미체"/>
                <a:cs typeface="휴먼아미체"/>
              </a:rPr>
              <a:t> </a:t>
            </a:r>
            <a:r>
              <a:rPr sz="2400" spc="745" dirty="0">
                <a:latin typeface="휴먼아미체"/>
                <a:cs typeface="휴먼아미체"/>
              </a:rPr>
              <a:t>사용해서</a:t>
            </a:r>
            <a:r>
              <a:rPr sz="2400" spc="-455" dirty="0">
                <a:latin typeface="휴먼아미체"/>
                <a:cs typeface="휴먼아미체"/>
              </a:rPr>
              <a:t> </a:t>
            </a:r>
            <a:r>
              <a:rPr sz="2400" spc="515" dirty="0">
                <a:latin typeface="휴먼아미체"/>
                <a:cs typeface="휴먼아미체"/>
              </a:rPr>
              <a:t>세</a:t>
            </a:r>
            <a:r>
              <a:rPr sz="2400" spc="-450" dirty="0">
                <a:latin typeface="휴먼아미체"/>
                <a:cs typeface="휴먼아미체"/>
              </a:rPr>
              <a:t> </a:t>
            </a:r>
            <a:r>
              <a:rPr sz="2400" spc="850" dirty="0">
                <a:latin typeface="휴먼아미체"/>
                <a:cs typeface="휴먼아미체"/>
              </a:rPr>
              <a:t>칸을</a:t>
            </a:r>
            <a:r>
              <a:rPr sz="2400" spc="-445" dirty="0">
                <a:latin typeface="휴먼아미체"/>
                <a:cs typeface="휴먼아미체"/>
              </a:rPr>
              <a:t> </a:t>
            </a:r>
            <a:r>
              <a:rPr sz="2400" spc="735" dirty="0">
                <a:latin typeface="휴먼아미체"/>
                <a:cs typeface="휴먼아미체"/>
              </a:rPr>
              <a:t>합쳤기</a:t>
            </a:r>
            <a:r>
              <a:rPr sz="2400" spc="-455" dirty="0">
                <a:latin typeface="휴먼아미체"/>
                <a:cs typeface="휴먼아미체"/>
              </a:rPr>
              <a:t> </a:t>
            </a:r>
            <a:r>
              <a:rPr sz="2400" spc="665" dirty="0">
                <a:latin typeface="휴먼아미체"/>
                <a:cs typeface="휴먼아미체"/>
              </a:rPr>
              <a:t>때문에 </a:t>
            </a:r>
            <a:r>
              <a:rPr sz="2400" spc="735" dirty="0">
                <a:latin typeface="휴먼아미체"/>
                <a:cs typeface="휴먼아미체"/>
              </a:rPr>
              <a:t>나머지</a:t>
            </a:r>
            <a:r>
              <a:rPr sz="2400" spc="-455" dirty="0">
                <a:latin typeface="휴먼아미체"/>
                <a:cs typeface="휴먼아미체"/>
              </a:rPr>
              <a:t> </a:t>
            </a:r>
            <a:r>
              <a:rPr sz="2400" spc="270" dirty="0">
                <a:latin typeface="휴먼아미체"/>
                <a:cs typeface="휴먼아미체"/>
              </a:rPr>
              <a:t>줄들</a:t>
            </a:r>
            <a:r>
              <a:rPr sz="2400" spc="270" dirty="0">
                <a:latin typeface="나눔고딕"/>
                <a:cs typeface="나눔고딕"/>
              </a:rPr>
              <a:t>(&lt;TR&gt;</a:t>
            </a:r>
            <a:r>
              <a:rPr sz="2400" spc="-105" dirty="0">
                <a:latin typeface="나눔고딕"/>
                <a:cs typeface="나눔고딕"/>
              </a:rPr>
              <a:t> </a:t>
            </a:r>
            <a:r>
              <a:rPr sz="2400" spc="110" dirty="0">
                <a:latin typeface="나눔고딕"/>
                <a:cs typeface="나눔고딕"/>
              </a:rPr>
              <a:t>.....&lt;/TR&gt;)</a:t>
            </a:r>
            <a:r>
              <a:rPr sz="2400" spc="110" dirty="0">
                <a:latin typeface="휴먼아미체"/>
                <a:cs typeface="휴먼아미체"/>
              </a:rPr>
              <a:t>에는</a:t>
            </a:r>
            <a:r>
              <a:rPr sz="2400" spc="-415" dirty="0">
                <a:latin typeface="휴먼아미체"/>
                <a:cs typeface="휴먼아미체"/>
              </a:rPr>
              <a:t> </a:t>
            </a:r>
            <a:r>
              <a:rPr sz="2400" spc="770" dirty="0">
                <a:latin typeface="휴먼아미체"/>
                <a:cs typeface="휴먼아미체"/>
              </a:rPr>
              <a:t>셀을</a:t>
            </a:r>
            <a:r>
              <a:rPr sz="2400" spc="-430" dirty="0">
                <a:latin typeface="휴먼아미체"/>
                <a:cs typeface="휴먼아미체"/>
              </a:rPr>
              <a:t> </a:t>
            </a:r>
            <a:r>
              <a:rPr sz="2400" spc="905" dirty="0">
                <a:latin typeface="휴먼아미체"/>
                <a:cs typeface="휴먼아미체"/>
              </a:rPr>
              <a:t>만드는</a:t>
            </a:r>
            <a:r>
              <a:rPr sz="2400" spc="-445" dirty="0">
                <a:latin typeface="휴먼아미체"/>
                <a:cs typeface="휴먼아미체"/>
              </a:rPr>
              <a:t> </a:t>
            </a:r>
            <a:r>
              <a:rPr sz="2400" spc="-95" dirty="0">
                <a:latin typeface="나눔고딕"/>
                <a:cs typeface="나눔고딕"/>
              </a:rPr>
              <a:t>&lt;TD&gt;</a:t>
            </a:r>
            <a:r>
              <a:rPr sz="2400" spc="-114" dirty="0">
                <a:latin typeface="나눔고딕"/>
                <a:cs typeface="나눔고딕"/>
              </a:rPr>
              <a:t> </a:t>
            </a:r>
            <a:r>
              <a:rPr sz="2400" spc="740" dirty="0">
                <a:latin typeface="휴먼아미체"/>
                <a:cs typeface="휴먼아미체"/>
              </a:rPr>
              <a:t>태그나</a:t>
            </a:r>
            <a:r>
              <a:rPr sz="2400" spc="-445" dirty="0">
                <a:latin typeface="휴먼아미체"/>
                <a:cs typeface="휴먼아미체"/>
              </a:rPr>
              <a:t> </a:t>
            </a:r>
            <a:r>
              <a:rPr sz="2400" spc="-95" dirty="0">
                <a:latin typeface="나눔고딕"/>
                <a:cs typeface="나눔고딕"/>
              </a:rPr>
              <a:t>&lt;TH&gt;</a:t>
            </a:r>
            <a:r>
              <a:rPr sz="2400" spc="-105" dirty="0">
                <a:latin typeface="나눔고딕"/>
                <a:cs typeface="나눔고딕"/>
              </a:rPr>
              <a:t> </a:t>
            </a:r>
            <a:r>
              <a:rPr sz="2400" spc="740" dirty="0">
                <a:latin typeface="휴먼아미체"/>
                <a:cs typeface="휴먼아미체"/>
              </a:rPr>
              <a:t>태그가</a:t>
            </a:r>
            <a:r>
              <a:rPr sz="2400" spc="-440" dirty="0">
                <a:latin typeface="휴먼아미체"/>
                <a:cs typeface="휴먼아미체"/>
              </a:rPr>
              <a:t> </a:t>
            </a:r>
            <a:r>
              <a:rPr sz="2400" spc="795" dirty="0">
                <a:latin typeface="휴먼아미체"/>
                <a:cs typeface="휴먼아미체"/>
              </a:rPr>
              <a:t>최소한 </a:t>
            </a:r>
            <a:r>
              <a:rPr sz="2400" spc="515" dirty="0">
                <a:latin typeface="휴먼아미체"/>
                <a:cs typeface="휴먼아미체"/>
              </a:rPr>
              <a:t>세</a:t>
            </a:r>
            <a:r>
              <a:rPr sz="2400" spc="-455" dirty="0">
                <a:latin typeface="휴먼아미체"/>
                <a:cs typeface="휴먼아미체"/>
              </a:rPr>
              <a:t> </a:t>
            </a:r>
            <a:r>
              <a:rPr sz="2400" spc="585" dirty="0">
                <a:latin typeface="휴먼아미체"/>
                <a:cs typeface="휴먼아미체"/>
              </a:rPr>
              <a:t>개가</a:t>
            </a:r>
            <a:r>
              <a:rPr sz="2400" spc="-455" dirty="0">
                <a:latin typeface="휴먼아미체"/>
                <a:cs typeface="휴먼아미체"/>
              </a:rPr>
              <a:t> </a:t>
            </a:r>
            <a:r>
              <a:rPr sz="2400" spc="645" dirty="0">
                <a:latin typeface="휴먼아미체"/>
                <a:cs typeface="휴먼아미체"/>
              </a:rPr>
              <a:t>와야</a:t>
            </a:r>
            <a:r>
              <a:rPr sz="2400" spc="-450" dirty="0">
                <a:latin typeface="휴먼아미체"/>
                <a:cs typeface="휴먼아미체"/>
              </a:rPr>
              <a:t> </a:t>
            </a:r>
            <a:r>
              <a:rPr sz="2400" spc="780" dirty="0">
                <a:latin typeface="휴먼아미체"/>
                <a:cs typeface="휴먼아미체"/>
              </a:rPr>
              <a:t>한다는</a:t>
            </a:r>
            <a:r>
              <a:rPr sz="2400" spc="-455" dirty="0">
                <a:latin typeface="휴먼아미체"/>
                <a:cs typeface="휴먼아미체"/>
              </a:rPr>
              <a:t> </a:t>
            </a:r>
            <a:r>
              <a:rPr sz="2400" spc="525" dirty="0">
                <a:latin typeface="휴먼아미체"/>
                <a:cs typeface="휴먼아미체"/>
              </a:rPr>
              <a:t>것이다</a:t>
            </a:r>
            <a:r>
              <a:rPr sz="2400" spc="525" dirty="0">
                <a:latin typeface="나눔고딕"/>
                <a:cs typeface="나눔고딕"/>
              </a:rPr>
              <a:t>.</a:t>
            </a:r>
            <a:endParaRPr sz="2400">
              <a:latin typeface="나눔고딕"/>
              <a:cs typeface="나눔고딕"/>
            </a:endParaRPr>
          </a:p>
          <a:p>
            <a:pPr marL="12700" marR="5080" indent="-635">
              <a:lnSpc>
                <a:spcPts val="3360"/>
              </a:lnSpc>
              <a:spcBef>
                <a:spcPts val="50"/>
              </a:spcBef>
            </a:pPr>
            <a:r>
              <a:rPr sz="2400" spc="509" dirty="0">
                <a:latin typeface="휴먼아미체"/>
                <a:cs typeface="휴먼아미체"/>
              </a:rPr>
              <a:t>즉</a:t>
            </a:r>
            <a:r>
              <a:rPr sz="2400" spc="509" dirty="0">
                <a:latin typeface="나눔고딕"/>
                <a:cs typeface="나눔고딕"/>
              </a:rPr>
              <a:t>,</a:t>
            </a:r>
            <a:r>
              <a:rPr sz="2400" spc="-140" dirty="0">
                <a:latin typeface="나눔고딕"/>
                <a:cs typeface="나눔고딕"/>
              </a:rPr>
              <a:t> </a:t>
            </a:r>
            <a:r>
              <a:rPr sz="2800" b="1" spc="-165" dirty="0">
                <a:latin typeface="나눔고딕 ExtraBold"/>
                <a:cs typeface="나눔고딕 ExtraBold"/>
              </a:rPr>
              <a:t>어떤</a:t>
            </a:r>
            <a:r>
              <a:rPr sz="2800" b="1" spc="-145" dirty="0">
                <a:latin typeface="나눔고딕 ExtraBold"/>
                <a:cs typeface="나눔고딕 ExtraBold"/>
              </a:rPr>
              <a:t> </a:t>
            </a:r>
            <a:r>
              <a:rPr sz="2800" b="1" spc="-165" dirty="0">
                <a:latin typeface="나눔고딕 ExtraBold"/>
                <a:cs typeface="나눔고딕 ExtraBold"/>
              </a:rPr>
              <a:t>줄에서</a:t>
            </a:r>
            <a:r>
              <a:rPr sz="2800" b="1" spc="-135" dirty="0">
                <a:latin typeface="나눔고딕 ExtraBold"/>
                <a:cs typeface="나눔고딕 ExtraBold"/>
              </a:rPr>
              <a:t> </a:t>
            </a:r>
            <a:r>
              <a:rPr sz="2800" b="1" spc="-165" dirty="0">
                <a:latin typeface="나눔고딕 ExtraBold"/>
                <a:cs typeface="나눔고딕 ExtraBold"/>
              </a:rPr>
              <a:t>칸을</a:t>
            </a:r>
            <a:r>
              <a:rPr sz="2800" b="1" spc="-150" dirty="0">
                <a:latin typeface="나눔고딕 ExtraBold"/>
                <a:cs typeface="나눔고딕 ExtraBold"/>
              </a:rPr>
              <a:t> </a:t>
            </a:r>
            <a:r>
              <a:rPr sz="2800" b="1" spc="-165" dirty="0">
                <a:latin typeface="나눔고딕 ExtraBold"/>
                <a:cs typeface="나눔고딕 ExtraBold"/>
              </a:rPr>
              <a:t>합했으면</a:t>
            </a:r>
            <a:r>
              <a:rPr sz="2800" b="1" spc="-135" dirty="0">
                <a:latin typeface="나눔고딕 ExtraBold"/>
                <a:cs typeface="나눔고딕 ExtraBold"/>
              </a:rPr>
              <a:t> </a:t>
            </a:r>
            <a:r>
              <a:rPr sz="2800" b="1" spc="-165" dirty="0">
                <a:latin typeface="나눔고딕 ExtraBold"/>
                <a:cs typeface="나눔고딕 ExtraBold"/>
              </a:rPr>
              <a:t>다른</a:t>
            </a:r>
            <a:r>
              <a:rPr sz="2800" b="1" spc="-150" dirty="0">
                <a:latin typeface="나눔고딕 ExtraBold"/>
                <a:cs typeface="나눔고딕 ExtraBold"/>
              </a:rPr>
              <a:t> </a:t>
            </a:r>
            <a:r>
              <a:rPr sz="2800" b="1" spc="-165" dirty="0">
                <a:latin typeface="나눔고딕 ExtraBold"/>
                <a:cs typeface="나눔고딕 ExtraBold"/>
              </a:rPr>
              <a:t>줄에는</a:t>
            </a:r>
            <a:r>
              <a:rPr sz="2800" b="1" spc="-135" dirty="0">
                <a:latin typeface="나눔고딕 ExtraBold"/>
                <a:cs typeface="나눔고딕 ExtraBold"/>
              </a:rPr>
              <a:t> </a:t>
            </a:r>
            <a:r>
              <a:rPr sz="2800" b="1" spc="-165" dirty="0">
                <a:latin typeface="나눔고딕 ExtraBold"/>
                <a:cs typeface="나눔고딕 ExtraBold"/>
              </a:rPr>
              <a:t>최소한</a:t>
            </a:r>
            <a:r>
              <a:rPr sz="2800" b="1" spc="-150" dirty="0">
                <a:latin typeface="나눔고딕 ExtraBold"/>
                <a:cs typeface="나눔고딕 ExtraBold"/>
              </a:rPr>
              <a:t> </a:t>
            </a:r>
            <a:r>
              <a:rPr sz="2800" b="1" spc="-165" dirty="0">
                <a:latin typeface="나눔고딕 ExtraBold"/>
                <a:cs typeface="나눔고딕 ExtraBold"/>
              </a:rPr>
              <a:t>합한</a:t>
            </a:r>
            <a:r>
              <a:rPr sz="2800" b="1" spc="-135" dirty="0">
                <a:latin typeface="나눔고딕 ExtraBold"/>
                <a:cs typeface="나눔고딕 ExtraBold"/>
              </a:rPr>
              <a:t> </a:t>
            </a:r>
            <a:r>
              <a:rPr sz="2800" b="1" spc="-165" dirty="0">
                <a:latin typeface="나눔고딕 ExtraBold"/>
                <a:cs typeface="나눔고딕 ExtraBold"/>
              </a:rPr>
              <a:t>칸의</a:t>
            </a:r>
            <a:r>
              <a:rPr sz="2800" b="1" spc="-150" dirty="0">
                <a:latin typeface="나눔고딕 ExtraBold"/>
                <a:cs typeface="나눔고딕 ExtraBold"/>
              </a:rPr>
              <a:t> </a:t>
            </a:r>
            <a:r>
              <a:rPr sz="2800" b="1" spc="-165" dirty="0">
                <a:latin typeface="나눔고딕 ExtraBold"/>
                <a:cs typeface="나눔고딕 ExtraBold"/>
              </a:rPr>
              <a:t>수만큼의</a:t>
            </a:r>
            <a:r>
              <a:rPr sz="2800" b="1" spc="-135" dirty="0">
                <a:latin typeface="나눔고딕 ExtraBold"/>
                <a:cs typeface="나눔고딕 ExtraBold"/>
              </a:rPr>
              <a:t> </a:t>
            </a:r>
            <a:r>
              <a:rPr sz="2800" b="1" spc="-25" dirty="0">
                <a:latin typeface="나눔고딕 ExtraBold"/>
                <a:cs typeface="나눔고딕 ExtraBold"/>
              </a:rPr>
              <a:t>칸이 </a:t>
            </a:r>
            <a:r>
              <a:rPr sz="2800" b="1" spc="-165" dirty="0">
                <a:latin typeface="나눔고딕 ExtraBold"/>
                <a:cs typeface="나눔고딕 ExtraBold"/>
              </a:rPr>
              <a:t>있어야</a:t>
            </a:r>
            <a:r>
              <a:rPr sz="2800" b="1" spc="-145" dirty="0">
                <a:latin typeface="나눔고딕 ExtraBold"/>
                <a:cs typeface="나눔고딕 ExtraBold"/>
              </a:rPr>
              <a:t> </a:t>
            </a:r>
            <a:r>
              <a:rPr sz="2400" spc="400" dirty="0">
                <a:latin typeface="휴먼아미체"/>
                <a:cs typeface="휴먼아미체"/>
              </a:rPr>
              <a:t>한다</a:t>
            </a:r>
            <a:r>
              <a:rPr sz="2400" spc="400" dirty="0">
                <a:latin typeface="나눔고딕"/>
                <a:cs typeface="나눔고딕"/>
              </a:rPr>
              <a:t>.</a:t>
            </a:r>
            <a:endParaRPr sz="2400">
              <a:latin typeface="나눔고딕"/>
              <a:cs typeface="나눔고딕"/>
            </a:endParaRPr>
          </a:p>
        </p:txBody>
      </p:sp>
      <p:pic>
        <p:nvPicPr>
          <p:cNvPr id="10" name="object 10"/>
          <p:cNvPicPr/>
          <p:nvPr/>
        </p:nvPicPr>
        <p:blipFill>
          <a:blip r:embed="rId2" cstate="print"/>
          <a:stretch>
            <a:fillRect/>
          </a:stretch>
        </p:blipFill>
        <p:spPr>
          <a:xfrm>
            <a:off x="424335" y="4301426"/>
            <a:ext cx="232918" cy="232918"/>
          </a:xfrm>
          <a:prstGeom prst="rect">
            <a:avLst/>
          </a:prstGeom>
        </p:spPr>
      </p:pic>
      <p:sp>
        <p:nvSpPr>
          <p:cNvPr id="11" name="TextBox 10">
            <a:extLst>
              <a:ext uri="{FF2B5EF4-FFF2-40B4-BE49-F238E27FC236}">
                <a16:creationId xmlns:a16="http://schemas.microsoft.com/office/drawing/2014/main" id="{8604A4D7-67C3-A07F-98F4-422479D26E63}"/>
              </a:ext>
            </a:extLst>
          </p:cNvPr>
          <p:cNvSpPr txBox="1"/>
          <p:nvPr/>
        </p:nvSpPr>
        <p:spPr>
          <a:xfrm>
            <a:off x="306648" y="319086"/>
            <a:ext cx="9191138"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셀 병합 </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en-US" altLang="ko-KR"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colspan</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속성</a:t>
            </a:r>
          </a:p>
        </p:txBody>
      </p:sp>
      <p:cxnSp>
        <p:nvCxnSpPr>
          <p:cNvPr id="2" name="직선 연결선 1">
            <a:extLst>
              <a:ext uri="{FF2B5EF4-FFF2-40B4-BE49-F238E27FC236}">
                <a16:creationId xmlns:a16="http://schemas.microsoft.com/office/drawing/2014/main" id="{C2A92430-0EF9-964B-E591-7968CA2FFF44}"/>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3ED816-8ABE-D62D-4E49-776CA1E3E67F}"/>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13" name="TextBox 12">
            <a:extLst>
              <a:ext uri="{FF2B5EF4-FFF2-40B4-BE49-F238E27FC236}">
                <a16:creationId xmlns:a16="http://schemas.microsoft.com/office/drawing/2014/main" id="{A124658C-9D6D-4632-F5C8-2C254C331EC2}"/>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179823"/>
            <a:ext cx="12113536" cy="6520276"/>
          </a:xfrm>
          <a:prstGeom prst="rect">
            <a:avLst/>
          </a:prstGeom>
        </p:spPr>
      </p:pic>
      <p:sp>
        <p:nvSpPr>
          <p:cNvPr id="4" name="object 4"/>
          <p:cNvSpPr txBox="1"/>
          <p:nvPr/>
        </p:nvSpPr>
        <p:spPr>
          <a:xfrm>
            <a:off x="885195" y="1615688"/>
            <a:ext cx="8823325" cy="4902200"/>
          </a:xfrm>
          <a:prstGeom prst="rect">
            <a:avLst/>
          </a:prstGeom>
        </p:spPr>
        <p:txBody>
          <a:bodyPr vert="horz" wrap="square" lIns="0" tIns="12700" rIns="0" bIns="0" rtlCol="0">
            <a:spAutoFit/>
          </a:bodyPr>
          <a:lstStyle/>
          <a:p>
            <a:pPr marL="12700">
              <a:lnSpc>
                <a:spcPct val="100000"/>
              </a:lnSpc>
              <a:spcBef>
                <a:spcPts val="100"/>
              </a:spcBef>
            </a:pPr>
            <a:r>
              <a:rPr sz="2000" spc="-40" dirty="0">
                <a:latin typeface="나눔고딕"/>
                <a:cs typeface="나눔고딕"/>
              </a:rPr>
              <a:t>&lt;TABLE</a:t>
            </a:r>
            <a:r>
              <a:rPr sz="2000" spc="-80" dirty="0">
                <a:latin typeface="나눔고딕"/>
                <a:cs typeface="나눔고딕"/>
              </a:rPr>
              <a:t> </a:t>
            </a:r>
            <a:r>
              <a:rPr sz="2000" spc="-100" dirty="0">
                <a:latin typeface="나눔고딕"/>
                <a:cs typeface="나눔고딕"/>
              </a:rPr>
              <a:t>WIDTH="400"</a:t>
            </a:r>
            <a:r>
              <a:rPr sz="2000" spc="-60" dirty="0">
                <a:latin typeface="나눔고딕"/>
                <a:cs typeface="나눔고딕"/>
              </a:rPr>
              <a:t> </a:t>
            </a:r>
            <a:r>
              <a:rPr sz="2000" spc="-10" dirty="0">
                <a:latin typeface="나눔고딕"/>
                <a:cs typeface="나눔고딕"/>
              </a:rPr>
              <a:t>BORDER="1"&gt;</a:t>
            </a:r>
            <a:endParaRPr sz="2000" dirty="0">
              <a:latin typeface="나눔고딕"/>
              <a:cs typeface="나눔고딕"/>
            </a:endParaRPr>
          </a:p>
          <a:p>
            <a:pPr marL="12700">
              <a:lnSpc>
                <a:spcPct val="100000"/>
              </a:lnSpc>
            </a:pPr>
            <a:r>
              <a:rPr sz="2000" spc="-20" dirty="0">
                <a:latin typeface="나눔고딕"/>
                <a:cs typeface="나눔고딕"/>
              </a:rPr>
              <a:t>&lt;TR&gt;</a:t>
            </a:r>
            <a:endParaRPr sz="2000" dirty="0">
              <a:latin typeface="나눔고딕"/>
              <a:cs typeface="나눔고딕"/>
            </a:endParaRPr>
          </a:p>
          <a:p>
            <a:pPr marL="12700" marR="5080">
              <a:lnSpc>
                <a:spcPct val="100000"/>
              </a:lnSpc>
            </a:pPr>
            <a:r>
              <a:rPr sz="2000" spc="-30" dirty="0">
                <a:latin typeface="나눔고딕"/>
                <a:cs typeface="나눔고딕"/>
              </a:rPr>
              <a:t>&lt;TH</a:t>
            </a:r>
            <a:r>
              <a:rPr sz="2000" spc="-80" dirty="0">
                <a:latin typeface="나눔고딕"/>
                <a:cs typeface="나눔고딕"/>
              </a:rPr>
              <a:t> </a:t>
            </a:r>
            <a:r>
              <a:rPr sz="2000" spc="-30" dirty="0">
                <a:latin typeface="나눔고딕"/>
                <a:cs typeface="나눔고딕"/>
              </a:rPr>
              <a:t>STYLE=BACKGROUND-</a:t>
            </a:r>
            <a:r>
              <a:rPr sz="2000" spc="-10" dirty="0">
                <a:latin typeface="나눔고딕"/>
                <a:cs typeface="나눔고딕"/>
              </a:rPr>
              <a:t>IMAGE:URL(images/pattern4.jpg)</a:t>
            </a:r>
            <a:r>
              <a:rPr sz="2000" spc="-75" dirty="0">
                <a:latin typeface="나눔고딕"/>
                <a:cs typeface="나눔고딕"/>
              </a:rPr>
              <a:t> </a:t>
            </a:r>
            <a:r>
              <a:rPr sz="2000" spc="-70" dirty="0">
                <a:solidFill>
                  <a:srgbClr val="FF0000"/>
                </a:solidFill>
                <a:latin typeface="나눔고딕"/>
                <a:cs typeface="나눔고딕"/>
              </a:rPr>
              <a:t>COLSPAN="3" </a:t>
            </a:r>
            <a:r>
              <a:rPr sz="2000" spc="90" dirty="0">
                <a:latin typeface="나눔고딕"/>
                <a:cs typeface="나눔고딕"/>
              </a:rPr>
              <a:t>HEIGHT=80&gt;</a:t>
            </a:r>
            <a:r>
              <a:rPr sz="2000" spc="90" dirty="0">
                <a:latin typeface="휴먼아미체"/>
                <a:cs typeface="휴먼아미체"/>
              </a:rPr>
              <a:t>사과의</a:t>
            </a:r>
            <a:r>
              <a:rPr sz="2000" spc="-350" dirty="0">
                <a:latin typeface="휴먼아미체"/>
                <a:cs typeface="휴먼아미체"/>
              </a:rPr>
              <a:t> </a:t>
            </a:r>
            <a:r>
              <a:rPr sz="2000" spc="204" dirty="0">
                <a:latin typeface="휴먼아미체"/>
                <a:cs typeface="휴먼아미체"/>
              </a:rPr>
              <a:t>종류</a:t>
            </a:r>
            <a:r>
              <a:rPr sz="2000" spc="204" dirty="0">
                <a:latin typeface="나눔고딕"/>
                <a:cs typeface="나눔고딕"/>
              </a:rPr>
              <a:t>&lt;/TH&gt;</a:t>
            </a:r>
            <a:endParaRPr sz="2000" dirty="0">
              <a:latin typeface="나눔고딕"/>
              <a:cs typeface="나눔고딕"/>
            </a:endParaRPr>
          </a:p>
          <a:p>
            <a:pPr marL="12700">
              <a:lnSpc>
                <a:spcPct val="100000"/>
              </a:lnSpc>
            </a:pPr>
            <a:r>
              <a:rPr sz="2000" spc="-10" dirty="0">
                <a:latin typeface="나눔고딕"/>
                <a:cs typeface="나눔고딕"/>
              </a:rPr>
              <a:t>&lt;/TR&gt;</a:t>
            </a:r>
            <a:endParaRPr sz="2000" dirty="0">
              <a:latin typeface="나눔고딕"/>
              <a:cs typeface="나눔고딕"/>
            </a:endParaRPr>
          </a:p>
          <a:p>
            <a:pPr marL="12700">
              <a:lnSpc>
                <a:spcPct val="100000"/>
              </a:lnSpc>
            </a:pPr>
            <a:r>
              <a:rPr sz="2000" spc="-40" dirty="0">
                <a:latin typeface="나눔고딕"/>
                <a:cs typeface="나눔고딕"/>
              </a:rPr>
              <a:t>&lt;TR</a:t>
            </a:r>
            <a:r>
              <a:rPr sz="2000" spc="-80" dirty="0">
                <a:latin typeface="나눔고딕"/>
                <a:cs typeface="나눔고딕"/>
              </a:rPr>
              <a:t> </a:t>
            </a:r>
            <a:r>
              <a:rPr sz="2000" spc="55" dirty="0">
                <a:latin typeface="나눔고딕"/>
                <a:cs typeface="나눔고딕"/>
              </a:rPr>
              <a:t>STYLE=TEXT-</a:t>
            </a:r>
            <a:r>
              <a:rPr sz="2000" spc="-25" dirty="0">
                <a:latin typeface="나눔고딕"/>
                <a:cs typeface="나눔고딕"/>
              </a:rPr>
              <a:t>ALIGN:CENTER</a:t>
            </a:r>
            <a:r>
              <a:rPr sz="2000" spc="-40" dirty="0">
                <a:latin typeface="나눔고딕"/>
                <a:cs typeface="나눔고딕"/>
              </a:rPr>
              <a:t> </a:t>
            </a:r>
            <a:r>
              <a:rPr sz="2000" spc="-10" dirty="0">
                <a:latin typeface="나눔고딕"/>
                <a:cs typeface="나눔고딕"/>
              </a:rPr>
              <a:t>HEIGHT=50&gt;</a:t>
            </a:r>
            <a:endParaRPr sz="2000" dirty="0">
              <a:latin typeface="나눔고딕"/>
              <a:cs typeface="나눔고딕"/>
            </a:endParaRPr>
          </a:p>
          <a:p>
            <a:pPr marL="12700">
              <a:lnSpc>
                <a:spcPct val="100000"/>
              </a:lnSpc>
            </a:pPr>
            <a:r>
              <a:rPr sz="2000" spc="100" dirty="0">
                <a:latin typeface="나눔고딕"/>
                <a:cs typeface="나눔고딕"/>
              </a:rPr>
              <a:t>&lt;TD&gt;</a:t>
            </a:r>
            <a:r>
              <a:rPr sz="2000" spc="100" dirty="0">
                <a:latin typeface="휴먼아미체"/>
                <a:cs typeface="휴먼아미체"/>
              </a:rPr>
              <a:t>홍로</a:t>
            </a:r>
            <a:r>
              <a:rPr sz="2000" spc="100" dirty="0">
                <a:latin typeface="나눔고딕"/>
                <a:cs typeface="나눔고딕"/>
              </a:rPr>
              <a:t>&lt;/TD&gt;</a:t>
            </a:r>
            <a:endParaRPr sz="2000" dirty="0">
              <a:latin typeface="나눔고딕"/>
              <a:cs typeface="나눔고딕"/>
            </a:endParaRPr>
          </a:p>
          <a:p>
            <a:pPr marL="12700">
              <a:lnSpc>
                <a:spcPct val="100000"/>
              </a:lnSpc>
            </a:pPr>
            <a:r>
              <a:rPr sz="2000" spc="114" dirty="0">
                <a:latin typeface="나눔고딕"/>
                <a:cs typeface="나눔고딕"/>
              </a:rPr>
              <a:t>&lt;TD&gt;</a:t>
            </a:r>
            <a:r>
              <a:rPr sz="2000" spc="114" dirty="0">
                <a:latin typeface="휴먼아미체"/>
                <a:cs typeface="휴먼아미체"/>
              </a:rPr>
              <a:t>아오리</a:t>
            </a:r>
            <a:r>
              <a:rPr sz="2000" spc="114" dirty="0">
                <a:latin typeface="나눔고딕"/>
                <a:cs typeface="나눔고딕"/>
              </a:rPr>
              <a:t>&lt;/TD&gt;</a:t>
            </a:r>
            <a:endParaRPr sz="2000" dirty="0">
              <a:latin typeface="나눔고딕"/>
              <a:cs typeface="나눔고딕"/>
            </a:endParaRPr>
          </a:p>
          <a:p>
            <a:pPr marL="12700">
              <a:lnSpc>
                <a:spcPct val="100000"/>
              </a:lnSpc>
            </a:pPr>
            <a:r>
              <a:rPr sz="2000" spc="70" dirty="0">
                <a:latin typeface="나눔고딕"/>
                <a:cs typeface="나눔고딕"/>
              </a:rPr>
              <a:t>&lt;TD&gt;</a:t>
            </a:r>
            <a:r>
              <a:rPr sz="2000" spc="70" dirty="0">
                <a:latin typeface="휴먼아미체"/>
                <a:cs typeface="휴먼아미체"/>
              </a:rPr>
              <a:t>추광</a:t>
            </a:r>
            <a:r>
              <a:rPr sz="2000" spc="70" dirty="0">
                <a:latin typeface="나눔고딕"/>
                <a:cs typeface="나눔고딕"/>
              </a:rPr>
              <a:t>&lt;/TD&gt;</a:t>
            </a:r>
            <a:endParaRPr sz="2000" dirty="0">
              <a:latin typeface="나눔고딕"/>
              <a:cs typeface="나눔고딕"/>
            </a:endParaRPr>
          </a:p>
          <a:p>
            <a:pPr marL="12700">
              <a:lnSpc>
                <a:spcPct val="100000"/>
              </a:lnSpc>
            </a:pPr>
            <a:r>
              <a:rPr sz="2000" spc="-10" dirty="0">
                <a:latin typeface="나눔고딕"/>
                <a:cs typeface="나눔고딕"/>
              </a:rPr>
              <a:t>&lt;/TR&gt;</a:t>
            </a:r>
            <a:endParaRPr sz="2000" dirty="0">
              <a:latin typeface="나눔고딕"/>
              <a:cs typeface="나눔고딕"/>
            </a:endParaRPr>
          </a:p>
          <a:p>
            <a:pPr marL="12700">
              <a:lnSpc>
                <a:spcPct val="100000"/>
              </a:lnSpc>
            </a:pPr>
            <a:r>
              <a:rPr sz="2000" spc="-40" dirty="0">
                <a:latin typeface="나눔고딕"/>
                <a:cs typeface="나눔고딕"/>
              </a:rPr>
              <a:t>&lt;TR</a:t>
            </a:r>
            <a:r>
              <a:rPr sz="2000" spc="-80" dirty="0">
                <a:latin typeface="나눔고딕"/>
                <a:cs typeface="나눔고딕"/>
              </a:rPr>
              <a:t> </a:t>
            </a:r>
            <a:r>
              <a:rPr sz="2000" spc="55" dirty="0">
                <a:latin typeface="나눔고딕"/>
                <a:cs typeface="나눔고딕"/>
              </a:rPr>
              <a:t>STYLE=TEXT-</a:t>
            </a:r>
            <a:r>
              <a:rPr sz="2000" spc="-25" dirty="0">
                <a:latin typeface="나눔고딕"/>
                <a:cs typeface="나눔고딕"/>
              </a:rPr>
              <a:t>ALIGN:CENTER</a:t>
            </a:r>
            <a:r>
              <a:rPr sz="2000" spc="-40" dirty="0">
                <a:latin typeface="나눔고딕"/>
                <a:cs typeface="나눔고딕"/>
              </a:rPr>
              <a:t> </a:t>
            </a:r>
            <a:r>
              <a:rPr sz="2000" spc="-10" dirty="0">
                <a:latin typeface="나눔고딕"/>
                <a:cs typeface="나눔고딕"/>
              </a:rPr>
              <a:t>HEIGHT=50&gt;</a:t>
            </a:r>
            <a:endParaRPr sz="2000" dirty="0">
              <a:latin typeface="나눔고딕"/>
              <a:cs typeface="나눔고딕"/>
            </a:endParaRPr>
          </a:p>
          <a:p>
            <a:pPr marL="12700">
              <a:lnSpc>
                <a:spcPct val="100000"/>
              </a:lnSpc>
            </a:pPr>
            <a:r>
              <a:rPr sz="2000" spc="100" dirty="0">
                <a:latin typeface="나눔고딕"/>
                <a:cs typeface="나눔고딕"/>
              </a:rPr>
              <a:t>&lt;TD&gt;</a:t>
            </a:r>
            <a:r>
              <a:rPr sz="2000" spc="100" dirty="0">
                <a:latin typeface="휴먼아미체"/>
                <a:cs typeface="휴먼아미체"/>
              </a:rPr>
              <a:t>홍옥</a:t>
            </a:r>
            <a:r>
              <a:rPr sz="2000" spc="100" dirty="0">
                <a:latin typeface="나눔고딕"/>
                <a:cs typeface="나눔고딕"/>
              </a:rPr>
              <a:t>&lt;/TD&gt;</a:t>
            </a:r>
            <a:endParaRPr sz="2000" dirty="0">
              <a:latin typeface="나눔고딕"/>
              <a:cs typeface="나눔고딕"/>
            </a:endParaRPr>
          </a:p>
          <a:p>
            <a:pPr marL="12700">
              <a:lnSpc>
                <a:spcPct val="100000"/>
              </a:lnSpc>
            </a:pPr>
            <a:r>
              <a:rPr sz="2000" spc="70" dirty="0">
                <a:latin typeface="나눔고딕"/>
                <a:cs typeface="나눔고딕"/>
              </a:rPr>
              <a:t>&lt;TD&gt;</a:t>
            </a:r>
            <a:r>
              <a:rPr sz="2000" spc="70" dirty="0">
                <a:latin typeface="휴먼아미체"/>
                <a:cs typeface="휴먼아미체"/>
              </a:rPr>
              <a:t>부사</a:t>
            </a:r>
            <a:r>
              <a:rPr sz="2000" spc="70" dirty="0">
                <a:latin typeface="나눔고딕"/>
                <a:cs typeface="나눔고딕"/>
              </a:rPr>
              <a:t>&lt;/TD&gt;</a:t>
            </a:r>
            <a:endParaRPr sz="2000" dirty="0">
              <a:latin typeface="나눔고딕"/>
              <a:cs typeface="나눔고딕"/>
            </a:endParaRPr>
          </a:p>
          <a:p>
            <a:pPr marL="12700">
              <a:lnSpc>
                <a:spcPct val="100000"/>
              </a:lnSpc>
            </a:pPr>
            <a:r>
              <a:rPr sz="2000" spc="-10" dirty="0">
                <a:latin typeface="나눔고딕"/>
                <a:cs typeface="나눔고딕"/>
              </a:rPr>
              <a:t>&lt;TD&gt;</a:t>
            </a:r>
            <a:r>
              <a:rPr sz="2000" spc="-10" dirty="0">
                <a:latin typeface="휴먼아미체"/>
                <a:cs typeface="휴먼아미체"/>
              </a:rPr>
              <a:t>채향</a:t>
            </a:r>
            <a:r>
              <a:rPr sz="2000" spc="-10" dirty="0">
                <a:latin typeface="나눔고딕"/>
                <a:cs typeface="나눔고딕"/>
              </a:rPr>
              <a:t>&lt;/TD&gt;</a:t>
            </a:r>
            <a:endParaRPr sz="2000" dirty="0">
              <a:latin typeface="나눔고딕"/>
              <a:cs typeface="나눔고딕"/>
            </a:endParaRPr>
          </a:p>
          <a:p>
            <a:pPr marL="12700">
              <a:lnSpc>
                <a:spcPct val="100000"/>
              </a:lnSpc>
            </a:pPr>
            <a:r>
              <a:rPr sz="2000" spc="-10" dirty="0">
                <a:latin typeface="나눔고딕"/>
                <a:cs typeface="나눔고딕"/>
              </a:rPr>
              <a:t>&lt;/TR&gt;</a:t>
            </a:r>
            <a:endParaRPr sz="2000" dirty="0">
              <a:latin typeface="나눔고딕"/>
              <a:cs typeface="나눔고딕"/>
            </a:endParaRPr>
          </a:p>
          <a:p>
            <a:pPr marL="12700">
              <a:lnSpc>
                <a:spcPct val="100000"/>
              </a:lnSpc>
            </a:pPr>
            <a:r>
              <a:rPr sz="2000" spc="-10" dirty="0">
                <a:latin typeface="나눔고딕"/>
                <a:cs typeface="나눔고딕"/>
              </a:rPr>
              <a:t>&lt;/TABLE&gt;</a:t>
            </a:r>
            <a:endParaRPr sz="2000" dirty="0">
              <a:latin typeface="나눔고딕"/>
              <a:cs typeface="나눔고딕"/>
            </a:endParaRPr>
          </a:p>
        </p:txBody>
      </p:sp>
      <p:grpSp>
        <p:nvGrpSpPr>
          <p:cNvPr id="5" name="object 5"/>
          <p:cNvGrpSpPr/>
          <p:nvPr/>
        </p:nvGrpSpPr>
        <p:grpSpPr>
          <a:xfrm>
            <a:off x="196697" y="803909"/>
            <a:ext cx="1844039" cy="1056005"/>
            <a:chOff x="196697" y="803909"/>
            <a:chExt cx="1844039" cy="1056005"/>
          </a:xfrm>
        </p:grpSpPr>
        <p:pic>
          <p:nvPicPr>
            <p:cNvPr id="6" name="object 6"/>
            <p:cNvPicPr/>
            <p:nvPr/>
          </p:nvPicPr>
          <p:blipFill>
            <a:blip r:embed="rId3" cstate="print"/>
            <a:stretch>
              <a:fillRect/>
            </a:stretch>
          </p:blipFill>
          <p:spPr>
            <a:xfrm>
              <a:off x="338075" y="836396"/>
              <a:ext cx="1589338" cy="479564"/>
            </a:xfrm>
            <a:prstGeom prst="rect">
              <a:avLst/>
            </a:prstGeom>
          </p:spPr>
        </p:pic>
        <p:pic>
          <p:nvPicPr>
            <p:cNvPr id="7" name="object 7"/>
            <p:cNvPicPr/>
            <p:nvPr/>
          </p:nvPicPr>
          <p:blipFill>
            <a:blip r:embed="rId4" cstate="print"/>
            <a:stretch>
              <a:fillRect/>
            </a:stretch>
          </p:blipFill>
          <p:spPr>
            <a:xfrm>
              <a:off x="196697" y="1317070"/>
              <a:ext cx="1843874" cy="542374"/>
            </a:xfrm>
            <a:prstGeom prst="rect">
              <a:avLst/>
            </a:prstGeom>
          </p:spPr>
        </p:pic>
        <p:pic>
          <p:nvPicPr>
            <p:cNvPr id="8" name="object 8"/>
            <p:cNvPicPr/>
            <p:nvPr/>
          </p:nvPicPr>
          <p:blipFill>
            <a:blip r:embed="rId5" cstate="print"/>
            <a:stretch>
              <a:fillRect/>
            </a:stretch>
          </p:blipFill>
          <p:spPr>
            <a:xfrm>
              <a:off x="670559" y="803909"/>
              <a:ext cx="952499" cy="500379"/>
            </a:xfrm>
            <a:prstGeom prst="rect">
              <a:avLst/>
            </a:prstGeom>
          </p:spPr>
        </p:pic>
      </p:grpSp>
      <p:sp>
        <p:nvSpPr>
          <p:cNvPr id="9" name="object 9"/>
          <p:cNvSpPr txBox="1"/>
          <p:nvPr/>
        </p:nvSpPr>
        <p:spPr>
          <a:xfrm>
            <a:off x="847947" y="855670"/>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소스</a:t>
            </a:r>
            <a:endParaRPr sz="2400">
              <a:latin typeface="나눔고딕 ExtraBold"/>
              <a:cs typeface="나눔고딕 ExtraBold"/>
            </a:endParaRPr>
          </a:p>
        </p:txBody>
      </p:sp>
      <p:sp>
        <p:nvSpPr>
          <p:cNvPr id="12" name="TextBox 11">
            <a:extLst>
              <a:ext uri="{FF2B5EF4-FFF2-40B4-BE49-F238E27FC236}">
                <a16:creationId xmlns:a16="http://schemas.microsoft.com/office/drawing/2014/main" id="{2326C1CA-C8FB-398A-9098-CBB16A5A9857}"/>
              </a:ext>
            </a:extLst>
          </p:cNvPr>
          <p:cNvSpPr txBox="1"/>
          <p:nvPr/>
        </p:nvSpPr>
        <p:spPr>
          <a:xfrm>
            <a:off x="306648" y="319086"/>
            <a:ext cx="9191138"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셀 병합 </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en-US" altLang="ko-KR"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colspan</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속성</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0" y="789422"/>
            <a:ext cx="12113895" cy="6520815"/>
            <a:chOff x="0" y="179823"/>
            <a:chExt cx="12113895" cy="6520815"/>
          </a:xfrm>
        </p:grpSpPr>
        <p:pic>
          <p:nvPicPr>
            <p:cNvPr id="4" name="object 4"/>
            <p:cNvPicPr/>
            <p:nvPr/>
          </p:nvPicPr>
          <p:blipFill>
            <a:blip r:embed="rId2" cstate="print"/>
            <a:stretch>
              <a:fillRect/>
            </a:stretch>
          </p:blipFill>
          <p:spPr>
            <a:xfrm>
              <a:off x="0" y="179823"/>
              <a:ext cx="12113536" cy="6520276"/>
            </a:xfrm>
            <a:prstGeom prst="rect">
              <a:avLst/>
            </a:prstGeom>
          </p:spPr>
        </p:pic>
        <p:pic>
          <p:nvPicPr>
            <p:cNvPr id="5" name="object 5"/>
            <p:cNvPicPr/>
            <p:nvPr/>
          </p:nvPicPr>
          <p:blipFill>
            <a:blip r:embed="rId3" cstate="print"/>
            <a:stretch>
              <a:fillRect/>
            </a:stretch>
          </p:blipFill>
          <p:spPr>
            <a:xfrm>
              <a:off x="338075" y="836396"/>
              <a:ext cx="1589338" cy="479564"/>
            </a:xfrm>
            <a:prstGeom prst="rect">
              <a:avLst/>
            </a:prstGeom>
          </p:spPr>
        </p:pic>
        <p:pic>
          <p:nvPicPr>
            <p:cNvPr id="6" name="object 6"/>
            <p:cNvPicPr/>
            <p:nvPr/>
          </p:nvPicPr>
          <p:blipFill>
            <a:blip r:embed="rId4" cstate="print"/>
            <a:stretch>
              <a:fillRect/>
            </a:stretch>
          </p:blipFill>
          <p:spPr>
            <a:xfrm>
              <a:off x="196697" y="1317070"/>
              <a:ext cx="1843874" cy="542374"/>
            </a:xfrm>
            <a:prstGeom prst="rect">
              <a:avLst/>
            </a:prstGeom>
          </p:spPr>
        </p:pic>
        <p:pic>
          <p:nvPicPr>
            <p:cNvPr id="7" name="object 7"/>
            <p:cNvPicPr/>
            <p:nvPr/>
          </p:nvPicPr>
          <p:blipFill>
            <a:blip r:embed="rId5" cstate="print"/>
            <a:stretch>
              <a:fillRect/>
            </a:stretch>
          </p:blipFill>
          <p:spPr>
            <a:xfrm>
              <a:off x="670559" y="803909"/>
              <a:ext cx="952499" cy="500379"/>
            </a:xfrm>
            <a:prstGeom prst="rect">
              <a:avLst/>
            </a:prstGeom>
          </p:spPr>
        </p:pic>
      </p:grpSp>
      <p:sp>
        <p:nvSpPr>
          <p:cNvPr id="8" name="object 8"/>
          <p:cNvSpPr txBox="1"/>
          <p:nvPr/>
        </p:nvSpPr>
        <p:spPr>
          <a:xfrm>
            <a:off x="847947" y="1481598"/>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소스</a:t>
            </a:r>
            <a:endParaRPr sz="2400">
              <a:latin typeface="나눔고딕 ExtraBold"/>
              <a:cs typeface="나눔고딕 ExtraBold"/>
            </a:endParaRPr>
          </a:p>
        </p:txBody>
      </p:sp>
      <p:sp>
        <p:nvSpPr>
          <p:cNvPr id="9" name="object 9"/>
          <p:cNvSpPr txBox="1"/>
          <p:nvPr/>
        </p:nvSpPr>
        <p:spPr>
          <a:xfrm>
            <a:off x="3675886" y="2648103"/>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grpSp>
        <p:nvGrpSpPr>
          <p:cNvPr id="10" name="object 10"/>
          <p:cNvGrpSpPr/>
          <p:nvPr/>
        </p:nvGrpSpPr>
        <p:grpSpPr>
          <a:xfrm>
            <a:off x="920546" y="2643213"/>
            <a:ext cx="5278755" cy="4008754"/>
            <a:chOff x="920546" y="2017285"/>
            <a:chExt cx="5278755" cy="4008754"/>
          </a:xfrm>
        </p:grpSpPr>
        <p:pic>
          <p:nvPicPr>
            <p:cNvPr id="11" name="object 11"/>
            <p:cNvPicPr/>
            <p:nvPr/>
          </p:nvPicPr>
          <p:blipFill>
            <a:blip r:embed="rId6" cstate="print"/>
            <a:stretch>
              <a:fillRect/>
            </a:stretch>
          </p:blipFill>
          <p:spPr>
            <a:xfrm>
              <a:off x="3422154" y="2017285"/>
              <a:ext cx="219417" cy="219426"/>
            </a:xfrm>
            <a:prstGeom prst="rect">
              <a:avLst/>
            </a:prstGeom>
          </p:spPr>
        </p:pic>
        <p:pic>
          <p:nvPicPr>
            <p:cNvPr id="12" name="object 12"/>
            <p:cNvPicPr/>
            <p:nvPr/>
          </p:nvPicPr>
          <p:blipFill>
            <a:blip r:embed="rId7" cstate="print"/>
            <a:stretch>
              <a:fillRect/>
            </a:stretch>
          </p:blipFill>
          <p:spPr>
            <a:xfrm>
              <a:off x="920546" y="2258313"/>
              <a:ext cx="4661698" cy="3609783"/>
            </a:xfrm>
            <a:prstGeom prst="rect">
              <a:avLst/>
            </a:prstGeom>
          </p:spPr>
        </p:pic>
        <p:pic>
          <p:nvPicPr>
            <p:cNvPr id="13" name="object 13"/>
            <p:cNvPicPr/>
            <p:nvPr/>
          </p:nvPicPr>
          <p:blipFill>
            <a:blip r:embed="rId8" cstate="print"/>
            <a:stretch>
              <a:fillRect/>
            </a:stretch>
          </p:blipFill>
          <p:spPr>
            <a:xfrm>
              <a:off x="5966338" y="2376793"/>
              <a:ext cx="232917" cy="232918"/>
            </a:xfrm>
            <a:prstGeom prst="rect">
              <a:avLst/>
            </a:prstGeom>
          </p:spPr>
        </p:pic>
        <p:pic>
          <p:nvPicPr>
            <p:cNvPr id="14" name="object 14"/>
            <p:cNvPicPr/>
            <p:nvPr/>
          </p:nvPicPr>
          <p:blipFill>
            <a:blip r:embed="rId9" cstate="print"/>
            <a:stretch>
              <a:fillRect/>
            </a:stretch>
          </p:blipFill>
          <p:spPr>
            <a:xfrm>
              <a:off x="1085253" y="5718327"/>
              <a:ext cx="4292498" cy="307170"/>
            </a:xfrm>
            <a:prstGeom prst="rect">
              <a:avLst/>
            </a:prstGeom>
          </p:spPr>
        </p:pic>
      </p:grpSp>
      <p:sp>
        <p:nvSpPr>
          <p:cNvPr id="15" name="object 15"/>
          <p:cNvSpPr txBox="1"/>
          <p:nvPr/>
        </p:nvSpPr>
        <p:spPr>
          <a:xfrm>
            <a:off x="6277990" y="2904568"/>
            <a:ext cx="4832350" cy="3067050"/>
          </a:xfrm>
          <a:prstGeom prst="rect">
            <a:avLst/>
          </a:prstGeom>
        </p:spPr>
        <p:txBody>
          <a:bodyPr vert="horz" wrap="square" lIns="0" tIns="12700" rIns="0" bIns="0" rtlCol="0">
            <a:spAutoFit/>
          </a:bodyPr>
          <a:lstStyle/>
          <a:p>
            <a:pPr marL="12700">
              <a:lnSpc>
                <a:spcPct val="100000"/>
              </a:lnSpc>
              <a:spcBef>
                <a:spcPts val="100"/>
              </a:spcBef>
            </a:pPr>
            <a:r>
              <a:rPr sz="2400" spc="780" dirty="0">
                <a:latin typeface="휴먼아미체"/>
                <a:cs typeface="휴먼아미체"/>
              </a:rPr>
              <a:t>위의</a:t>
            </a:r>
            <a:r>
              <a:rPr sz="2400" spc="-470" dirty="0">
                <a:latin typeface="휴먼아미체"/>
                <a:cs typeface="휴먼아미체"/>
              </a:rPr>
              <a:t> </a:t>
            </a:r>
            <a:r>
              <a:rPr sz="2400" spc="1035" dirty="0">
                <a:latin typeface="휴먼아미체"/>
                <a:cs typeface="휴먼아미체"/>
              </a:rPr>
              <a:t>두</a:t>
            </a:r>
            <a:r>
              <a:rPr sz="2400" spc="-440" dirty="0">
                <a:latin typeface="휴먼아미체"/>
                <a:cs typeface="휴먼아미체"/>
              </a:rPr>
              <a:t> </a:t>
            </a:r>
            <a:r>
              <a:rPr sz="2400" spc="650" dirty="0">
                <a:latin typeface="휴먼아미체"/>
                <a:cs typeface="휴먼아미체"/>
              </a:rPr>
              <a:t>번째</a:t>
            </a:r>
            <a:r>
              <a:rPr sz="2400" spc="-455" dirty="0">
                <a:latin typeface="휴먼아미체"/>
                <a:cs typeface="휴먼아미체"/>
              </a:rPr>
              <a:t> </a:t>
            </a:r>
            <a:r>
              <a:rPr sz="2400" spc="819" dirty="0">
                <a:latin typeface="휴먼아미체"/>
                <a:cs typeface="휴먼아미체"/>
              </a:rPr>
              <a:t>소스에서</a:t>
            </a:r>
            <a:endParaRPr sz="2400">
              <a:latin typeface="휴먼아미체"/>
              <a:cs typeface="휴먼아미체"/>
            </a:endParaRPr>
          </a:p>
          <a:p>
            <a:pPr marL="12700" marR="14604">
              <a:lnSpc>
                <a:spcPct val="100000"/>
              </a:lnSpc>
            </a:pPr>
            <a:r>
              <a:rPr sz="2400" spc="-35" dirty="0">
                <a:latin typeface="나눔고딕"/>
                <a:cs typeface="나눔고딕"/>
              </a:rPr>
              <a:t>&lt;TH</a:t>
            </a:r>
            <a:r>
              <a:rPr sz="2400" spc="-130" dirty="0">
                <a:latin typeface="나눔고딕"/>
                <a:cs typeface="나눔고딕"/>
              </a:rPr>
              <a:t> COLSPAN="3"&gt;</a:t>
            </a:r>
            <a:r>
              <a:rPr sz="2400" spc="-105" dirty="0">
                <a:latin typeface="나눔고딕"/>
                <a:cs typeface="나눔고딕"/>
              </a:rPr>
              <a:t> </a:t>
            </a:r>
            <a:r>
              <a:rPr sz="2400" spc="780" dirty="0">
                <a:latin typeface="휴먼아미체"/>
                <a:cs typeface="휴먼아미체"/>
              </a:rPr>
              <a:t>처럼</a:t>
            </a:r>
            <a:r>
              <a:rPr sz="2400" spc="-445" dirty="0">
                <a:latin typeface="휴먼아미체"/>
                <a:cs typeface="휴먼아미체"/>
              </a:rPr>
              <a:t> </a:t>
            </a:r>
            <a:r>
              <a:rPr sz="2400" spc="515" dirty="0">
                <a:latin typeface="휴먼아미체"/>
                <a:cs typeface="휴먼아미체"/>
              </a:rPr>
              <a:t>세</a:t>
            </a:r>
            <a:r>
              <a:rPr sz="2400" spc="-434" dirty="0">
                <a:latin typeface="휴먼아미체"/>
                <a:cs typeface="휴먼아미체"/>
              </a:rPr>
              <a:t> </a:t>
            </a:r>
            <a:r>
              <a:rPr sz="2400" spc="650" dirty="0">
                <a:latin typeface="휴먼아미체"/>
                <a:cs typeface="휴먼아미체"/>
              </a:rPr>
              <a:t>개의</a:t>
            </a:r>
            <a:r>
              <a:rPr sz="2400" spc="-450" dirty="0">
                <a:latin typeface="휴먼아미체"/>
                <a:cs typeface="휴먼아미체"/>
              </a:rPr>
              <a:t> </a:t>
            </a:r>
            <a:r>
              <a:rPr sz="2400" spc="825" dirty="0">
                <a:latin typeface="휴먼아미체"/>
                <a:cs typeface="휴먼아미체"/>
              </a:rPr>
              <a:t>칸을 </a:t>
            </a:r>
            <a:r>
              <a:rPr sz="2400" spc="780" dirty="0">
                <a:latin typeface="휴먼아미체"/>
                <a:cs typeface="휴먼아미체"/>
              </a:rPr>
              <a:t>하나로</a:t>
            </a:r>
            <a:r>
              <a:rPr sz="2400" spc="-465" dirty="0">
                <a:latin typeface="휴먼아미체"/>
                <a:cs typeface="휴먼아미체"/>
              </a:rPr>
              <a:t> </a:t>
            </a:r>
            <a:r>
              <a:rPr sz="2400" spc="735" dirty="0">
                <a:latin typeface="휴먼아미체"/>
                <a:cs typeface="휴먼아미체"/>
              </a:rPr>
              <a:t>합쳤기</a:t>
            </a:r>
            <a:r>
              <a:rPr sz="2400" spc="-455" dirty="0">
                <a:latin typeface="휴먼아미체"/>
                <a:cs typeface="휴먼아미체"/>
              </a:rPr>
              <a:t> </a:t>
            </a:r>
            <a:r>
              <a:rPr sz="2400" spc="690" dirty="0">
                <a:latin typeface="휴먼아미체"/>
                <a:cs typeface="휴먼아미체"/>
              </a:rPr>
              <a:t>때문에</a:t>
            </a:r>
            <a:r>
              <a:rPr sz="2400" spc="-455" dirty="0">
                <a:latin typeface="휴먼아미체"/>
                <a:cs typeface="휴먼아미체"/>
              </a:rPr>
              <a:t> </a:t>
            </a:r>
            <a:r>
              <a:rPr sz="2400" spc="1035" dirty="0">
                <a:latin typeface="휴먼아미체"/>
                <a:cs typeface="휴먼아미체"/>
              </a:rPr>
              <a:t>그</a:t>
            </a:r>
            <a:r>
              <a:rPr sz="2400" spc="-434" dirty="0">
                <a:latin typeface="휴먼아미체"/>
                <a:cs typeface="휴먼아미체"/>
              </a:rPr>
              <a:t> </a:t>
            </a:r>
            <a:r>
              <a:rPr sz="2400" spc="565" dirty="0">
                <a:latin typeface="휴먼아미체"/>
                <a:cs typeface="휴먼아미체"/>
              </a:rPr>
              <a:t>아래에</a:t>
            </a:r>
            <a:r>
              <a:rPr sz="2400" spc="-455" dirty="0">
                <a:latin typeface="휴먼아미체"/>
                <a:cs typeface="휴먼아미체"/>
              </a:rPr>
              <a:t> </a:t>
            </a:r>
            <a:r>
              <a:rPr sz="2400" spc="1010" dirty="0">
                <a:latin typeface="휴먼아미체"/>
                <a:cs typeface="휴먼아미체"/>
              </a:rPr>
              <a:t>오는</a:t>
            </a:r>
            <a:endParaRPr sz="2400">
              <a:latin typeface="휴먼아미체"/>
              <a:cs typeface="휴먼아미체"/>
            </a:endParaRPr>
          </a:p>
          <a:p>
            <a:pPr marL="12700" marR="5080">
              <a:lnSpc>
                <a:spcPct val="100000"/>
              </a:lnSpc>
            </a:pPr>
            <a:r>
              <a:rPr sz="2400" spc="-60" dirty="0">
                <a:latin typeface="나눔고딕"/>
                <a:cs typeface="나눔고딕"/>
              </a:rPr>
              <a:t>&lt;TR&gt;~&lt;/TR&gt;</a:t>
            </a:r>
            <a:r>
              <a:rPr sz="2400" spc="-114" dirty="0">
                <a:latin typeface="나눔고딕"/>
                <a:cs typeface="나눔고딕"/>
              </a:rPr>
              <a:t> </a:t>
            </a:r>
            <a:r>
              <a:rPr sz="2400" spc="745" dirty="0">
                <a:latin typeface="휴먼아미체"/>
                <a:cs typeface="휴먼아미체"/>
              </a:rPr>
              <a:t>사이에는</a:t>
            </a:r>
            <a:r>
              <a:rPr sz="2400" spc="-434" dirty="0">
                <a:latin typeface="휴먼아미체"/>
                <a:cs typeface="휴먼아미체"/>
              </a:rPr>
              <a:t> </a:t>
            </a:r>
            <a:r>
              <a:rPr sz="2400" spc="-10" dirty="0">
                <a:latin typeface="나눔고딕"/>
                <a:cs typeface="나눔고딕"/>
              </a:rPr>
              <a:t>&lt;TD&gt;..&lt;/TD&gt;</a:t>
            </a:r>
            <a:r>
              <a:rPr sz="2400" spc="-10" dirty="0">
                <a:latin typeface="휴먼아미체"/>
                <a:cs typeface="휴먼아미체"/>
              </a:rPr>
              <a:t>가 </a:t>
            </a:r>
            <a:r>
              <a:rPr sz="2400" spc="819" dirty="0">
                <a:latin typeface="휴먼아미체"/>
                <a:cs typeface="휴먼아미체"/>
              </a:rPr>
              <a:t>최소한</a:t>
            </a:r>
            <a:r>
              <a:rPr sz="2400" spc="-465" dirty="0">
                <a:latin typeface="휴먼아미체"/>
                <a:cs typeface="휴먼아미체"/>
              </a:rPr>
              <a:t> </a:t>
            </a:r>
            <a:r>
              <a:rPr sz="2400" spc="515" dirty="0">
                <a:latin typeface="휴먼아미체"/>
                <a:cs typeface="휴먼아미체"/>
              </a:rPr>
              <a:t>세</a:t>
            </a:r>
            <a:r>
              <a:rPr sz="2400" spc="-440" dirty="0">
                <a:latin typeface="휴먼아미체"/>
                <a:cs typeface="휴먼아미체"/>
              </a:rPr>
              <a:t> </a:t>
            </a:r>
            <a:r>
              <a:rPr sz="2400" spc="515" dirty="0">
                <a:latin typeface="휴먼아미체"/>
                <a:cs typeface="휴먼아미체"/>
              </a:rPr>
              <a:t>개</a:t>
            </a:r>
            <a:r>
              <a:rPr sz="2400" spc="-450" dirty="0">
                <a:latin typeface="휴먼아미체"/>
                <a:cs typeface="휴먼아미체"/>
              </a:rPr>
              <a:t> </a:t>
            </a:r>
            <a:r>
              <a:rPr sz="2400" spc="735" dirty="0">
                <a:latin typeface="휴먼아미체"/>
                <a:cs typeface="휴먼아미체"/>
              </a:rPr>
              <a:t>이상씩</a:t>
            </a:r>
            <a:r>
              <a:rPr sz="2400" spc="-455" dirty="0">
                <a:latin typeface="휴먼아미체"/>
                <a:cs typeface="휴먼아미체"/>
              </a:rPr>
              <a:t> </a:t>
            </a:r>
            <a:r>
              <a:rPr sz="2400" spc="735" dirty="0">
                <a:latin typeface="휴먼아미체"/>
                <a:cs typeface="휴먼아미체"/>
              </a:rPr>
              <a:t>있어야</a:t>
            </a:r>
            <a:r>
              <a:rPr sz="2400" spc="-450" dirty="0">
                <a:latin typeface="휴먼아미체"/>
                <a:cs typeface="휴먼아미체"/>
              </a:rPr>
              <a:t> </a:t>
            </a:r>
            <a:r>
              <a:rPr sz="2400" spc="400" dirty="0">
                <a:latin typeface="휴먼아미체"/>
                <a:cs typeface="휴먼아미체"/>
              </a:rPr>
              <a:t>한다</a:t>
            </a:r>
            <a:r>
              <a:rPr sz="2400" spc="400" dirty="0">
                <a:latin typeface="나눔고딕"/>
                <a:cs typeface="나눔고딕"/>
              </a:rPr>
              <a:t>.</a:t>
            </a:r>
            <a:endParaRPr sz="2400">
              <a:latin typeface="나눔고딕"/>
              <a:cs typeface="나눔고딕"/>
            </a:endParaRPr>
          </a:p>
          <a:p>
            <a:pPr>
              <a:lnSpc>
                <a:spcPct val="100000"/>
              </a:lnSpc>
              <a:spcBef>
                <a:spcPts val="10"/>
              </a:spcBef>
            </a:pPr>
            <a:endParaRPr sz="1750">
              <a:latin typeface="나눔고딕"/>
              <a:cs typeface="나눔고딕"/>
            </a:endParaRPr>
          </a:p>
          <a:p>
            <a:pPr marL="12700" marR="419100" indent="-635">
              <a:lnSpc>
                <a:spcPct val="100000"/>
              </a:lnSpc>
            </a:pPr>
            <a:r>
              <a:rPr sz="2800" b="1" spc="-80" dirty="0">
                <a:latin typeface="나눔고딕 ExtraBold"/>
                <a:cs typeface="나눔고딕 ExtraBold"/>
              </a:rPr>
              <a:t>즉</a:t>
            </a:r>
            <a:r>
              <a:rPr sz="2800" b="1" spc="-80" dirty="0">
                <a:latin typeface="한컴산뜻돋움"/>
                <a:cs typeface="한컴산뜻돋움"/>
              </a:rPr>
              <a:t>,</a:t>
            </a:r>
            <a:r>
              <a:rPr sz="2800" b="1" spc="-120" dirty="0">
                <a:latin typeface="한컴산뜻돋움"/>
                <a:cs typeface="한컴산뜻돋움"/>
              </a:rPr>
              <a:t> </a:t>
            </a:r>
            <a:r>
              <a:rPr sz="2800" b="1" spc="-165" dirty="0">
                <a:latin typeface="나눔고딕 ExtraBold"/>
                <a:cs typeface="나눔고딕 ExtraBold"/>
              </a:rPr>
              <a:t>한</a:t>
            </a:r>
            <a:r>
              <a:rPr sz="2800" b="1" spc="-145" dirty="0">
                <a:latin typeface="나눔고딕 ExtraBold"/>
                <a:cs typeface="나눔고딕 ExtraBold"/>
              </a:rPr>
              <a:t> </a:t>
            </a:r>
            <a:r>
              <a:rPr sz="2800" b="1" spc="-165" dirty="0">
                <a:latin typeface="나눔고딕 ExtraBold"/>
                <a:cs typeface="나눔고딕 ExtraBold"/>
              </a:rPr>
              <a:t>줄에</a:t>
            </a:r>
            <a:r>
              <a:rPr sz="2800" b="1" spc="-155" dirty="0">
                <a:latin typeface="나눔고딕 ExtraBold"/>
                <a:cs typeface="나눔고딕 ExtraBold"/>
              </a:rPr>
              <a:t> </a:t>
            </a:r>
            <a:r>
              <a:rPr sz="2800" b="1" spc="-165" dirty="0">
                <a:latin typeface="나눔고딕 ExtraBold"/>
                <a:cs typeface="나눔고딕 ExtraBold"/>
              </a:rPr>
              <a:t>최소한</a:t>
            </a:r>
            <a:r>
              <a:rPr sz="2800" b="1" spc="-145" dirty="0">
                <a:latin typeface="나눔고딕 ExtraBold"/>
                <a:cs typeface="나눔고딕 ExtraBold"/>
              </a:rPr>
              <a:t> </a:t>
            </a:r>
            <a:r>
              <a:rPr sz="2800" b="1" spc="-165" dirty="0">
                <a:latin typeface="나눔고딕 ExtraBold"/>
                <a:cs typeface="나눔고딕 ExtraBold"/>
              </a:rPr>
              <a:t>세</a:t>
            </a:r>
            <a:r>
              <a:rPr sz="2800" b="1" spc="-155" dirty="0">
                <a:latin typeface="나눔고딕 ExtraBold"/>
                <a:cs typeface="나눔고딕 ExtraBold"/>
              </a:rPr>
              <a:t> </a:t>
            </a:r>
            <a:r>
              <a:rPr sz="2800" b="1" spc="-165" dirty="0">
                <a:latin typeface="나눔고딕 ExtraBold"/>
                <a:cs typeface="나눔고딕 ExtraBold"/>
              </a:rPr>
              <a:t>개</a:t>
            </a:r>
            <a:r>
              <a:rPr sz="2800" b="1" spc="-145" dirty="0">
                <a:latin typeface="나눔고딕 ExtraBold"/>
                <a:cs typeface="나눔고딕 ExtraBold"/>
              </a:rPr>
              <a:t> </a:t>
            </a:r>
            <a:r>
              <a:rPr sz="2800" b="1" spc="-65" dirty="0">
                <a:latin typeface="나눔고딕 ExtraBold"/>
                <a:cs typeface="나눔고딕 ExtraBold"/>
              </a:rPr>
              <a:t>이상의 </a:t>
            </a:r>
            <a:r>
              <a:rPr sz="2800" b="1" spc="-165" dirty="0">
                <a:latin typeface="나눔고딕 ExtraBold"/>
                <a:cs typeface="나눔고딕 ExtraBold"/>
              </a:rPr>
              <a:t>칸이</a:t>
            </a:r>
            <a:r>
              <a:rPr sz="2800" b="1" spc="-150" dirty="0">
                <a:latin typeface="나눔고딕 ExtraBold"/>
                <a:cs typeface="나눔고딕 ExtraBold"/>
              </a:rPr>
              <a:t> </a:t>
            </a:r>
            <a:r>
              <a:rPr sz="2800" b="1" spc="-165" dirty="0">
                <a:latin typeface="나눔고딕 ExtraBold"/>
                <a:cs typeface="나눔고딕 ExtraBold"/>
              </a:rPr>
              <a:t>있어야</a:t>
            </a:r>
            <a:r>
              <a:rPr sz="2800" b="1" spc="-145" dirty="0">
                <a:latin typeface="나눔고딕 ExtraBold"/>
                <a:cs typeface="나눔고딕 ExtraBold"/>
              </a:rPr>
              <a:t> </a:t>
            </a:r>
            <a:r>
              <a:rPr sz="2800" b="1" spc="-25" dirty="0">
                <a:latin typeface="나눔고딕 ExtraBold"/>
                <a:cs typeface="나눔고딕 ExtraBold"/>
              </a:rPr>
              <a:t>한다</a:t>
            </a:r>
            <a:r>
              <a:rPr sz="2800" b="1" spc="-25" dirty="0">
                <a:latin typeface="한컴산뜻돋움"/>
                <a:cs typeface="한컴산뜻돋움"/>
              </a:rPr>
              <a:t>.</a:t>
            </a:r>
            <a:endParaRPr sz="2800">
              <a:latin typeface="한컴산뜻돋움"/>
              <a:cs typeface="한컴산뜻돋움"/>
            </a:endParaRPr>
          </a:p>
        </p:txBody>
      </p:sp>
      <p:sp>
        <p:nvSpPr>
          <p:cNvPr id="18" name="TextBox 17">
            <a:extLst>
              <a:ext uri="{FF2B5EF4-FFF2-40B4-BE49-F238E27FC236}">
                <a16:creationId xmlns:a16="http://schemas.microsoft.com/office/drawing/2014/main" id="{DA5F1241-7EEF-8969-DD25-2E171E44C55C}"/>
              </a:ext>
            </a:extLst>
          </p:cNvPr>
          <p:cNvSpPr txBox="1"/>
          <p:nvPr/>
        </p:nvSpPr>
        <p:spPr>
          <a:xfrm>
            <a:off x="306648" y="319086"/>
            <a:ext cx="9191138"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셀 병합 </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en-US" altLang="ko-KR"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colspan</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속성</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스크린샷이(가) 표시된 사진&#10;&#10;자동 생성된 설명">
            <a:extLst>
              <a:ext uri="{FF2B5EF4-FFF2-40B4-BE49-F238E27FC236}">
                <a16:creationId xmlns:a16="http://schemas.microsoft.com/office/drawing/2014/main" id="{34175DC2-10AC-4D00-954B-83A207F62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431" y="2172832"/>
            <a:ext cx="3065536" cy="3865830"/>
          </a:xfrm>
          <a:prstGeom prst="rect">
            <a:avLst/>
          </a:prstGeom>
          <a:ln>
            <a:solidFill>
              <a:schemeClr val="tx1">
                <a:lumMod val="50000"/>
                <a:lumOff val="50000"/>
              </a:schemeClr>
            </a:solidFill>
          </a:ln>
        </p:spPr>
      </p:pic>
      <p:pic>
        <p:nvPicPr>
          <p:cNvPr id="12" name="그림 11" descr="스크린샷이(가) 표시된 사진&#10;&#10;자동 생성된 설명">
            <a:extLst>
              <a:ext uri="{FF2B5EF4-FFF2-40B4-BE49-F238E27FC236}">
                <a16:creationId xmlns:a16="http://schemas.microsoft.com/office/drawing/2014/main" id="{016FA67C-B673-4553-8699-A44886BB5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823" y="660903"/>
            <a:ext cx="4099130" cy="5920966"/>
          </a:xfrm>
          <a:prstGeom prst="rect">
            <a:avLst/>
          </a:prstGeom>
          <a:ln>
            <a:solidFill>
              <a:schemeClr val="tx1">
                <a:lumMod val="50000"/>
                <a:lumOff val="50000"/>
              </a:schemeClr>
            </a:solidFill>
          </a:ln>
        </p:spPr>
      </p:pic>
      <p:sp>
        <p:nvSpPr>
          <p:cNvPr id="14" name="화살표: 오른쪽 13">
            <a:extLst>
              <a:ext uri="{FF2B5EF4-FFF2-40B4-BE49-F238E27FC236}">
                <a16:creationId xmlns:a16="http://schemas.microsoft.com/office/drawing/2014/main" id="{7E3CAF2D-0836-496B-A262-07D05ABA8CC3}"/>
              </a:ext>
            </a:extLst>
          </p:cNvPr>
          <p:cNvSpPr/>
          <p:nvPr/>
        </p:nvSpPr>
        <p:spPr>
          <a:xfrm>
            <a:off x="5576935" y="3720974"/>
            <a:ext cx="995881" cy="307818"/>
          </a:xfrm>
          <a:prstGeom prst="rightArrow">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E75C86F6-D39B-4746-BC90-2C274080A23D}"/>
              </a:ext>
            </a:extLst>
          </p:cNvPr>
          <p:cNvSpPr/>
          <p:nvPr/>
        </p:nvSpPr>
        <p:spPr>
          <a:xfrm>
            <a:off x="6925901" y="5024673"/>
            <a:ext cx="3295461" cy="14485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B061D8C8-1364-449E-74BD-45BDD009C288}"/>
              </a:ext>
            </a:extLst>
          </p:cNvPr>
          <p:cNvSpPr txBox="1"/>
          <p:nvPr/>
        </p:nvSpPr>
        <p:spPr>
          <a:xfrm>
            <a:off x="306648" y="319086"/>
            <a:ext cx="6730966"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실습</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온라인 프로필 </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표 추가</a:t>
            </a:r>
          </a:p>
        </p:txBody>
      </p:sp>
    </p:spTree>
    <p:extLst>
      <p:ext uri="{BB962C8B-B14F-4D97-AF65-F5344CB8AC3E}">
        <p14:creationId xmlns:p14="http://schemas.microsoft.com/office/powerpoint/2010/main" val="2755683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71119" y="1312752"/>
            <a:ext cx="4263020" cy="369332"/>
          </a:xfrm>
          <a:prstGeom prst="rect">
            <a:avLst/>
          </a:prstGeom>
          <a:noFill/>
        </p:spPr>
        <p:txBody>
          <a:bodyPr wrap="square" rtlCol="0">
            <a:spAutoFit/>
          </a:bodyPr>
          <a:lstStyle/>
          <a:p>
            <a:r>
              <a:rPr lang="en-US" altLang="ko-KR" b="1"/>
              <a:t>&lt;ul&gt;, &lt;li&gt; - </a:t>
            </a:r>
            <a:r>
              <a:rPr lang="ko-KR" altLang="en-US" b="1"/>
              <a:t>순서 없는 목록</a:t>
            </a:r>
          </a:p>
        </p:txBody>
      </p:sp>
      <p:sp>
        <p:nvSpPr>
          <p:cNvPr id="21" name="TextBox 20"/>
          <p:cNvSpPr txBox="1"/>
          <p:nvPr/>
        </p:nvSpPr>
        <p:spPr>
          <a:xfrm>
            <a:off x="787651" y="2982537"/>
            <a:ext cx="4263020" cy="369332"/>
          </a:xfrm>
          <a:prstGeom prst="rect">
            <a:avLst/>
          </a:prstGeom>
          <a:noFill/>
        </p:spPr>
        <p:txBody>
          <a:bodyPr wrap="square" rtlCol="0">
            <a:spAutoFit/>
          </a:bodyPr>
          <a:lstStyle/>
          <a:p>
            <a:r>
              <a:rPr lang="en-US" altLang="ko-KR" b="1"/>
              <a:t>&lt;ol&gt;, &lt;li&gt; - </a:t>
            </a:r>
            <a:r>
              <a:rPr lang="ko-KR" altLang="en-US" b="1"/>
              <a:t>순서 목록</a:t>
            </a:r>
          </a:p>
        </p:txBody>
      </p:sp>
      <p:sp>
        <p:nvSpPr>
          <p:cNvPr id="16" name="TextBox 15"/>
          <p:cNvSpPr txBox="1"/>
          <p:nvPr/>
        </p:nvSpPr>
        <p:spPr>
          <a:xfrm>
            <a:off x="787651" y="1753880"/>
            <a:ext cx="4381878" cy="8309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600"/>
              <a:t>각</a:t>
            </a:r>
            <a:r>
              <a:rPr lang="en-US" altLang="ko-KR" sz="1600"/>
              <a:t> </a:t>
            </a:r>
            <a:r>
              <a:rPr lang="ko-KR" altLang="en-US" sz="1600"/>
              <a:t>항목 앞에 불릿이 붙여짐</a:t>
            </a:r>
            <a:endParaRPr lang="en-US" altLang="ko-KR" sz="1600"/>
          </a:p>
          <a:p>
            <a:pPr marL="285750" indent="-285750">
              <a:lnSpc>
                <a:spcPct val="150000"/>
              </a:lnSpc>
              <a:buFont typeface="Arial" panose="020B0604020202020204" pitchFamily="34" charset="0"/>
              <a:buChar char="•"/>
            </a:pPr>
            <a:r>
              <a:rPr lang="en-US" altLang="ko-KR" sz="1600"/>
              <a:t>CSS</a:t>
            </a:r>
            <a:r>
              <a:rPr lang="ko-KR" altLang="en-US" sz="1600"/>
              <a:t>의 </a:t>
            </a:r>
            <a:r>
              <a:rPr lang="en-US" altLang="ko-KR" sz="1600"/>
              <a:t>list-style-type </a:t>
            </a:r>
            <a:r>
              <a:rPr lang="ko-KR" altLang="en-US" sz="1600"/>
              <a:t>속성으로 불릿 수정</a:t>
            </a:r>
          </a:p>
        </p:txBody>
      </p:sp>
      <p:sp>
        <p:nvSpPr>
          <p:cNvPr id="24" name="TextBox 23"/>
          <p:cNvSpPr txBox="1"/>
          <p:nvPr/>
        </p:nvSpPr>
        <p:spPr>
          <a:xfrm>
            <a:off x="787651" y="3398364"/>
            <a:ext cx="4010686"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600"/>
              <a:t>각</a:t>
            </a:r>
            <a:r>
              <a:rPr lang="en-US" altLang="ko-KR" sz="1600"/>
              <a:t> </a:t>
            </a:r>
            <a:r>
              <a:rPr lang="ko-KR" altLang="en-US" sz="1600"/>
              <a:t>항목 앞에 숫자가 붙여짐</a:t>
            </a:r>
            <a:endParaRPr lang="en-US" altLang="ko-KR" sz="1600"/>
          </a:p>
          <a:p>
            <a:pPr marL="285750" indent="-285750">
              <a:lnSpc>
                <a:spcPct val="150000"/>
              </a:lnSpc>
              <a:buFont typeface="Arial" panose="020B0604020202020204" pitchFamily="34" charset="0"/>
              <a:buChar char="•"/>
            </a:pPr>
            <a:r>
              <a:rPr lang="en-US" altLang="ko-KR" sz="1600"/>
              <a:t>&lt;ol&gt; </a:t>
            </a:r>
            <a:r>
              <a:rPr lang="ko-KR" altLang="en-US" sz="1600"/>
              <a:t>태그의 속성</a:t>
            </a:r>
            <a:endParaRPr lang="en-US" altLang="ko-KR" sz="1600"/>
          </a:p>
          <a:p>
            <a:pPr marL="742950" lvl="1" indent="-285750">
              <a:lnSpc>
                <a:spcPct val="150000"/>
              </a:lnSpc>
              <a:buFontTx/>
              <a:buChar char="-"/>
            </a:pPr>
            <a:r>
              <a:rPr lang="en-US" altLang="ko-KR" sz="1600"/>
              <a:t>type </a:t>
            </a:r>
            <a:r>
              <a:rPr lang="ko-KR" altLang="en-US" sz="1600"/>
              <a:t>속성 </a:t>
            </a:r>
            <a:r>
              <a:rPr lang="en-US" altLang="ko-KR" sz="1600"/>
              <a:t>: </a:t>
            </a:r>
            <a:r>
              <a:rPr lang="ko-KR" altLang="en-US" sz="1600"/>
              <a:t>불릿 앞의 숫자 조정</a:t>
            </a:r>
            <a:endParaRPr lang="en-US" altLang="ko-KR" sz="1600"/>
          </a:p>
          <a:p>
            <a:pPr marL="742950" lvl="1" indent="-285750">
              <a:lnSpc>
                <a:spcPct val="150000"/>
              </a:lnSpc>
              <a:buFontTx/>
              <a:buChar char="-"/>
            </a:pPr>
            <a:r>
              <a:rPr lang="en-US" altLang="ko-KR" sz="1600"/>
              <a:t>start </a:t>
            </a:r>
            <a:r>
              <a:rPr lang="ko-KR" altLang="en-US" sz="1600"/>
              <a:t>속성 </a:t>
            </a:r>
            <a:r>
              <a:rPr lang="en-US" altLang="ko-KR" sz="1600"/>
              <a:t>: </a:t>
            </a:r>
            <a:r>
              <a:rPr lang="ko-KR" altLang="en-US" sz="1600"/>
              <a:t>중간 번호부터 수정</a:t>
            </a:r>
            <a:endParaRPr lang="en-US" altLang="ko-KR" sz="1600"/>
          </a:p>
          <a:p>
            <a:pPr marL="742950" lvl="1" indent="-285750">
              <a:lnSpc>
                <a:spcPct val="150000"/>
              </a:lnSpc>
              <a:buFontTx/>
              <a:buChar char="-"/>
            </a:pPr>
            <a:r>
              <a:rPr lang="en-US" altLang="ko-KR" sz="1600"/>
              <a:t>reserved </a:t>
            </a:r>
            <a:r>
              <a:rPr lang="ko-KR" altLang="en-US" sz="1600"/>
              <a:t>속성 </a:t>
            </a:r>
            <a:r>
              <a:rPr lang="en-US" altLang="ko-KR" sz="1600"/>
              <a:t>: </a:t>
            </a:r>
            <a:r>
              <a:rPr lang="ko-KR" altLang="en-US" sz="1600"/>
              <a:t>역순으로 표시</a:t>
            </a:r>
          </a:p>
        </p:txBody>
      </p:sp>
      <p:sp>
        <p:nvSpPr>
          <p:cNvPr id="26" name="직사각형 25"/>
          <p:cNvSpPr/>
          <p:nvPr/>
        </p:nvSpPr>
        <p:spPr>
          <a:xfrm>
            <a:off x="6334409" y="995881"/>
            <a:ext cx="3135516" cy="3323987"/>
          </a:xfrm>
          <a:prstGeom prst="rect">
            <a:avLst/>
          </a:prstGeom>
        </p:spPr>
        <p:txBody>
          <a:bodyPr wrap="square">
            <a:spAutoFit/>
          </a:bodyPr>
          <a:lstStyle/>
          <a:p>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ul</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1</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일차</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ol</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400">
                <a:solidFill>
                  <a:srgbClr val="FF0000"/>
                </a:solidFill>
                <a:highlight>
                  <a:srgbClr val="FFFFFF"/>
                </a:highlight>
                <a:latin typeface="D2Coding" panose="020B0609020101020101" pitchFamily="49" charset="-127"/>
                <a:ea typeface="D2Coding" panose="020B0609020101020101" pitchFamily="49" charset="-127"/>
              </a:rPr>
              <a:t>type</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="a"&gt;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해녀박물관</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낚시체험</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ol</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2</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일차</a:t>
            </a: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ol</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400">
                <a:solidFill>
                  <a:srgbClr val="FF0000"/>
                </a:solidFill>
                <a:highlight>
                  <a:srgbClr val="FFFFFF"/>
                </a:highlight>
                <a:latin typeface="D2Coding" panose="020B0609020101020101" pitchFamily="49" charset="-127"/>
                <a:ea typeface="D2Coding" panose="020B0609020101020101" pitchFamily="49" charset="-127"/>
              </a:rPr>
              <a:t>type</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="a"</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400">
                <a:solidFill>
                  <a:srgbClr val="FF0000"/>
                </a:solidFill>
                <a:highlight>
                  <a:srgbClr val="FFFFFF"/>
                </a:highlight>
                <a:latin typeface="D2Coding" panose="020B0609020101020101" pitchFamily="49" charset="-127"/>
                <a:ea typeface="D2Coding" panose="020B0609020101020101" pitchFamily="49" charset="-127"/>
              </a:rPr>
              <a:t>start</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="3"&gt;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용눈이오름</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만장굴</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r>
              <a:rPr lang="ko-KR" altLang="en-US" sz="1400">
                <a:solidFill>
                  <a:srgbClr val="000000"/>
                </a:solidFill>
                <a:highlight>
                  <a:srgbClr val="FFFFFF"/>
                </a:highlight>
                <a:latin typeface="D2Coding" panose="020B0609020101020101" pitchFamily="49" charset="-127"/>
                <a:ea typeface="D2Coding" panose="020B0609020101020101" pitchFamily="49" charset="-127"/>
              </a:rPr>
              <a:t>카약체험</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ol</a:t>
            </a:r>
            <a:r>
              <a:rPr lang="en-US" altLang="ko-KR" sz="1400">
                <a:solidFill>
                  <a:srgbClr val="000000"/>
                </a:solidFill>
                <a:highlight>
                  <a:srgbClr val="FFFFFF"/>
                </a:highlight>
                <a:latin typeface="D2Coding" panose="020B0609020101020101" pitchFamily="49" charset="-127"/>
                <a:ea typeface="D2Coding" panose="020B0609020101020101" pitchFamily="49" charset="-127"/>
              </a:rPr>
              <a:t> start</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  &lt;/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li</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en-US" altLang="ko-KR" sz="1400">
              <a:solidFill>
                <a:srgbClr val="000000"/>
              </a:solidFill>
              <a:highlight>
                <a:srgbClr val="FFFFFF"/>
              </a:highlight>
              <a:latin typeface="D2Coding" panose="020B0609020101020101" pitchFamily="49" charset="-127"/>
              <a:ea typeface="D2Coding" panose="020B0609020101020101" pitchFamily="49" charset="-127"/>
            </a:endParaRPr>
          </a:p>
          <a:p>
            <a:r>
              <a:rPr lang="en-US" altLang="ko-KR" sz="1400">
                <a:solidFill>
                  <a:srgbClr val="0000FF"/>
                </a:solidFill>
                <a:highlight>
                  <a:srgbClr val="FFFFFF"/>
                </a:highlight>
                <a:latin typeface="D2Coding" panose="020B0609020101020101" pitchFamily="49" charset="-127"/>
                <a:ea typeface="D2Coding" panose="020B0609020101020101" pitchFamily="49" charset="-127"/>
              </a:rPr>
              <a:t>&lt;/</a:t>
            </a:r>
            <a:r>
              <a:rPr lang="en-US" altLang="ko-KR" sz="1400">
                <a:solidFill>
                  <a:srgbClr val="800000"/>
                </a:solidFill>
                <a:highlight>
                  <a:srgbClr val="FFFFFF"/>
                </a:highlight>
                <a:latin typeface="D2Coding" panose="020B0609020101020101" pitchFamily="49" charset="-127"/>
                <a:ea typeface="D2Coding" panose="020B0609020101020101" pitchFamily="49" charset="-127"/>
              </a:rPr>
              <a:t>ul</a:t>
            </a:r>
            <a:r>
              <a:rPr lang="en-US" altLang="ko-KR" sz="1400">
                <a:solidFill>
                  <a:srgbClr val="0000FF"/>
                </a:solidFill>
                <a:highlight>
                  <a:srgbClr val="FFFFFF"/>
                </a:highlight>
                <a:latin typeface="D2Coding" panose="020B0609020101020101" pitchFamily="49" charset="-127"/>
                <a:ea typeface="D2Coding" panose="020B0609020101020101" pitchFamily="49" charset="-127"/>
              </a:rPr>
              <a:t>&gt;</a:t>
            </a:r>
            <a:endParaRPr lang="ko-KR" altLang="en-US" sz="1400"/>
          </a:p>
        </p:txBody>
      </p:sp>
      <p:pic>
        <p:nvPicPr>
          <p:cNvPr id="27" name="그림 26"/>
          <p:cNvPicPr>
            <a:picLocks noChangeAspect="1"/>
          </p:cNvPicPr>
          <p:nvPr/>
        </p:nvPicPr>
        <p:blipFill>
          <a:blip r:embed="rId2"/>
          <a:stretch>
            <a:fillRect/>
          </a:stretch>
        </p:blipFill>
        <p:spPr>
          <a:xfrm>
            <a:off x="6543581" y="4441915"/>
            <a:ext cx="3367037" cy="1524267"/>
          </a:xfrm>
          <a:prstGeom prst="rect">
            <a:avLst/>
          </a:prstGeom>
        </p:spPr>
      </p:pic>
      <p:pic>
        <p:nvPicPr>
          <p:cNvPr id="28" name="그림 27"/>
          <p:cNvPicPr>
            <a:picLocks noChangeAspect="1"/>
          </p:cNvPicPr>
          <p:nvPr/>
        </p:nvPicPr>
        <p:blipFill>
          <a:blip r:embed="rId3"/>
          <a:stretch>
            <a:fillRect/>
          </a:stretch>
        </p:blipFill>
        <p:spPr>
          <a:xfrm>
            <a:off x="9910618" y="1060610"/>
            <a:ext cx="1057275" cy="180975"/>
          </a:xfrm>
          <a:prstGeom prst="rect">
            <a:avLst/>
          </a:prstGeom>
        </p:spPr>
      </p:pic>
      <p:sp>
        <p:nvSpPr>
          <p:cNvPr id="29" name="TextBox 28"/>
          <p:cNvSpPr txBox="1"/>
          <p:nvPr/>
        </p:nvSpPr>
        <p:spPr>
          <a:xfrm>
            <a:off x="415972" y="6152958"/>
            <a:ext cx="11046355" cy="307777"/>
          </a:xfrm>
          <a:prstGeom prst="rect">
            <a:avLst/>
          </a:prstGeom>
          <a:noFill/>
        </p:spPr>
        <p:txBody>
          <a:bodyPr wrap="square" rtlCol="0">
            <a:spAutoFit/>
          </a:bodyPr>
          <a:lstStyle/>
          <a:p>
            <a:r>
              <a:rPr lang="ko-KR" altLang="en-US" sz="1400" b="1">
                <a:solidFill>
                  <a:srgbClr val="0070C0"/>
                </a:solidFill>
              </a:rPr>
              <a:t>★ 여러 항목이 나열될 때 </a:t>
            </a:r>
            <a:r>
              <a:rPr lang="en-US" altLang="ko-KR" sz="1400" b="1">
                <a:solidFill>
                  <a:srgbClr val="0070C0"/>
                </a:solidFill>
              </a:rPr>
              <a:t>&lt;/li&gt; </a:t>
            </a:r>
            <a:r>
              <a:rPr lang="ko-KR" altLang="en-US" sz="1400" b="1">
                <a:solidFill>
                  <a:srgbClr val="0070C0"/>
                </a:solidFill>
              </a:rPr>
              <a:t>태그를 생략해도 다음에 오는 </a:t>
            </a:r>
            <a:r>
              <a:rPr lang="en-US" altLang="ko-KR" sz="1400" b="1">
                <a:solidFill>
                  <a:srgbClr val="0070C0"/>
                </a:solidFill>
              </a:rPr>
              <a:t>&lt;li&gt; </a:t>
            </a:r>
            <a:r>
              <a:rPr lang="ko-KR" altLang="en-US" sz="1400" b="1">
                <a:solidFill>
                  <a:srgbClr val="0070C0"/>
                </a:solidFill>
              </a:rPr>
              <a:t>태그를 만나면 자동으로 그 전에 </a:t>
            </a:r>
            <a:r>
              <a:rPr lang="en-US" altLang="ko-KR" sz="1400" b="1">
                <a:solidFill>
                  <a:srgbClr val="0070C0"/>
                </a:solidFill>
              </a:rPr>
              <a:t>&lt;/li&gt;</a:t>
            </a:r>
            <a:r>
              <a:rPr lang="ko-KR" altLang="en-US" sz="1400" b="1">
                <a:solidFill>
                  <a:srgbClr val="0070C0"/>
                </a:solidFill>
              </a:rPr>
              <a:t>태그가 있는 것처럼 인식함 </a:t>
            </a:r>
          </a:p>
        </p:txBody>
      </p:sp>
      <p:sp>
        <p:nvSpPr>
          <p:cNvPr id="3" name="TextBox 2">
            <a:extLst>
              <a:ext uri="{FF2B5EF4-FFF2-40B4-BE49-F238E27FC236}">
                <a16:creationId xmlns:a16="http://schemas.microsoft.com/office/drawing/2014/main" id="{E82C4BF9-9184-FEE6-6AA8-9276205E5810}"/>
              </a:ext>
            </a:extLst>
          </p:cNvPr>
          <p:cNvSpPr txBox="1"/>
          <p:nvPr/>
        </p:nvSpPr>
        <p:spPr>
          <a:xfrm>
            <a:off x="306648" y="319086"/>
            <a:ext cx="7313352"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목록을 만드는 태그</a:t>
            </a:r>
          </a:p>
        </p:txBody>
      </p:sp>
      <p:cxnSp>
        <p:nvCxnSpPr>
          <p:cNvPr id="2" name="직선 연결선 1">
            <a:extLst>
              <a:ext uri="{FF2B5EF4-FFF2-40B4-BE49-F238E27FC236}">
                <a16:creationId xmlns:a16="http://schemas.microsoft.com/office/drawing/2014/main" id="{C59D6795-000F-7144-A929-CEF0BB0E1652}"/>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42BC1B-79DE-B144-B569-118F17393926}"/>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5" name="TextBox 4">
            <a:extLst>
              <a:ext uri="{FF2B5EF4-FFF2-40B4-BE49-F238E27FC236}">
                <a16:creationId xmlns:a16="http://schemas.microsoft.com/office/drawing/2014/main" id="{032B4750-A798-A5B8-4D82-EA31A0266D41}"/>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extLst>
      <p:ext uri="{BB962C8B-B14F-4D97-AF65-F5344CB8AC3E}">
        <p14:creationId xmlns:p14="http://schemas.microsoft.com/office/powerpoint/2010/main" val="2914759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0" y="367474"/>
              <a:ext cx="6134112" cy="6489745"/>
            </a:xfrm>
            <a:prstGeom prst="rect">
              <a:avLst/>
            </a:prstGeom>
          </p:spPr>
        </p:pic>
        <p:pic>
          <p:nvPicPr>
            <p:cNvPr id="5" name="object 5"/>
            <p:cNvPicPr/>
            <p:nvPr/>
          </p:nvPicPr>
          <p:blipFill>
            <a:blip r:embed="rId4" cstate="print"/>
            <a:stretch>
              <a:fillRect/>
            </a:stretch>
          </p:blipFill>
          <p:spPr>
            <a:xfrm>
              <a:off x="6922096" y="0"/>
              <a:ext cx="3327438" cy="3225786"/>
            </a:xfrm>
            <a:prstGeom prst="rect">
              <a:avLst/>
            </a:prstGeom>
          </p:spPr>
        </p:pic>
        <p:pic>
          <p:nvPicPr>
            <p:cNvPr id="6" name="object 6"/>
            <p:cNvPicPr/>
            <p:nvPr/>
          </p:nvPicPr>
          <p:blipFill>
            <a:blip r:embed="rId5" cstate="print"/>
            <a:stretch>
              <a:fillRect/>
            </a:stretch>
          </p:blipFill>
          <p:spPr>
            <a:xfrm>
              <a:off x="5913691" y="2589377"/>
              <a:ext cx="4343333" cy="4267196"/>
            </a:xfrm>
            <a:prstGeom prst="rect">
              <a:avLst/>
            </a:prstGeom>
          </p:spPr>
        </p:pic>
        <p:pic>
          <p:nvPicPr>
            <p:cNvPr id="7" name="object 7"/>
            <p:cNvPicPr/>
            <p:nvPr/>
          </p:nvPicPr>
          <p:blipFill>
            <a:blip r:embed="rId6" cstate="print"/>
            <a:stretch>
              <a:fillRect/>
            </a:stretch>
          </p:blipFill>
          <p:spPr>
            <a:xfrm>
              <a:off x="10460051" y="0"/>
              <a:ext cx="1731948" cy="6858000"/>
            </a:xfrm>
            <a:prstGeom prst="rect">
              <a:avLst/>
            </a:prstGeom>
          </p:spPr>
        </p:pic>
      </p:grpSp>
      <p:sp>
        <p:nvSpPr>
          <p:cNvPr id="8" name="object 8"/>
          <p:cNvSpPr txBox="1">
            <a:spLocks noGrp="1"/>
          </p:cNvSpPr>
          <p:nvPr>
            <p:ph type="title"/>
          </p:nvPr>
        </p:nvSpPr>
        <p:spPr>
          <a:xfrm>
            <a:off x="273925" y="2124918"/>
            <a:ext cx="3655818" cy="1655580"/>
          </a:xfrm>
          <a:prstGeom prst="rect">
            <a:avLst/>
          </a:prstGeom>
        </p:spPr>
        <p:txBody>
          <a:bodyPr vert="horz" wrap="square" lIns="0" tIns="64769" rIns="0" bIns="0" rtlCol="0">
            <a:spAutoFit/>
          </a:bodyPr>
          <a:lstStyle/>
          <a:p>
            <a:pPr marL="12700">
              <a:lnSpc>
                <a:spcPct val="100000"/>
              </a:lnSpc>
              <a:spcBef>
                <a:spcPts val="509"/>
              </a:spcBef>
            </a:pPr>
            <a:r>
              <a:rPr sz="7500" baseline="-3333" dirty="0"/>
              <a:t>0</a:t>
            </a:r>
            <a:r>
              <a:rPr lang="en-US" sz="7500" baseline="-3333" dirty="0"/>
              <a:t>6</a:t>
            </a:r>
            <a:r>
              <a:rPr sz="7500" spc="-1132" baseline="-3333" dirty="0"/>
              <a:t> </a:t>
            </a:r>
            <a:r>
              <a:rPr sz="1200" b="0" spc="-20" dirty="0">
                <a:latin typeface="나눔고딕"/>
                <a:cs typeface="나눔고딕"/>
              </a:rPr>
              <a:t>[</a:t>
            </a:r>
            <a:r>
              <a:rPr sz="1200" b="1" spc="-20" dirty="0">
                <a:latin typeface="한컴산뜻돋움"/>
                <a:cs typeface="한컴산뜻돋움"/>
              </a:rPr>
              <a:t>HTML</a:t>
            </a:r>
            <a:r>
              <a:rPr sz="1200" b="0" spc="-20" dirty="0">
                <a:latin typeface="나눔고딕"/>
                <a:cs typeface="나눔고딕"/>
              </a:rPr>
              <a:t>+</a:t>
            </a:r>
            <a:r>
              <a:rPr sz="1200" b="1" spc="-20" dirty="0">
                <a:latin typeface="한컴산뜻돋움"/>
                <a:cs typeface="한컴산뜻돋움"/>
              </a:rPr>
              <a:t>CSS</a:t>
            </a:r>
            <a:r>
              <a:rPr sz="1200" b="0" spc="-20" dirty="0">
                <a:latin typeface="나눔고딕"/>
                <a:cs typeface="나눔고딕"/>
              </a:rPr>
              <a:t>+</a:t>
            </a:r>
            <a:r>
              <a:rPr sz="1200" b="0" spc="-45" dirty="0">
                <a:latin typeface="나눔고딕"/>
                <a:cs typeface="나눔고딕"/>
              </a:rPr>
              <a:t> </a:t>
            </a:r>
            <a:r>
              <a:rPr sz="1200" b="1" spc="-10" dirty="0">
                <a:latin typeface="한컴산뜻돋움"/>
                <a:cs typeface="한컴산뜻돋움"/>
              </a:rPr>
              <a:t>JAVASCRIPT</a:t>
            </a:r>
            <a:r>
              <a:rPr sz="1200" b="0" spc="-10" dirty="0">
                <a:latin typeface="나눔고딕"/>
                <a:cs typeface="나눔고딕"/>
              </a:rPr>
              <a:t>]</a:t>
            </a:r>
            <a:endParaRPr sz="1200" dirty="0">
              <a:latin typeface="나눔고딕"/>
              <a:cs typeface="나눔고딕"/>
            </a:endParaRPr>
          </a:p>
          <a:p>
            <a:pPr marL="12700">
              <a:lnSpc>
                <a:spcPct val="100000"/>
              </a:lnSpc>
              <a:spcBef>
                <a:spcPts val="415"/>
              </a:spcBef>
            </a:pPr>
            <a:r>
              <a:rPr sz="5000" spc="-195" dirty="0" err="1"/>
              <a:t>테이블</a:t>
            </a:r>
            <a:r>
              <a:rPr sz="5000" spc="-140" dirty="0"/>
              <a:t> </a:t>
            </a:r>
            <a:r>
              <a:rPr lang="ko-KR" altLang="en-US" sz="5000" spc="-140" dirty="0"/>
              <a:t>속성</a:t>
            </a:r>
            <a:endParaRPr sz="5000" dirty="0"/>
          </a:p>
        </p:txBody>
      </p:sp>
    </p:spTree>
    <p:extLst>
      <p:ext uri="{BB962C8B-B14F-4D97-AF65-F5344CB8AC3E}">
        <p14:creationId xmlns:p14="http://schemas.microsoft.com/office/powerpoint/2010/main" val="2674919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2194" y="1260611"/>
            <a:ext cx="232918" cy="232918"/>
          </a:xfrm>
          <a:prstGeom prst="rect">
            <a:avLst/>
          </a:prstGeom>
        </p:spPr>
      </p:pic>
      <p:grpSp>
        <p:nvGrpSpPr>
          <p:cNvPr id="5" name="object 5"/>
          <p:cNvGrpSpPr/>
          <p:nvPr/>
        </p:nvGrpSpPr>
        <p:grpSpPr>
          <a:xfrm>
            <a:off x="1004874" y="3501333"/>
            <a:ext cx="4940300" cy="2636520"/>
            <a:chOff x="1004874" y="3501333"/>
            <a:chExt cx="4940300" cy="2636520"/>
          </a:xfrm>
        </p:grpSpPr>
        <p:sp>
          <p:nvSpPr>
            <p:cNvPr id="6" name="object 6"/>
            <p:cNvSpPr/>
            <p:nvPr/>
          </p:nvSpPr>
          <p:spPr>
            <a:xfrm>
              <a:off x="1011224" y="3507683"/>
              <a:ext cx="4927600" cy="2623820"/>
            </a:xfrm>
            <a:custGeom>
              <a:avLst/>
              <a:gdLst/>
              <a:ahLst/>
              <a:cxnLst/>
              <a:rect l="l" t="t" r="r" b="b"/>
              <a:pathLst>
                <a:path w="4927600" h="2623820">
                  <a:moveTo>
                    <a:pt x="4784598" y="0"/>
                  </a:moveTo>
                  <a:lnTo>
                    <a:pt x="142722" y="0"/>
                  </a:lnTo>
                  <a:lnTo>
                    <a:pt x="97614" y="7275"/>
                  </a:lnTo>
                  <a:lnTo>
                    <a:pt x="58435" y="27535"/>
                  </a:lnTo>
                  <a:lnTo>
                    <a:pt x="27539" y="58430"/>
                  </a:lnTo>
                  <a:lnTo>
                    <a:pt x="7276" y="97609"/>
                  </a:lnTo>
                  <a:lnTo>
                    <a:pt x="0" y="142722"/>
                  </a:lnTo>
                  <a:lnTo>
                    <a:pt x="0" y="2480932"/>
                  </a:lnTo>
                  <a:lnTo>
                    <a:pt x="7276" y="2526047"/>
                  </a:lnTo>
                  <a:lnTo>
                    <a:pt x="27539" y="2565229"/>
                  </a:lnTo>
                  <a:lnTo>
                    <a:pt x="58435" y="2596127"/>
                  </a:lnTo>
                  <a:lnTo>
                    <a:pt x="97614" y="2616390"/>
                  </a:lnTo>
                  <a:lnTo>
                    <a:pt x="142722" y="2623667"/>
                  </a:lnTo>
                  <a:lnTo>
                    <a:pt x="4784598" y="2623667"/>
                  </a:lnTo>
                  <a:lnTo>
                    <a:pt x="4829711" y="2616390"/>
                  </a:lnTo>
                  <a:lnTo>
                    <a:pt x="4868890" y="2596127"/>
                  </a:lnTo>
                  <a:lnTo>
                    <a:pt x="4899784" y="2565229"/>
                  </a:lnTo>
                  <a:lnTo>
                    <a:pt x="4920045" y="2526047"/>
                  </a:lnTo>
                  <a:lnTo>
                    <a:pt x="4927320" y="2480932"/>
                  </a:lnTo>
                  <a:lnTo>
                    <a:pt x="4927320" y="142722"/>
                  </a:lnTo>
                  <a:lnTo>
                    <a:pt x="4920045" y="97609"/>
                  </a:lnTo>
                  <a:lnTo>
                    <a:pt x="4899784" y="58430"/>
                  </a:lnTo>
                  <a:lnTo>
                    <a:pt x="4868890" y="27535"/>
                  </a:lnTo>
                  <a:lnTo>
                    <a:pt x="4829711" y="7275"/>
                  </a:lnTo>
                  <a:lnTo>
                    <a:pt x="4784598" y="0"/>
                  </a:lnTo>
                  <a:close/>
                </a:path>
              </a:pathLst>
            </a:custGeom>
            <a:solidFill>
              <a:srgbClr val="FFFFFF"/>
            </a:solidFill>
          </p:spPr>
          <p:txBody>
            <a:bodyPr wrap="square" lIns="0" tIns="0" rIns="0" bIns="0" rtlCol="0"/>
            <a:lstStyle/>
            <a:p>
              <a:endParaRPr/>
            </a:p>
          </p:txBody>
        </p:sp>
        <p:sp>
          <p:nvSpPr>
            <p:cNvPr id="7" name="object 7"/>
            <p:cNvSpPr/>
            <p:nvPr/>
          </p:nvSpPr>
          <p:spPr>
            <a:xfrm>
              <a:off x="1011224" y="3507683"/>
              <a:ext cx="4927600" cy="2623820"/>
            </a:xfrm>
            <a:custGeom>
              <a:avLst/>
              <a:gdLst/>
              <a:ahLst/>
              <a:cxnLst/>
              <a:rect l="l" t="t" r="r" b="b"/>
              <a:pathLst>
                <a:path w="4927600" h="2623820">
                  <a:moveTo>
                    <a:pt x="0" y="142722"/>
                  </a:moveTo>
                  <a:lnTo>
                    <a:pt x="7276" y="97609"/>
                  </a:lnTo>
                  <a:lnTo>
                    <a:pt x="27539" y="58430"/>
                  </a:lnTo>
                  <a:lnTo>
                    <a:pt x="58435" y="27535"/>
                  </a:lnTo>
                  <a:lnTo>
                    <a:pt x="97614" y="7275"/>
                  </a:lnTo>
                  <a:lnTo>
                    <a:pt x="142722" y="0"/>
                  </a:lnTo>
                  <a:lnTo>
                    <a:pt x="4784598" y="0"/>
                  </a:lnTo>
                  <a:lnTo>
                    <a:pt x="4829711" y="7275"/>
                  </a:lnTo>
                  <a:lnTo>
                    <a:pt x="4868890" y="27535"/>
                  </a:lnTo>
                  <a:lnTo>
                    <a:pt x="4899784" y="58430"/>
                  </a:lnTo>
                  <a:lnTo>
                    <a:pt x="4920045" y="97609"/>
                  </a:lnTo>
                  <a:lnTo>
                    <a:pt x="4927320" y="142722"/>
                  </a:lnTo>
                  <a:lnTo>
                    <a:pt x="4927320" y="2480932"/>
                  </a:lnTo>
                  <a:lnTo>
                    <a:pt x="4920045" y="2526047"/>
                  </a:lnTo>
                  <a:lnTo>
                    <a:pt x="4899784" y="2565229"/>
                  </a:lnTo>
                  <a:lnTo>
                    <a:pt x="4868890" y="2596127"/>
                  </a:lnTo>
                  <a:lnTo>
                    <a:pt x="4829711" y="2616390"/>
                  </a:lnTo>
                  <a:lnTo>
                    <a:pt x="4784598" y="2623667"/>
                  </a:lnTo>
                  <a:lnTo>
                    <a:pt x="142722" y="2623667"/>
                  </a:lnTo>
                  <a:lnTo>
                    <a:pt x="97614" y="2616390"/>
                  </a:lnTo>
                  <a:lnTo>
                    <a:pt x="58435" y="2596127"/>
                  </a:lnTo>
                  <a:lnTo>
                    <a:pt x="27539" y="2565229"/>
                  </a:lnTo>
                  <a:lnTo>
                    <a:pt x="7276" y="2526047"/>
                  </a:lnTo>
                  <a:lnTo>
                    <a:pt x="0" y="2480932"/>
                  </a:lnTo>
                  <a:lnTo>
                    <a:pt x="0" y="142722"/>
                  </a:lnTo>
                  <a:close/>
                </a:path>
              </a:pathLst>
            </a:custGeom>
            <a:ln w="12699">
              <a:solidFill>
                <a:srgbClr val="929292"/>
              </a:solidFill>
            </a:ln>
          </p:spPr>
          <p:txBody>
            <a:bodyPr wrap="square" lIns="0" tIns="0" rIns="0" bIns="0" rtlCol="0"/>
            <a:lstStyle/>
            <a:p>
              <a:endParaRPr/>
            </a:p>
          </p:txBody>
        </p:sp>
      </p:grpSp>
      <p:sp>
        <p:nvSpPr>
          <p:cNvPr id="8" name="object 8"/>
          <p:cNvSpPr txBox="1"/>
          <p:nvPr/>
        </p:nvSpPr>
        <p:spPr>
          <a:xfrm>
            <a:off x="1412821" y="3677135"/>
            <a:ext cx="4382770" cy="1844675"/>
          </a:xfrm>
          <a:prstGeom prst="rect">
            <a:avLst/>
          </a:prstGeom>
        </p:spPr>
        <p:txBody>
          <a:bodyPr vert="horz" wrap="square" lIns="0" tIns="12700" rIns="0" bIns="0" rtlCol="0">
            <a:spAutoFit/>
          </a:bodyPr>
          <a:lstStyle/>
          <a:p>
            <a:pPr marL="12700" marR="5080" indent="-635">
              <a:lnSpc>
                <a:spcPct val="124300"/>
              </a:lnSpc>
              <a:spcBef>
                <a:spcPts val="100"/>
              </a:spcBef>
            </a:pPr>
            <a:r>
              <a:rPr sz="2400" b="1" spc="-130" dirty="0">
                <a:solidFill>
                  <a:srgbClr val="3B4368"/>
                </a:solidFill>
                <a:latin typeface="한컴산뜻돋움"/>
                <a:cs typeface="한컴산뜻돋움"/>
              </a:rPr>
              <a:t>width</a:t>
            </a:r>
            <a:r>
              <a:rPr sz="2400" b="1" spc="-390" dirty="0">
                <a:solidFill>
                  <a:srgbClr val="3B4368"/>
                </a:solidFill>
                <a:latin typeface="한컴산뜻돋움"/>
                <a:cs typeface="한컴산뜻돋움"/>
              </a:rPr>
              <a:t> </a:t>
            </a:r>
            <a:r>
              <a:rPr sz="2400" spc="-20" dirty="0">
                <a:solidFill>
                  <a:srgbClr val="3B4368"/>
                </a:solidFill>
                <a:latin typeface="나눔고딕"/>
                <a:cs typeface="나눔고딕"/>
              </a:rPr>
              <a:t>:</a:t>
            </a:r>
            <a:r>
              <a:rPr sz="2400" spc="-415" dirty="0">
                <a:solidFill>
                  <a:srgbClr val="3B4368"/>
                </a:solidFill>
                <a:latin typeface="나눔고딕"/>
                <a:cs typeface="나눔고딕"/>
              </a:rPr>
              <a:t> </a:t>
            </a:r>
            <a:r>
              <a:rPr sz="2400" spc="825" dirty="0">
                <a:solidFill>
                  <a:srgbClr val="3B4368"/>
                </a:solidFill>
                <a:latin typeface="휴먼아미체"/>
                <a:cs typeface="휴먼아미체"/>
              </a:rPr>
              <a:t>표의</a:t>
            </a:r>
            <a:r>
              <a:rPr sz="2400" spc="-730" dirty="0">
                <a:solidFill>
                  <a:srgbClr val="3B4368"/>
                </a:solidFill>
                <a:latin typeface="휴먼아미체"/>
                <a:cs typeface="휴먼아미체"/>
              </a:rPr>
              <a:t> </a:t>
            </a:r>
            <a:r>
              <a:rPr sz="2400" spc="615" dirty="0">
                <a:solidFill>
                  <a:srgbClr val="3B4368"/>
                </a:solidFill>
                <a:latin typeface="휴먼아미체"/>
                <a:cs typeface="휴먼아미체"/>
              </a:rPr>
              <a:t>폭을지정한다</a:t>
            </a:r>
            <a:r>
              <a:rPr sz="2400" spc="615" dirty="0">
                <a:solidFill>
                  <a:srgbClr val="3B4368"/>
                </a:solidFill>
                <a:latin typeface="나눔고딕"/>
                <a:cs typeface="나눔고딕"/>
              </a:rPr>
              <a:t>. </a:t>
            </a:r>
            <a:r>
              <a:rPr sz="2400" b="1" spc="-155" dirty="0">
                <a:solidFill>
                  <a:srgbClr val="3B4368"/>
                </a:solidFill>
                <a:latin typeface="한컴산뜻돋움"/>
                <a:cs typeface="한컴산뜻돋움"/>
              </a:rPr>
              <a:t>background</a:t>
            </a:r>
            <a:r>
              <a:rPr sz="2400" b="1" spc="-350" dirty="0">
                <a:solidFill>
                  <a:srgbClr val="3B4368"/>
                </a:solidFill>
                <a:latin typeface="한컴산뜻돋움"/>
                <a:cs typeface="한컴산뜻돋움"/>
              </a:rPr>
              <a:t> </a:t>
            </a:r>
            <a:r>
              <a:rPr sz="2400" spc="-20" dirty="0">
                <a:solidFill>
                  <a:srgbClr val="3B4368"/>
                </a:solidFill>
                <a:latin typeface="나눔고딕"/>
                <a:cs typeface="나눔고딕"/>
              </a:rPr>
              <a:t>:</a:t>
            </a:r>
            <a:r>
              <a:rPr sz="2400" spc="-409" dirty="0">
                <a:solidFill>
                  <a:srgbClr val="3B4368"/>
                </a:solidFill>
                <a:latin typeface="나눔고딕"/>
                <a:cs typeface="나눔고딕"/>
              </a:rPr>
              <a:t> </a:t>
            </a:r>
            <a:r>
              <a:rPr sz="2400" spc="575" dirty="0">
                <a:solidFill>
                  <a:srgbClr val="3B4368"/>
                </a:solidFill>
                <a:latin typeface="휴먼아미체"/>
                <a:cs typeface="휴먼아미체"/>
              </a:rPr>
              <a:t>배경</a:t>
            </a:r>
            <a:r>
              <a:rPr sz="2400" spc="-715" dirty="0">
                <a:solidFill>
                  <a:srgbClr val="3B4368"/>
                </a:solidFill>
                <a:latin typeface="휴먼아미체"/>
                <a:cs typeface="휴먼아미체"/>
              </a:rPr>
              <a:t> </a:t>
            </a:r>
            <a:r>
              <a:rPr sz="2400" spc="590" dirty="0">
                <a:solidFill>
                  <a:srgbClr val="3B4368"/>
                </a:solidFill>
                <a:latin typeface="휴먼아미체"/>
                <a:cs typeface="휴먼아미체"/>
              </a:rPr>
              <a:t>이미지를지정한다</a:t>
            </a:r>
            <a:r>
              <a:rPr sz="2400" spc="590" dirty="0">
                <a:solidFill>
                  <a:srgbClr val="3B4368"/>
                </a:solidFill>
                <a:latin typeface="나눔고딕"/>
                <a:cs typeface="나눔고딕"/>
              </a:rPr>
              <a:t>. </a:t>
            </a:r>
            <a:r>
              <a:rPr sz="2400" b="1" spc="-150" dirty="0">
                <a:solidFill>
                  <a:srgbClr val="3B4368"/>
                </a:solidFill>
                <a:latin typeface="한컴산뜻돋움"/>
                <a:cs typeface="한컴산뜻돋움"/>
              </a:rPr>
              <a:t>bgcolor</a:t>
            </a:r>
            <a:r>
              <a:rPr sz="2400" b="1" spc="-365" dirty="0">
                <a:solidFill>
                  <a:srgbClr val="3B4368"/>
                </a:solidFill>
                <a:latin typeface="한컴산뜻돋움"/>
                <a:cs typeface="한컴산뜻돋움"/>
              </a:rPr>
              <a:t> </a:t>
            </a:r>
            <a:r>
              <a:rPr sz="2400" spc="-20" dirty="0">
                <a:solidFill>
                  <a:srgbClr val="3B4368"/>
                </a:solidFill>
                <a:latin typeface="나눔고딕"/>
                <a:cs typeface="나눔고딕"/>
              </a:rPr>
              <a:t>:</a:t>
            </a:r>
            <a:r>
              <a:rPr sz="2400" spc="-409" dirty="0">
                <a:solidFill>
                  <a:srgbClr val="3B4368"/>
                </a:solidFill>
                <a:latin typeface="나눔고딕"/>
                <a:cs typeface="나눔고딕"/>
              </a:rPr>
              <a:t> </a:t>
            </a:r>
            <a:r>
              <a:rPr sz="2400" spc="525" dirty="0">
                <a:solidFill>
                  <a:srgbClr val="3B4368"/>
                </a:solidFill>
                <a:latin typeface="휴먼아미체"/>
                <a:cs typeface="휴먼아미체"/>
              </a:rPr>
              <a:t>배경색을지정한다</a:t>
            </a:r>
            <a:r>
              <a:rPr sz="2400" spc="525" dirty="0">
                <a:solidFill>
                  <a:srgbClr val="3B4368"/>
                </a:solidFill>
                <a:latin typeface="나눔고딕"/>
                <a:cs typeface="나눔고딕"/>
              </a:rPr>
              <a:t>.</a:t>
            </a:r>
            <a:endParaRPr sz="2400">
              <a:latin typeface="나눔고딕"/>
              <a:cs typeface="나눔고딕"/>
            </a:endParaRPr>
          </a:p>
          <a:p>
            <a:pPr marL="13335">
              <a:lnSpc>
                <a:spcPct val="100000"/>
              </a:lnSpc>
              <a:spcBef>
                <a:spcPts val="700"/>
              </a:spcBef>
            </a:pPr>
            <a:r>
              <a:rPr sz="2400" b="1" spc="-130" dirty="0">
                <a:solidFill>
                  <a:srgbClr val="3B4368"/>
                </a:solidFill>
                <a:latin typeface="한컴산뜻돋움"/>
                <a:cs typeface="한컴산뜻돋움"/>
              </a:rPr>
              <a:t>align</a:t>
            </a:r>
            <a:r>
              <a:rPr sz="2400" b="1" spc="-380" dirty="0">
                <a:solidFill>
                  <a:srgbClr val="3B4368"/>
                </a:solidFill>
                <a:latin typeface="한컴산뜻돋움"/>
                <a:cs typeface="한컴산뜻돋움"/>
              </a:rPr>
              <a:t> </a:t>
            </a:r>
            <a:r>
              <a:rPr sz="2400" spc="-20" dirty="0">
                <a:solidFill>
                  <a:srgbClr val="3B4368"/>
                </a:solidFill>
                <a:latin typeface="나눔고딕"/>
                <a:cs typeface="나눔고딕"/>
              </a:rPr>
              <a:t>:</a:t>
            </a:r>
            <a:r>
              <a:rPr sz="2400" spc="-420" dirty="0">
                <a:solidFill>
                  <a:srgbClr val="3B4368"/>
                </a:solidFill>
                <a:latin typeface="나눔고딕"/>
                <a:cs typeface="나눔고딕"/>
              </a:rPr>
              <a:t> </a:t>
            </a:r>
            <a:r>
              <a:rPr sz="2400" spc="825" dirty="0">
                <a:solidFill>
                  <a:srgbClr val="3B4368"/>
                </a:solidFill>
                <a:latin typeface="휴먼아미체"/>
                <a:cs typeface="휴먼아미체"/>
              </a:rPr>
              <a:t>표의정렬</a:t>
            </a:r>
            <a:r>
              <a:rPr sz="2400" spc="-730" dirty="0">
                <a:solidFill>
                  <a:srgbClr val="3B4368"/>
                </a:solidFill>
                <a:latin typeface="휴먼아미체"/>
                <a:cs typeface="휴먼아미체"/>
              </a:rPr>
              <a:t> </a:t>
            </a:r>
            <a:r>
              <a:rPr sz="2400" spc="570" dirty="0">
                <a:solidFill>
                  <a:srgbClr val="3B4368"/>
                </a:solidFill>
                <a:latin typeface="휴먼아미체"/>
                <a:cs typeface="휴먼아미체"/>
              </a:rPr>
              <a:t>방법을지정한다</a:t>
            </a:r>
            <a:r>
              <a:rPr sz="2400" spc="570" dirty="0">
                <a:solidFill>
                  <a:srgbClr val="3B4368"/>
                </a:solidFill>
                <a:latin typeface="나눔고딕"/>
                <a:cs typeface="나눔고딕"/>
              </a:rPr>
              <a:t>.</a:t>
            </a:r>
            <a:endParaRPr sz="2400">
              <a:latin typeface="나눔고딕"/>
              <a:cs typeface="나눔고딕"/>
            </a:endParaRPr>
          </a:p>
        </p:txBody>
      </p:sp>
      <p:grpSp>
        <p:nvGrpSpPr>
          <p:cNvPr id="9" name="object 9"/>
          <p:cNvGrpSpPr/>
          <p:nvPr/>
        </p:nvGrpSpPr>
        <p:grpSpPr>
          <a:xfrm>
            <a:off x="675112" y="2479548"/>
            <a:ext cx="9883140" cy="3974465"/>
            <a:chOff x="675112" y="2479548"/>
            <a:chExt cx="9883140" cy="3974465"/>
          </a:xfrm>
        </p:grpSpPr>
        <p:pic>
          <p:nvPicPr>
            <p:cNvPr id="10" name="object 10"/>
            <p:cNvPicPr/>
            <p:nvPr/>
          </p:nvPicPr>
          <p:blipFill>
            <a:blip r:embed="rId3" cstate="print"/>
            <a:stretch>
              <a:fillRect/>
            </a:stretch>
          </p:blipFill>
          <p:spPr>
            <a:xfrm>
              <a:off x="1185584" y="3905824"/>
              <a:ext cx="148501" cy="148488"/>
            </a:xfrm>
            <a:prstGeom prst="rect">
              <a:avLst/>
            </a:prstGeom>
          </p:spPr>
        </p:pic>
        <p:pic>
          <p:nvPicPr>
            <p:cNvPr id="11" name="object 11"/>
            <p:cNvPicPr/>
            <p:nvPr/>
          </p:nvPicPr>
          <p:blipFill>
            <a:blip r:embed="rId3" cstate="print"/>
            <a:stretch>
              <a:fillRect/>
            </a:stretch>
          </p:blipFill>
          <p:spPr>
            <a:xfrm>
              <a:off x="1185584" y="4389400"/>
              <a:ext cx="148501" cy="148488"/>
            </a:xfrm>
            <a:prstGeom prst="rect">
              <a:avLst/>
            </a:prstGeom>
          </p:spPr>
        </p:pic>
        <p:pic>
          <p:nvPicPr>
            <p:cNvPr id="12" name="object 12"/>
            <p:cNvPicPr/>
            <p:nvPr/>
          </p:nvPicPr>
          <p:blipFill>
            <a:blip r:embed="rId3" cstate="print"/>
            <a:stretch>
              <a:fillRect/>
            </a:stretch>
          </p:blipFill>
          <p:spPr>
            <a:xfrm>
              <a:off x="1185584" y="4820224"/>
              <a:ext cx="148501" cy="148488"/>
            </a:xfrm>
            <a:prstGeom prst="rect">
              <a:avLst/>
            </a:prstGeom>
          </p:spPr>
        </p:pic>
        <p:pic>
          <p:nvPicPr>
            <p:cNvPr id="13" name="object 13"/>
            <p:cNvPicPr/>
            <p:nvPr/>
          </p:nvPicPr>
          <p:blipFill>
            <a:blip r:embed="rId3" cstate="print"/>
            <a:stretch>
              <a:fillRect/>
            </a:stretch>
          </p:blipFill>
          <p:spPr>
            <a:xfrm>
              <a:off x="1185584" y="5303800"/>
              <a:ext cx="148501" cy="148488"/>
            </a:xfrm>
            <a:prstGeom prst="rect">
              <a:avLst/>
            </a:prstGeom>
          </p:spPr>
        </p:pic>
        <p:pic>
          <p:nvPicPr>
            <p:cNvPr id="14" name="object 14"/>
            <p:cNvPicPr/>
            <p:nvPr/>
          </p:nvPicPr>
          <p:blipFill>
            <a:blip r:embed="rId4" cstate="print"/>
            <a:stretch>
              <a:fillRect/>
            </a:stretch>
          </p:blipFill>
          <p:spPr>
            <a:xfrm>
              <a:off x="1240904" y="6115227"/>
              <a:ext cx="2507209" cy="338717"/>
            </a:xfrm>
            <a:prstGeom prst="rect">
              <a:avLst/>
            </a:prstGeom>
          </p:spPr>
        </p:pic>
        <p:pic>
          <p:nvPicPr>
            <p:cNvPr id="15" name="object 15"/>
            <p:cNvPicPr/>
            <p:nvPr/>
          </p:nvPicPr>
          <p:blipFill>
            <a:blip r:embed="rId5" cstate="print"/>
            <a:stretch>
              <a:fillRect/>
            </a:stretch>
          </p:blipFill>
          <p:spPr>
            <a:xfrm>
              <a:off x="3743325" y="6115304"/>
              <a:ext cx="2329605" cy="261751"/>
            </a:xfrm>
            <a:prstGeom prst="rect">
              <a:avLst/>
            </a:prstGeom>
          </p:spPr>
        </p:pic>
        <p:pic>
          <p:nvPicPr>
            <p:cNvPr id="16" name="object 16"/>
            <p:cNvPicPr/>
            <p:nvPr/>
          </p:nvPicPr>
          <p:blipFill>
            <a:blip r:embed="rId6" cstate="print"/>
            <a:stretch>
              <a:fillRect/>
            </a:stretch>
          </p:blipFill>
          <p:spPr>
            <a:xfrm>
              <a:off x="2999930" y="3173679"/>
              <a:ext cx="2507208" cy="338720"/>
            </a:xfrm>
            <a:prstGeom prst="rect">
              <a:avLst/>
            </a:prstGeom>
          </p:spPr>
        </p:pic>
        <p:pic>
          <p:nvPicPr>
            <p:cNvPr id="17" name="object 17"/>
            <p:cNvPicPr/>
            <p:nvPr/>
          </p:nvPicPr>
          <p:blipFill>
            <a:blip r:embed="rId7" cstate="print"/>
            <a:stretch>
              <a:fillRect/>
            </a:stretch>
          </p:blipFill>
          <p:spPr>
            <a:xfrm>
              <a:off x="675112" y="3250567"/>
              <a:ext cx="2329605" cy="261752"/>
            </a:xfrm>
            <a:prstGeom prst="rect">
              <a:avLst/>
            </a:prstGeom>
          </p:spPr>
        </p:pic>
        <p:pic>
          <p:nvPicPr>
            <p:cNvPr id="18" name="object 18"/>
            <p:cNvPicPr/>
            <p:nvPr/>
          </p:nvPicPr>
          <p:blipFill>
            <a:blip r:embed="rId8" cstate="print"/>
            <a:stretch>
              <a:fillRect/>
            </a:stretch>
          </p:blipFill>
          <p:spPr>
            <a:xfrm>
              <a:off x="1588223" y="2479548"/>
              <a:ext cx="8969413" cy="655688"/>
            </a:xfrm>
            <a:prstGeom prst="rect">
              <a:avLst/>
            </a:prstGeom>
          </p:spPr>
        </p:pic>
        <p:pic>
          <p:nvPicPr>
            <p:cNvPr id="19" name="object 19"/>
            <p:cNvPicPr/>
            <p:nvPr/>
          </p:nvPicPr>
          <p:blipFill>
            <a:blip r:embed="rId9" cstate="print"/>
            <a:stretch>
              <a:fillRect/>
            </a:stretch>
          </p:blipFill>
          <p:spPr>
            <a:xfrm>
              <a:off x="2409189" y="2491740"/>
              <a:ext cx="1107439" cy="579119"/>
            </a:xfrm>
            <a:prstGeom prst="rect">
              <a:avLst/>
            </a:prstGeom>
          </p:spPr>
        </p:pic>
        <p:pic>
          <p:nvPicPr>
            <p:cNvPr id="20" name="object 20"/>
            <p:cNvPicPr/>
            <p:nvPr/>
          </p:nvPicPr>
          <p:blipFill>
            <a:blip r:embed="rId10" cstate="print"/>
            <a:stretch>
              <a:fillRect/>
            </a:stretch>
          </p:blipFill>
          <p:spPr>
            <a:xfrm>
              <a:off x="3122929" y="2491740"/>
              <a:ext cx="1107439" cy="579119"/>
            </a:xfrm>
            <a:prstGeom prst="rect">
              <a:avLst/>
            </a:prstGeom>
          </p:spPr>
        </p:pic>
        <p:pic>
          <p:nvPicPr>
            <p:cNvPr id="21" name="object 21"/>
            <p:cNvPicPr/>
            <p:nvPr/>
          </p:nvPicPr>
          <p:blipFill>
            <a:blip r:embed="rId11" cstate="print"/>
            <a:stretch>
              <a:fillRect/>
            </a:stretch>
          </p:blipFill>
          <p:spPr>
            <a:xfrm>
              <a:off x="3836669" y="2491740"/>
              <a:ext cx="1946909" cy="579119"/>
            </a:xfrm>
            <a:prstGeom prst="rect">
              <a:avLst/>
            </a:prstGeom>
          </p:spPr>
        </p:pic>
        <p:pic>
          <p:nvPicPr>
            <p:cNvPr id="22" name="object 22"/>
            <p:cNvPicPr/>
            <p:nvPr/>
          </p:nvPicPr>
          <p:blipFill>
            <a:blip r:embed="rId12" cstate="print"/>
            <a:stretch>
              <a:fillRect/>
            </a:stretch>
          </p:blipFill>
          <p:spPr>
            <a:xfrm>
              <a:off x="5311139" y="2491740"/>
              <a:ext cx="1107439" cy="579119"/>
            </a:xfrm>
            <a:prstGeom prst="rect">
              <a:avLst/>
            </a:prstGeom>
          </p:spPr>
        </p:pic>
        <p:pic>
          <p:nvPicPr>
            <p:cNvPr id="23" name="object 23"/>
            <p:cNvPicPr/>
            <p:nvPr/>
          </p:nvPicPr>
          <p:blipFill>
            <a:blip r:embed="rId13" cstate="print"/>
            <a:stretch>
              <a:fillRect/>
            </a:stretch>
          </p:blipFill>
          <p:spPr>
            <a:xfrm>
              <a:off x="5946139" y="2491740"/>
              <a:ext cx="679450" cy="579119"/>
            </a:xfrm>
            <a:prstGeom prst="rect">
              <a:avLst/>
            </a:prstGeom>
          </p:spPr>
        </p:pic>
        <p:pic>
          <p:nvPicPr>
            <p:cNvPr id="24" name="object 24"/>
            <p:cNvPicPr/>
            <p:nvPr/>
          </p:nvPicPr>
          <p:blipFill>
            <a:blip r:embed="rId12" cstate="print"/>
            <a:stretch>
              <a:fillRect/>
            </a:stretch>
          </p:blipFill>
          <p:spPr>
            <a:xfrm>
              <a:off x="6153149" y="2491740"/>
              <a:ext cx="1107439" cy="579119"/>
            </a:xfrm>
            <a:prstGeom prst="rect">
              <a:avLst/>
            </a:prstGeom>
          </p:spPr>
        </p:pic>
        <p:pic>
          <p:nvPicPr>
            <p:cNvPr id="25" name="object 25"/>
            <p:cNvPicPr/>
            <p:nvPr/>
          </p:nvPicPr>
          <p:blipFill>
            <a:blip r:embed="rId14" cstate="print"/>
            <a:stretch>
              <a:fillRect/>
            </a:stretch>
          </p:blipFill>
          <p:spPr>
            <a:xfrm>
              <a:off x="6868159" y="2491740"/>
              <a:ext cx="789940" cy="579119"/>
            </a:xfrm>
            <a:prstGeom prst="rect">
              <a:avLst/>
            </a:prstGeom>
          </p:spPr>
        </p:pic>
        <p:pic>
          <p:nvPicPr>
            <p:cNvPr id="26" name="object 26"/>
            <p:cNvPicPr/>
            <p:nvPr/>
          </p:nvPicPr>
          <p:blipFill>
            <a:blip r:embed="rId15" cstate="print"/>
            <a:stretch>
              <a:fillRect/>
            </a:stretch>
          </p:blipFill>
          <p:spPr>
            <a:xfrm>
              <a:off x="7185660" y="2491740"/>
              <a:ext cx="2663189" cy="579119"/>
            </a:xfrm>
            <a:prstGeom prst="rect">
              <a:avLst/>
            </a:prstGeom>
          </p:spPr>
        </p:pic>
      </p:grpSp>
      <p:sp>
        <p:nvSpPr>
          <p:cNvPr id="27" name="object 27"/>
          <p:cNvSpPr txBox="1"/>
          <p:nvPr/>
        </p:nvSpPr>
        <p:spPr>
          <a:xfrm>
            <a:off x="2617580" y="2552771"/>
            <a:ext cx="6909434" cy="452120"/>
          </a:xfrm>
          <a:prstGeom prst="rect">
            <a:avLst/>
          </a:prstGeom>
        </p:spPr>
        <p:txBody>
          <a:bodyPr vert="horz" wrap="square" lIns="0" tIns="12700" rIns="0" bIns="0" rtlCol="0">
            <a:spAutoFit/>
          </a:bodyPr>
          <a:lstStyle/>
          <a:p>
            <a:pPr marL="12700">
              <a:lnSpc>
                <a:spcPct val="100000"/>
              </a:lnSpc>
              <a:spcBef>
                <a:spcPts val="100"/>
              </a:spcBef>
            </a:pPr>
            <a:r>
              <a:rPr sz="2800" b="1" spc="-165" dirty="0">
                <a:solidFill>
                  <a:srgbClr val="FFFFFF"/>
                </a:solidFill>
                <a:latin typeface="나눔고딕 ExtraBold"/>
                <a:cs typeface="나눔고딕 ExtraBold"/>
              </a:rPr>
              <a:t>기본</a:t>
            </a:r>
            <a:r>
              <a:rPr sz="2800" b="1" spc="-160" dirty="0">
                <a:solidFill>
                  <a:srgbClr val="FFFFFF"/>
                </a:solidFill>
                <a:latin typeface="나눔고딕 ExtraBold"/>
                <a:cs typeface="나눔고딕 ExtraBold"/>
              </a:rPr>
              <a:t> </a:t>
            </a:r>
            <a:r>
              <a:rPr sz="2800" b="1" spc="-165" dirty="0">
                <a:solidFill>
                  <a:srgbClr val="FFFFFF"/>
                </a:solidFill>
                <a:latin typeface="나눔고딕 ExtraBold"/>
                <a:cs typeface="나눔고딕 ExtraBold"/>
              </a:rPr>
              <a:t>형식</a:t>
            </a:r>
            <a:r>
              <a:rPr sz="2800" b="1" spc="-155" dirty="0">
                <a:solidFill>
                  <a:srgbClr val="FFFFFF"/>
                </a:solidFill>
                <a:latin typeface="나눔고딕 ExtraBold"/>
                <a:cs typeface="나눔고딕 ExtraBold"/>
              </a:rPr>
              <a:t> </a:t>
            </a:r>
            <a:r>
              <a:rPr sz="2800" b="1" dirty="0">
                <a:solidFill>
                  <a:srgbClr val="FFFFFF"/>
                </a:solidFill>
                <a:latin typeface="한컴산뜻돋움"/>
                <a:cs typeface="한컴산뜻돋움"/>
              </a:rPr>
              <a:t>:</a:t>
            </a:r>
            <a:r>
              <a:rPr sz="2800" b="1" spc="-110" dirty="0">
                <a:solidFill>
                  <a:srgbClr val="FFFFFF"/>
                </a:solidFill>
                <a:latin typeface="한컴산뜻돋움"/>
                <a:cs typeface="한컴산뜻돋움"/>
              </a:rPr>
              <a:t> </a:t>
            </a:r>
            <a:r>
              <a:rPr sz="2800" b="1" spc="-25" dirty="0">
                <a:solidFill>
                  <a:srgbClr val="FFFFFF"/>
                </a:solidFill>
                <a:latin typeface="한컴산뜻돋움"/>
                <a:cs typeface="한컴산뜻돋움"/>
              </a:rPr>
              <a:t>&lt;TABLE</a:t>
            </a:r>
            <a:r>
              <a:rPr sz="2800" b="1" spc="-110" dirty="0">
                <a:solidFill>
                  <a:srgbClr val="FFFFFF"/>
                </a:solidFill>
                <a:latin typeface="한컴산뜻돋움"/>
                <a:cs typeface="한컴산뜻돋움"/>
              </a:rPr>
              <a:t> </a:t>
            </a:r>
            <a:r>
              <a:rPr sz="2800" b="1" spc="-135" dirty="0">
                <a:solidFill>
                  <a:srgbClr val="FFFFFF"/>
                </a:solidFill>
                <a:latin typeface="나눔고딕 ExtraBold"/>
                <a:cs typeface="나눔고딕 ExtraBold"/>
              </a:rPr>
              <a:t>속성</a:t>
            </a:r>
            <a:r>
              <a:rPr sz="2800" b="1" spc="-135" dirty="0">
                <a:solidFill>
                  <a:srgbClr val="FFFFFF"/>
                </a:solidFill>
                <a:latin typeface="한컴산뜻돋움"/>
                <a:cs typeface="한컴산뜻돋움"/>
              </a:rPr>
              <a:t>=</a:t>
            </a:r>
            <a:r>
              <a:rPr sz="2800" b="1" spc="-135" dirty="0">
                <a:solidFill>
                  <a:srgbClr val="FFFFFF"/>
                </a:solidFill>
                <a:latin typeface="나눔고딕 ExtraBold"/>
                <a:cs typeface="나눔고딕 ExtraBold"/>
              </a:rPr>
              <a:t>속성</a:t>
            </a:r>
            <a:r>
              <a:rPr sz="2800" b="1" spc="-145" dirty="0">
                <a:solidFill>
                  <a:srgbClr val="FFFFFF"/>
                </a:solidFill>
                <a:latin typeface="나눔고딕 ExtraBold"/>
                <a:cs typeface="나눔고딕 ExtraBold"/>
              </a:rPr>
              <a:t> </a:t>
            </a:r>
            <a:r>
              <a:rPr sz="2800" b="1" spc="-10" dirty="0">
                <a:solidFill>
                  <a:srgbClr val="FFFFFF"/>
                </a:solidFill>
                <a:latin typeface="나눔고딕 ExtraBold"/>
                <a:cs typeface="나눔고딕 ExtraBold"/>
              </a:rPr>
              <a:t>값</a:t>
            </a:r>
            <a:r>
              <a:rPr sz="2800" b="1" spc="-10" dirty="0">
                <a:solidFill>
                  <a:srgbClr val="FFFFFF"/>
                </a:solidFill>
                <a:latin typeface="한컴산뜻돋움"/>
                <a:cs typeface="한컴산뜻돋움"/>
              </a:rPr>
              <a:t>&gt;....&lt;/TABLE&gt;</a:t>
            </a:r>
            <a:endParaRPr sz="2800">
              <a:latin typeface="한컴산뜻돋움"/>
              <a:cs typeface="한컴산뜻돋움"/>
            </a:endParaRPr>
          </a:p>
        </p:txBody>
      </p:sp>
      <p:grpSp>
        <p:nvGrpSpPr>
          <p:cNvPr id="28" name="object 28"/>
          <p:cNvGrpSpPr/>
          <p:nvPr/>
        </p:nvGrpSpPr>
        <p:grpSpPr>
          <a:xfrm>
            <a:off x="6053481" y="3501333"/>
            <a:ext cx="5629275" cy="2636520"/>
            <a:chOff x="6053481" y="3501333"/>
            <a:chExt cx="5629275" cy="2636520"/>
          </a:xfrm>
        </p:grpSpPr>
        <p:sp>
          <p:nvSpPr>
            <p:cNvPr id="29" name="object 29"/>
            <p:cNvSpPr/>
            <p:nvPr/>
          </p:nvSpPr>
          <p:spPr>
            <a:xfrm>
              <a:off x="6059831" y="3507683"/>
              <a:ext cx="5616575" cy="2623820"/>
            </a:xfrm>
            <a:custGeom>
              <a:avLst/>
              <a:gdLst/>
              <a:ahLst/>
              <a:cxnLst/>
              <a:rect l="l" t="t" r="r" b="b"/>
              <a:pathLst>
                <a:path w="5616575" h="2623820">
                  <a:moveTo>
                    <a:pt x="5473623" y="0"/>
                  </a:moveTo>
                  <a:lnTo>
                    <a:pt x="142722" y="0"/>
                  </a:lnTo>
                  <a:lnTo>
                    <a:pt x="97614" y="7275"/>
                  </a:lnTo>
                  <a:lnTo>
                    <a:pt x="58435" y="27535"/>
                  </a:lnTo>
                  <a:lnTo>
                    <a:pt x="27539" y="58430"/>
                  </a:lnTo>
                  <a:lnTo>
                    <a:pt x="7276" y="97609"/>
                  </a:lnTo>
                  <a:lnTo>
                    <a:pt x="0" y="142722"/>
                  </a:lnTo>
                  <a:lnTo>
                    <a:pt x="0" y="2480932"/>
                  </a:lnTo>
                  <a:lnTo>
                    <a:pt x="7276" y="2526047"/>
                  </a:lnTo>
                  <a:lnTo>
                    <a:pt x="27539" y="2565229"/>
                  </a:lnTo>
                  <a:lnTo>
                    <a:pt x="58435" y="2596127"/>
                  </a:lnTo>
                  <a:lnTo>
                    <a:pt x="97614" y="2616390"/>
                  </a:lnTo>
                  <a:lnTo>
                    <a:pt x="142722" y="2623667"/>
                  </a:lnTo>
                  <a:lnTo>
                    <a:pt x="5473623" y="2623667"/>
                  </a:lnTo>
                  <a:lnTo>
                    <a:pt x="5518738" y="2616390"/>
                  </a:lnTo>
                  <a:lnTo>
                    <a:pt x="5557920" y="2596127"/>
                  </a:lnTo>
                  <a:lnTo>
                    <a:pt x="5588818" y="2565229"/>
                  </a:lnTo>
                  <a:lnTo>
                    <a:pt x="5609082" y="2526047"/>
                  </a:lnTo>
                  <a:lnTo>
                    <a:pt x="5616359" y="2480932"/>
                  </a:lnTo>
                  <a:lnTo>
                    <a:pt x="5616359" y="142722"/>
                  </a:lnTo>
                  <a:lnTo>
                    <a:pt x="5609082" y="97609"/>
                  </a:lnTo>
                  <a:lnTo>
                    <a:pt x="5588818" y="58430"/>
                  </a:lnTo>
                  <a:lnTo>
                    <a:pt x="5557920" y="27535"/>
                  </a:lnTo>
                  <a:lnTo>
                    <a:pt x="5518738" y="7275"/>
                  </a:lnTo>
                  <a:lnTo>
                    <a:pt x="5473623" y="0"/>
                  </a:lnTo>
                  <a:close/>
                </a:path>
              </a:pathLst>
            </a:custGeom>
            <a:solidFill>
              <a:srgbClr val="FFFFFF"/>
            </a:solidFill>
          </p:spPr>
          <p:txBody>
            <a:bodyPr wrap="square" lIns="0" tIns="0" rIns="0" bIns="0" rtlCol="0"/>
            <a:lstStyle/>
            <a:p>
              <a:endParaRPr/>
            </a:p>
          </p:txBody>
        </p:sp>
        <p:sp>
          <p:nvSpPr>
            <p:cNvPr id="30" name="object 30"/>
            <p:cNvSpPr/>
            <p:nvPr/>
          </p:nvSpPr>
          <p:spPr>
            <a:xfrm>
              <a:off x="6059831" y="3507683"/>
              <a:ext cx="5616575" cy="2623820"/>
            </a:xfrm>
            <a:custGeom>
              <a:avLst/>
              <a:gdLst/>
              <a:ahLst/>
              <a:cxnLst/>
              <a:rect l="l" t="t" r="r" b="b"/>
              <a:pathLst>
                <a:path w="5616575" h="2623820">
                  <a:moveTo>
                    <a:pt x="0" y="142722"/>
                  </a:moveTo>
                  <a:lnTo>
                    <a:pt x="7276" y="97609"/>
                  </a:lnTo>
                  <a:lnTo>
                    <a:pt x="27539" y="58430"/>
                  </a:lnTo>
                  <a:lnTo>
                    <a:pt x="58435" y="27535"/>
                  </a:lnTo>
                  <a:lnTo>
                    <a:pt x="97614" y="7275"/>
                  </a:lnTo>
                  <a:lnTo>
                    <a:pt x="142722" y="0"/>
                  </a:lnTo>
                  <a:lnTo>
                    <a:pt x="5473623" y="0"/>
                  </a:lnTo>
                  <a:lnTo>
                    <a:pt x="5518738" y="7275"/>
                  </a:lnTo>
                  <a:lnTo>
                    <a:pt x="5557920" y="27535"/>
                  </a:lnTo>
                  <a:lnTo>
                    <a:pt x="5588818" y="58430"/>
                  </a:lnTo>
                  <a:lnTo>
                    <a:pt x="5609082" y="97609"/>
                  </a:lnTo>
                  <a:lnTo>
                    <a:pt x="5616359" y="142722"/>
                  </a:lnTo>
                  <a:lnTo>
                    <a:pt x="5616359" y="2480932"/>
                  </a:lnTo>
                  <a:lnTo>
                    <a:pt x="5609082" y="2526047"/>
                  </a:lnTo>
                  <a:lnTo>
                    <a:pt x="5588818" y="2565229"/>
                  </a:lnTo>
                  <a:lnTo>
                    <a:pt x="5557920" y="2596127"/>
                  </a:lnTo>
                  <a:lnTo>
                    <a:pt x="5518738" y="2616390"/>
                  </a:lnTo>
                  <a:lnTo>
                    <a:pt x="5473623" y="2623667"/>
                  </a:lnTo>
                  <a:lnTo>
                    <a:pt x="142722" y="2623667"/>
                  </a:lnTo>
                  <a:lnTo>
                    <a:pt x="97614" y="2616390"/>
                  </a:lnTo>
                  <a:lnTo>
                    <a:pt x="58435" y="2596127"/>
                  </a:lnTo>
                  <a:lnTo>
                    <a:pt x="27539" y="2565229"/>
                  </a:lnTo>
                  <a:lnTo>
                    <a:pt x="7276" y="2526047"/>
                  </a:lnTo>
                  <a:lnTo>
                    <a:pt x="0" y="2480932"/>
                  </a:lnTo>
                  <a:lnTo>
                    <a:pt x="0" y="142722"/>
                  </a:lnTo>
                  <a:close/>
                </a:path>
              </a:pathLst>
            </a:custGeom>
            <a:ln w="12700">
              <a:solidFill>
                <a:srgbClr val="929292"/>
              </a:solidFill>
            </a:ln>
          </p:spPr>
          <p:txBody>
            <a:bodyPr wrap="square" lIns="0" tIns="0" rIns="0" bIns="0" rtlCol="0"/>
            <a:lstStyle/>
            <a:p>
              <a:endParaRPr/>
            </a:p>
          </p:txBody>
        </p:sp>
      </p:grpSp>
      <p:sp>
        <p:nvSpPr>
          <p:cNvPr id="31" name="object 31"/>
          <p:cNvSpPr txBox="1"/>
          <p:nvPr/>
        </p:nvSpPr>
        <p:spPr>
          <a:xfrm>
            <a:off x="6461428" y="3677135"/>
            <a:ext cx="5097145" cy="2121535"/>
          </a:xfrm>
          <a:prstGeom prst="rect">
            <a:avLst/>
          </a:prstGeom>
        </p:spPr>
        <p:txBody>
          <a:bodyPr vert="horz" wrap="square" lIns="0" tIns="101600" rIns="0" bIns="0" rtlCol="0">
            <a:spAutoFit/>
          </a:bodyPr>
          <a:lstStyle/>
          <a:p>
            <a:pPr marR="556895" algn="ctr">
              <a:lnSpc>
                <a:spcPct val="100000"/>
              </a:lnSpc>
              <a:spcBef>
                <a:spcPts val="800"/>
              </a:spcBef>
            </a:pPr>
            <a:r>
              <a:rPr sz="2400" b="1" spc="-140" dirty="0">
                <a:solidFill>
                  <a:srgbClr val="3B4368"/>
                </a:solidFill>
                <a:latin typeface="한컴산뜻돋움"/>
                <a:cs typeface="한컴산뜻돋움"/>
              </a:rPr>
              <a:t>border</a:t>
            </a:r>
            <a:r>
              <a:rPr sz="2400" b="1" spc="-385" dirty="0">
                <a:solidFill>
                  <a:srgbClr val="3B4368"/>
                </a:solidFill>
                <a:latin typeface="한컴산뜻돋움"/>
                <a:cs typeface="한컴산뜻돋움"/>
              </a:rPr>
              <a:t> </a:t>
            </a:r>
            <a:r>
              <a:rPr sz="2400" spc="-20" dirty="0">
                <a:solidFill>
                  <a:srgbClr val="3B4368"/>
                </a:solidFill>
                <a:latin typeface="나눔고딕"/>
                <a:cs typeface="나눔고딕"/>
              </a:rPr>
              <a:t>:</a:t>
            </a:r>
            <a:r>
              <a:rPr sz="2400" spc="-430" dirty="0">
                <a:solidFill>
                  <a:srgbClr val="3B4368"/>
                </a:solidFill>
                <a:latin typeface="나눔고딕"/>
                <a:cs typeface="나눔고딕"/>
              </a:rPr>
              <a:t> </a:t>
            </a:r>
            <a:r>
              <a:rPr sz="2400" spc="690" dirty="0">
                <a:solidFill>
                  <a:srgbClr val="3B4368"/>
                </a:solidFill>
                <a:latin typeface="휴먼아미체"/>
                <a:cs typeface="휴먼아미체"/>
              </a:rPr>
              <a:t>표의테두리선두께를조절한다</a:t>
            </a:r>
            <a:r>
              <a:rPr sz="2400" spc="690" dirty="0">
                <a:solidFill>
                  <a:srgbClr val="3B4368"/>
                </a:solidFill>
                <a:latin typeface="나눔고딕"/>
                <a:cs typeface="나눔고딕"/>
              </a:rPr>
              <a:t>.</a:t>
            </a:r>
            <a:endParaRPr sz="2400">
              <a:latin typeface="나눔고딕"/>
              <a:cs typeface="나눔고딕"/>
            </a:endParaRPr>
          </a:p>
          <a:p>
            <a:pPr marL="12700" marR="588010" algn="ctr">
              <a:lnSpc>
                <a:spcPct val="100000"/>
              </a:lnSpc>
              <a:spcBef>
                <a:spcPts val="700"/>
              </a:spcBef>
            </a:pPr>
            <a:r>
              <a:rPr sz="2400" b="1" spc="-160" dirty="0">
                <a:solidFill>
                  <a:srgbClr val="3B4368"/>
                </a:solidFill>
                <a:latin typeface="한컴산뜻돋움"/>
                <a:cs typeface="한컴산뜻돋움"/>
              </a:rPr>
              <a:t>bordercolor</a:t>
            </a:r>
            <a:r>
              <a:rPr sz="2400" b="1" spc="-375" dirty="0">
                <a:solidFill>
                  <a:srgbClr val="3B4368"/>
                </a:solidFill>
                <a:latin typeface="한컴산뜻돋움"/>
                <a:cs typeface="한컴산뜻돋움"/>
              </a:rPr>
              <a:t> </a:t>
            </a:r>
            <a:r>
              <a:rPr sz="2400" spc="-20" dirty="0">
                <a:solidFill>
                  <a:srgbClr val="3B4368"/>
                </a:solidFill>
                <a:latin typeface="나눔고딕"/>
                <a:cs typeface="나눔고딕"/>
              </a:rPr>
              <a:t>:</a:t>
            </a:r>
            <a:r>
              <a:rPr sz="2400" spc="-430" dirty="0">
                <a:solidFill>
                  <a:srgbClr val="3B4368"/>
                </a:solidFill>
                <a:latin typeface="나눔고딕"/>
                <a:cs typeface="나눔고딕"/>
              </a:rPr>
              <a:t> </a:t>
            </a:r>
            <a:r>
              <a:rPr sz="2400" spc="710" dirty="0">
                <a:solidFill>
                  <a:srgbClr val="3B4368"/>
                </a:solidFill>
                <a:latin typeface="휴먼아미체"/>
                <a:cs typeface="휴먼아미체"/>
              </a:rPr>
              <a:t>표나칸의테두리선색상을 </a:t>
            </a:r>
            <a:r>
              <a:rPr sz="2400" spc="425" dirty="0">
                <a:solidFill>
                  <a:srgbClr val="3B4368"/>
                </a:solidFill>
                <a:latin typeface="휴먼아미체"/>
                <a:cs typeface="휴먼아미체"/>
              </a:rPr>
              <a:t>지정한다</a:t>
            </a:r>
            <a:r>
              <a:rPr sz="2400" spc="425" dirty="0">
                <a:solidFill>
                  <a:srgbClr val="3B4368"/>
                </a:solidFill>
                <a:latin typeface="나눔고딕"/>
                <a:cs typeface="나눔고딕"/>
              </a:rPr>
              <a:t>.</a:t>
            </a:r>
            <a:endParaRPr sz="2400">
              <a:latin typeface="나눔고딕"/>
              <a:cs typeface="나눔고딕"/>
            </a:endParaRPr>
          </a:p>
          <a:p>
            <a:pPr marL="12700">
              <a:lnSpc>
                <a:spcPct val="100000"/>
              </a:lnSpc>
              <a:spcBef>
                <a:spcPts val="700"/>
              </a:spcBef>
            </a:pPr>
            <a:r>
              <a:rPr sz="2400" b="1" spc="-150" dirty="0">
                <a:solidFill>
                  <a:srgbClr val="3B4368"/>
                </a:solidFill>
                <a:latin typeface="한컴산뜻돋움"/>
                <a:cs typeface="한컴산뜻돋움"/>
              </a:rPr>
              <a:t>cellpadding</a:t>
            </a:r>
            <a:r>
              <a:rPr sz="2400" b="1" spc="-355" dirty="0">
                <a:solidFill>
                  <a:srgbClr val="3B4368"/>
                </a:solidFill>
                <a:latin typeface="한컴산뜻돋움"/>
                <a:cs typeface="한컴산뜻돋움"/>
              </a:rPr>
              <a:t> </a:t>
            </a:r>
            <a:r>
              <a:rPr sz="2400" spc="-20" dirty="0">
                <a:solidFill>
                  <a:srgbClr val="3B4368"/>
                </a:solidFill>
                <a:latin typeface="나눔고딕"/>
                <a:cs typeface="나눔고딕"/>
              </a:rPr>
              <a:t>:</a:t>
            </a:r>
            <a:r>
              <a:rPr sz="2400" spc="-390" dirty="0">
                <a:solidFill>
                  <a:srgbClr val="3B4368"/>
                </a:solidFill>
                <a:latin typeface="나눔고딕"/>
                <a:cs typeface="나눔고딕"/>
              </a:rPr>
              <a:t> </a:t>
            </a:r>
            <a:r>
              <a:rPr sz="2400" spc="625" dirty="0">
                <a:solidFill>
                  <a:srgbClr val="3B4368"/>
                </a:solidFill>
                <a:latin typeface="휴먼아미체"/>
                <a:cs typeface="휴먼아미체"/>
              </a:rPr>
              <a:t>셀의안여백을조절한다</a:t>
            </a:r>
            <a:r>
              <a:rPr sz="2400" spc="625" dirty="0">
                <a:solidFill>
                  <a:srgbClr val="3B4368"/>
                </a:solidFill>
                <a:latin typeface="나눔고딕"/>
                <a:cs typeface="나눔고딕"/>
              </a:rPr>
              <a:t>.</a:t>
            </a:r>
            <a:endParaRPr sz="2400">
              <a:latin typeface="나눔고딕"/>
              <a:cs typeface="나눔고딕"/>
            </a:endParaRPr>
          </a:p>
          <a:p>
            <a:pPr marL="12700">
              <a:lnSpc>
                <a:spcPct val="100000"/>
              </a:lnSpc>
            </a:pPr>
            <a:r>
              <a:rPr sz="2400" b="1" spc="-150" dirty="0">
                <a:solidFill>
                  <a:srgbClr val="3B4368"/>
                </a:solidFill>
                <a:latin typeface="한컴산뜻돋움"/>
                <a:cs typeface="한컴산뜻돋움"/>
              </a:rPr>
              <a:t>cellspacing</a:t>
            </a:r>
            <a:r>
              <a:rPr sz="2400" b="1" spc="-370" dirty="0">
                <a:solidFill>
                  <a:srgbClr val="3B4368"/>
                </a:solidFill>
                <a:latin typeface="한컴산뜻돋움"/>
                <a:cs typeface="한컴산뜻돋움"/>
              </a:rPr>
              <a:t> </a:t>
            </a:r>
            <a:r>
              <a:rPr sz="2400" spc="-20" dirty="0">
                <a:solidFill>
                  <a:srgbClr val="3B4368"/>
                </a:solidFill>
                <a:latin typeface="나눔고딕"/>
                <a:cs typeface="나눔고딕"/>
              </a:rPr>
              <a:t>:</a:t>
            </a:r>
            <a:r>
              <a:rPr sz="2400" spc="-385" dirty="0">
                <a:solidFill>
                  <a:srgbClr val="3B4368"/>
                </a:solidFill>
                <a:latin typeface="나눔고딕"/>
                <a:cs typeface="나눔고딕"/>
              </a:rPr>
              <a:t> </a:t>
            </a:r>
            <a:r>
              <a:rPr sz="2400" spc="620" dirty="0">
                <a:solidFill>
                  <a:srgbClr val="3B4368"/>
                </a:solidFill>
                <a:latin typeface="휴먼아미체"/>
                <a:cs typeface="휴먼아미체"/>
              </a:rPr>
              <a:t>셀과셀사이의여백을조절한다</a:t>
            </a:r>
            <a:r>
              <a:rPr sz="2400" spc="620" dirty="0">
                <a:solidFill>
                  <a:srgbClr val="3B4368"/>
                </a:solidFill>
                <a:latin typeface="나눔고딕"/>
                <a:cs typeface="나눔고딕"/>
              </a:rPr>
              <a:t>.</a:t>
            </a:r>
            <a:endParaRPr sz="2400">
              <a:latin typeface="나눔고딕"/>
              <a:cs typeface="나눔고딕"/>
            </a:endParaRPr>
          </a:p>
        </p:txBody>
      </p:sp>
      <p:grpSp>
        <p:nvGrpSpPr>
          <p:cNvPr id="32" name="object 32"/>
          <p:cNvGrpSpPr/>
          <p:nvPr/>
        </p:nvGrpSpPr>
        <p:grpSpPr>
          <a:xfrm>
            <a:off x="5723725" y="3173679"/>
            <a:ext cx="6235065" cy="3300095"/>
            <a:chOff x="5723725" y="3173679"/>
            <a:chExt cx="6235065" cy="3300095"/>
          </a:xfrm>
        </p:grpSpPr>
        <p:pic>
          <p:nvPicPr>
            <p:cNvPr id="33" name="object 33"/>
            <p:cNvPicPr/>
            <p:nvPr/>
          </p:nvPicPr>
          <p:blipFill>
            <a:blip r:embed="rId3" cstate="print"/>
            <a:stretch>
              <a:fillRect/>
            </a:stretch>
          </p:blipFill>
          <p:spPr>
            <a:xfrm>
              <a:off x="6234191" y="3905823"/>
              <a:ext cx="148501" cy="148488"/>
            </a:xfrm>
            <a:prstGeom prst="rect">
              <a:avLst/>
            </a:prstGeom>
          </p:spPr>
        </p:pic>
        <p:pic>
          <p:nvPicPr>
            <p:cNvPr id="34" name="object 34"/>
            <p:cNvPicPr/>
            <p:nvPr/>
          </p:nvPicPr>
          <p:blipFill>
            <a:blip r:embed="rId3" cstate="print"/>
            <a:stretch>
              <a:fillRect/>
            </a:stretch>
          </p:blipFill>
          <p:spPr>
            <a:xfrm>
              <a:off x="6234191" y="4389400"/>
              <a:ext cx="148501" cy="148488"/>
            </a:xfrm>
            <a:prstGeom prst="rect">
              <a:avLst/>
            </a:prstGeom>
          </p:spPr>
        </p:pic>
        <p:pic>
          <p:nvPicPr>
            <p:cNvPr id="35" name="object 35"/>
            <p:cNvPicPr/>
            <p:nvPr/>
          </p:nvPicPr>
          <p:blipFill>
            <a:blip r:embed="rId16" cstate="print"/>
            <a:stretch>
              <a:fillRect/>
            </a:stretch>
          </p:blipFill>
          <p:spPr>
            <a:xfrm>
              <a:off x="6234191" y="5588072"/>
              <a:ext cx="148501" cy="148488"/>
            </a:xfrm>
            <a:prstGeom prst="rect">
              <a:avLst/>
            </a:prstGeom>
          </p:spPr>
        </p:pic>
        <p:pic>
          <p:nvPicPr>
            <p:cNvPr id="36" name="object 36"/>
            <p:cNvPicPr/>
            <p:nvPr/>
          </p:nvPicPr>
          <p:blipFill>
            <a:blip r:embed="rId3" cstate="print"/>
            <a:stretch>
              <a:fillRect/>
            </a:stretch>
          </p:blipFill>
          <p:spPr>
            <a:xfrm>
              <a:off x="6234191" y="5222323"/>
              <a:ext cx="148501" cy="148488"/>
            </a:xfrm>
            <a:prstGeom prst="rect">
              <a:avLst/>
            </a:prstGeom>
          </p:spPr>
        </p:pic>
        <p:pic>
          <p:nvPicPr>
            <p:cNvPr id="37" name="object 37"/>
            <p:cNvPicPr/>
            <p:nvPr/>
          </p:nvPicPr>
          <p:blipFill>
            <a:blip r:embed="rId4" cstate="print"/>
            <a:stretch>
              <a:fillRect/>
            </a:stretch>
          </p:blipFill>
          <p:spPr>
            <a:xfrm>
              <a:off x="7126198" y="6134535"/>
              <a:ext cx="2507215" cy="338717"/>
            </a:xfrm>
            <a:prstGeom prst="rect">
              <a:avLst/>
            </a:prstGeom>
          </p:spPr>
        </p:pic>
        <p:pic>
          <p:nvPicPr>
            <p:cNvPr id="38" name="object 38"/>
            <p:cNvPicPr/>
            <p:nvPr/>
          </p:nvPicPr>
          <p:blipFill>
            <a:blip r:embed="rId5" cstate="print"/>
            <a:stretch>
              <a:fillRect/>
            </a:stretch>
          </p:blipFill>
          <p:spPr>
            <a:xfrm>
              <a:off x="9628619" y="6134620"/>
              <a:ext cx="2329611" cy="261747"/>
            </a:xfrm>
            <a:prstGeom prst="rect">
              <a:avLst/>
            </a:prstGeom>
          </p:spPr>
        </p:pic>
        <p:pic>
          <p:nvPicPr>
            <p:cNvPr id="39" name="object 39"/>
            <p:cNvPicPr/>
            <p:nvPr/>
          </p:nvPicPr>
          <p:blipFill>
            <a:blip r:embed="rId6" cstate="print"/>
            <a:stretch>
              <a:fillRect/>
            </a:stretch>
          </p:blipFill>
          <p:spPr>
            <a:xfrm>
              <a:off x="8048536" y="3173679"/>
              <a:ext cx="2507216" cy="338720"/>
            </a:xfrm>
            <a:prstGeom prst="rect">
              <a:avLst/>
            </a:prstGeom>
          </p:spPr>
        </p:pic>
        <p:pic>
          <p:nvPicPr>
            <p:cNvPr id="40" name="object 40"/>
            <p:cNvPicPr/>
            <p:nvPr/>
          </p:nvPicPr>
          <p:blipFill>
            <a:blip r:embed="rId7" cstate="print"/>
            <a:stretch>
              <a:fillRect/>
            </a:stretch>
          </p:blipFill>
          <p:spPr>
            <a:xfrm>
              <a:off x="5723725" y="3250567"/>
              <a:ext cx="2329608" cy="261752"/>
            </a:xfrm>
            <a:prstGeom prst="rect">
              <a:avLst/>
            </a:prstGeom>
          </p:spPr>
        </p:pic>
      </p:grpSp>
      <p:sp>
        <p:nvSpPr>
          <p:cNvPr id="42" name="TextBox 41">
            <a:extLst>
              <a:ext uri="{FF2B5EF4-FFF2-40B4-BE49-F238E27FC236}">
                <a16:creationId xmlns:a16="http://schemas.microsoft.com/office/drawing/2014/main" id="{ABCABA79-DB7C-1EC7-0BE6-A15985F8DF45}"/>
              </a:ext>
            </a:extLst>
          </p:cNvPr>
          <p:cNvSpPr txBox="1"/>
          <p:nvPr/>
        </p:nvSpPr>
        <p:spPr>
          <a:xfrm>
            <a:off x="792528" y="1177432"/>
            <a:ext cx="10883877" cy="923330"/>
          </a:xfrm>
          <a:prstGeom prst="rect">
            <a:avLst/>
          </a:prstGeom>
          <a:noFill/>
        </p:spPr>
        <p:txBody>
          <a:bodyPr wrap="square">
            <a:spAutoFit/>
          </a:bodyPr>
          <a:lstStyle/>
          <a:p>
            <a:r>
              <a:rPr lang="ko-KR" altLang="en-US" dirty="0"/>
              <a:t>이제 &lt;TABLE&gt; 태그의 여러 가지 속성을 하나씩 배워 보기로 하자. 표를 그릴 경우 표 주변의 테두리선 뿐만 아니라 표의 크기, 표의 정렬 방법 등 여러 가지 속성을 &lt;TABLE&gt; 태그의 속성들을 통해 조절할 수 있다. 기본 형식은 다음과 같다.</a:t>
            </a:r>
          </a:p>
        </p:txBody>
      </p:sp>
      <p:sp>
        <p:nvSpPr>
          <p:cNvPr id="43" name="TextBox 42">
            <a:extLst>
              <a:ext uri="{FF2B5EF4-FFF2-40B4-BE49-F238E27FC236}">
                <a16:creationId xmlns:a16="http://schemas.microsoft.com/office/drawing/2014/main" id="{C5FD91DE-8F05-A3AF-CC5D-ECF522ADC69C}"/>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cxnSp>
        <p:nvCxnSpPr>
          <p:cNvPr id="2" name="직선 연결선 1">
            <a:extLst>
              <a:ext uri="{FF2B5EF4-FFF2-40B4-BE49-F238E27FC236}">
                <a16:creationId xmlns:a16="http://schemas.microsoft.com/office/drawing/2014/main" id="{0DA1BC28-834F-1D15-0AA5-7B003D5401A3}"/>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4413E9-6589-F956-0A67-1AF170ACB7D8}"/>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1" name="TextBox 40">
            <a:extLst>
              <a:ext uri="{FF2B5EF4-FFF2-40B4-BE49-F238E27FC236}">
                <a16:creationId xmlns:a16="http://schemas.microsoft.com/office/drawing/2014/main" id="{113FC8BC-7D47-72AA-6BC3-3E6E1B559B0E}"/>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664066" y="2080064"/>
            <a:ext cx="232917" cy="232918"/>
          </a:xfrm>
          <a:prstGeom prst="rect">
            <a:avLst/>
          </a:prstGeom>
        </p:spPr>
      </p:pic>
      <p:pic>
        <p:nvPicPr>
          <p:cNvPr id="5" name="object 5"/>
          <p:cNvPicPr/>
          <p:nvPr/>
        </p:nvPicPr>
        <p:blipFill>
          <a:blip r:embed="rId2" cstate="print"/>
          <a:stretch>
            <a:fillRect/>
          </a:stretch>
        </p:blipFill>
        <p:spPr>
          <a:xfrm>
            <a:off x="664066" y="3776530"/>
            <a:ext cx="232917" cy="232917"/>
          </a:xfrm>
          <a:prstGeom prst="rect">
            <a:avLst/>
          </a:prstGeom>
        </p:spPr>
      </p:pic>
      <p:sp>
        <p:nvSpPr>
          <p:cNvPr id="8" name="TextBox 7">
            <a:extLst>
              <a:ext uri="{FF2B5EF4-FFF2-40B4-BE49-F238E27FC236}">
                <a16:creationId xmlns:a16="http://schemas.microsoft.com/office/drawing/2014/main" id="{3175460A-6504-FF44-8ED4-7E97FB11444C}"/>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10" name="TextBox 9">
            <a:extLst>
              <a:ext uri="{FF2B5EF4-FFF2-40B4-BE49-F238E27FC236}">
                <a16:creationId xmlns:a16="http://schemas.microsoft.com/office/drawing/2014/main" id="{6511D6A7-9BAB-F9CD-494E-9F5AB89EEBB9}"/>
              </a:ext>
            </a:extLst>
          </p:cNvPr>
          <p:cNvSpPr txBox="1"/>
          <p:nvPr/>
        </p:nvSpPr>
        <p:spPr>
          <a:xfrm>
            <a:off x="306648" y="1026972"/>
            <a:ext cx="6096000" cy="461665"/>
          </a:xfrm>
          <a:prstGeom prst="rect">
            <a:avLst/>
          </a:prstGeom>
          <a:noFill/>
        </p:spPr>
        <p:txBody>
          <a:bodyPr wrap="square">
            <a:spAutoFit/>
          </a:bodyPr>
          <a:lstStyle/>
          <a:p>
            <a:r>
              <a:rPr lang="ko-KR" altLang="en-US" sz="2400" b="1" spc="-145" dirty="0">
                <a:solidFill>
                  <a:srgbClr val="4576B8"/>
                </a:solidFill>
                <a:latin typeface="나눔고딕 ExtraBold"/>
                <a:cs typeface="나눔고딕 ExtraBold"/>
              </a:rPr>
              <a:t>표의</a:t>
            </a:r>
            <a:r>
              <a:rPr lang="ko-KR" altLang="en-US" sz="2400" b="1" spc="-135" dirty="0">
                <a:solidFill>
                  <a:srgbClr val="4576B8"/>
                </a:solidFill>
                <a:latin typeface="나눔고딕 ExtraBold"/>
                <a:cs typeface="나눔고딕 ExtraBold"/>
              </a:rPr>
              <a:t> </a:t>
            </a:r>
            <a:r>
              <a:rPr lang="ko-KR" altLang="en-US" sz="2400" b="1" spc="-145" dirty="0">
                <a:solidFill>
                  <a:srgbClr val="4576B8"/>
                </a:solidFill>
                <a:latin typeface="나눔고딕 ExtraBold"/>
                <a:cs typeface="나눔고딕 ExtraBold"/>
              </a:rPr>
              <a:t>크기</a:t>
            </a:r>
            <a:r>
              <a:rPr lang="ko-KR" altLang="en-US" sz="2400" b="1" spc="-130" dirty="0">
                <a:solidFill>
                  <a:srgbClr val="4576B8"/>
                </a:solidFill>
                <a:latin typeface="나눔고딕 ExtraBold"/>
                <a:cs typeface="나눔고딕 ExtraBold"/>
              </a:rPr>
              <a:t> </a:t>
            </a:r>
            <a:r>
              <a:rPr lang="ko-KR" altLang="en-US" sz="2400" b="1" spc="-140" dirty="0">
                <a:solidFill>
                  <a:srgbClr val="4576B8"/>
                </a:solidFill>
                <a:latin typeface="나눔고딕 ExtraBold"/>
                <a:cs typeface="나눔고딕 ExtraBold"/>
              </a:rPr>
              <a:t>지정하기</a:t>
            </a:r>
            <a:r>
              <a:rPr lang="ko-KR" altLang="en-US" sz="2400" b="1" spc="-150" dirty="0">
                <a:solidFill>
                  <a:srgbClr val="4576B8"/>
                </a:solidFill>
                <a:latin typeface="나눔고딕 ExtraBold"/>
                <a:cs typeface="나눔고딕 ExtraBold"/>
              </a:rPr>
              <a:t> </a:t>
            </a:r>
            <a:r>
              <a:rPr lang="en-US" altLang="ko-KR" sz="2400" b="1" dirty="0">
                <a:solidFill>
                  <a:srgbClr val="4576B8"/>
                </a:solidFill>
                <a:latin typeface="한컴산뜻돋움"/>
                <a:cs typeface="한컴산뜻돋움"/>
              </a:rPr>
              <a:t>-</a:t>
            </a:r>
            <a:r>
              <a:rPr lang="ko-KR" altLang="en-US" sz="2400" b="1" spc="-90" dirty="0">
                <a:solidFill>
                  <a:srgbClr val="4576B8"/>
                </a:solidFill>
                <a:latin typeface="한컴산뜻돋움"/>
                <a:cs typeface="한컴산뜻돋움"/>
              </a:rPr>
              <a:t> </a:t>
            </a:r>
            <a:r>
              <a:rPr lang="en-US" altLang="ko-KR" sz="2400" b="1" dirty="0">
                <a:solidFill>
                  <a:srgbClr val="4576B8"/>
                </a:solidFill>
                <a:latin typeface="한컴산뜻돋움"/>
                <a:cs typeface="한컴산뜻돋움"/>
              </a:rPr>
              <a:t>width</a:t>
            </a:r>
            <a:r>
              <a:rPr lang="ko-KR" altLang="en-US" sz="2400" b="1" spc="-85" dirty="0">
                <a:solidFill>
                  <a:srgbClr val="4576B8"/>
                </a:solidFill>
                <a:latin typeface="한컴산뜻돋움"/>
                <a:cs typeface="한컴산뜻돋움"/>
              </a:rPr>
              <a:t> </a:t>
            </a:r>
            <a:r>
              <a:rPr lang="ko-KR" altLang="en-US" sz="2400" b="1" spc="-25" dirty="0">
                <a:solidFill>
                  <a:srgbClr val="4576B8"/>
                </a:solidFill>
                <a:latin typeface="나눔고딕 ExtraBold"/>
                <a:cs typeface="나눔고딕 ExtraBold"/>
              </a:rPr>
              <a:t>속성</a:t>
            </a:r>
            <a:endParaRPr lang="ko-KR" altLang="en-US" sz="2400" dirty="0">
              <a:solidFill>
                <a:srgbClr val="4576B8"/>
              </a:solidFill>
            </a:endParaRPr>
          </a:p>
        </p:txBody>
      </p:sp>
      <p:sp>
        <p:nvSpPr>
          <p:cNvPr id="12" name="TextBox 11">
            <a:extLst>
              <a:ext uri="{FF2B5EF4-FFF2-40B4-BE49-F238E27FC236}">
                <a16:creationId xmlns:a16="http://schemas.microsoft.com/office/drawing/2014/main" id="{03AABE0A-19A3-E8D2-8685-7A1ED974A462}"/>
              </a:ext>
            </a:extLst>
          </p:cNvPr>
          <p:cNvSpPr txBox="1"/>
          <p:nvPr/>
        </p:nvSpPr>
        <p:spPr>
          <a:xfrm>
            <a:off x="1145820" y="1951672"/>
            <a:ext cx="10148711" cy="1477328"/>
          </a:xfrm>
          <a:prstGeom prst="rect">
            <a:avLst/>
          </a:prstGeom>
          <a:noFill/>
        </p:spPr>
        <p:txBody>
          <a:bodyPr wrap="square">
            <a:spAutoFit/>
          </a:bodyPr>
          <a:lstStyle/>
          <a:p>
            <a:r>
              <a:rPr lang="ko-KR" altLang="en-US" dirty="0" err="1"/>
              <a:t>width를</a:t>
            </a:r>
            <a:r>
              <a:rPr lang="ko-KR" altLang="en-US" dirty="0"/>
              <a:t> 사용하면 표의 폭을 조절할 수 있는데 픽셀 값으로 지정할 수도 있고, 퍼센트 값으로 지정할 수도 있다. 표의 폭을 퍼센트 값으로 지정하면 현재 열려 있는 웹 브라우저 창의 폭을 기준으로 계산된다.</a:t>
            </a:r>
          </a:p>
          <a:p>
            <a:r>
              <a:rPr lang="ko-KR" altLang="en-US" dirty="0"/>
              <a:t>예를 들어, 표의 폭을 70%로 지정했는데 현재 웹 브라우저 창의 폭이 800 픽셀이라면 실제 표의 폭은 800 픽셀 × 70% = 560 픽셀이 된다.</a:t>
            </a:r>
          </a:p>
        </p:txBody>
      </p:sp>
      <p:sp>
        <p:nvSpPr>
          <p:cNvPr id="14" name="TextBox 13">
            <a:extLst>
              <a:ext uri="{FF2B5EF4-FFF2-40B4-BE49-F238E27FC236}">
                <a16:creationId xmlns:a16="http://schemas.microsoft.com/office/drawing/2014/main" id="{45A8BF99-8E95-0EEB-8CBE-B64A8E39B585}"/>
              </a:ext>
            </a:extLst>
          </p:cNvPr>
          <p:cNvSpPr txBox="1"/>
          <p:nvPr/>
        </p:nvSpPr>
        <p:spPr>
          <a:xfrm>
            <a:off x="1145821" y="3667936"/>
            <a:ext cx="10148710" cy="923330"/>
          </a:xfrm>
          <a:prstGeom prst="rect">
            <a:avLst/>
          </a:prstGeom>
          <a:noFill/>
        </p:spPr>
        <p:txBody>
          <a:bodyPr wrap="square">
            <a:spAutoFit/>
          </a:bodyPr>
          <a:lstStyle/>
          <a:p>
            <a:r>
              <a:rPr lang="ko-KR" altLang="en-US" dirty="0"/>
              <a:t>표의 폭을 픽셀 단위로 지정할 때와 퍼센트 단위로 지정할 때의 차이점은 브라우저의 크기에 상관하지 않고 테이블의 크기가 항상 일정하게 유지(</a:t>
            </a:r>
            <a:r>
              <a:rPr lang="ko-KR" altLang="en-US" dirty="0" err="1"/>
              <a:t>고정폭</a:t>
            </a:r>
            <a:r>
              <a:rPr lang="ko-KR" altLang="en-US" dirty="0"/>
              <a:t>)하거나 아니면 브라우저의 크기에 따라 테이블의 크기가 변동(</a:t>
            </a:r>
            <a:r>
              <a:rPr lang="ko-KR" altLang="en-US" dirty="0" err="1"/>
              <a:t>가변폭</a:t>
            </a:r>
            <a:r>
              <a:rPr lang="ko-KR" altLang="en-US" dirty="0"/>
              <a:t>)하는 것이다.</a:t>
            </a:r>
          </a:p>
        </p:txBody>
      </p:sp>
      <p:cxnSp>
        <p:nvCxnSpPr>
          <p:cNvPr id="2" name="직선 연결선 1">
            <a:extLst>
              <a:ext uri="{FF2B5EF4-FFF2-40B4-BE49-F238E27FC236}">
                <a16:creationId xmlns:a16="http://schemas.microsoft.com/office/drawing/2014/main" id="{B133F6A2-42C4-4035-AEF8-3D9DBAC2B3A2}"/>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E3E9B99-54B2-DB02-5718-FC4D092D3FA3}"/>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6" name="TextBox 5">
            <a:extLst>
              <a:ext uri="{FF2B5EF4-FFF2-40B4-BE49-F238E27FC236}">
                <a16:creationId xmlns:a16="http://schemas.microsoft.com/office/drawing/2014/main" id="{90BC3995-74C5-579A-6A2B-C9F5EAB9A711}"/>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3932" y="3312541"/>
            <a:ext cx="232917" cy="232918"/>
          </a:xfrm>
          <a:prstGeom prst="rect">
            <a:avLst/>
          </a:prstGeom>
        </p:spPr>
      </p:pic>
      <p:pic>
        <p:nvPicPr>
          <p:cNvPr id="6" name="object 6"/>
          <p:cNvPicPr/>
          <p:nvPr/>
        </p:nvPicPr>
        <p:blipFill>
          <a:blip r:embed="rId3" cstate="print"/>
          <a:stretch>
            <a:fillRect/>
          </a:stretch>
        </p:blipFill>
        <p:spPr>
          <a:xfrm>
            <a:off x="1309172" y="2092759"/>
            <a:ext cx="8969413" cy="655688"/>
          </a:xfrm>
          <a:prstGeom prst="rect">
            <a:avLst/>
          </a:prstGeom>
        </p:spPr>
      </p:pic>
      <p:sp>
        <p:nvSpPr>
          <p:cNvPr id="21" name="TextBox 20">
            <a:extLst>
              <a:ext uri="{FF2B5EF4-FFF2-40B4-BE49-F238E27FC236}">
                <a16:creationId xmlns:a16="http://schemas.microsoft.com/office/drawing/2014/main" id="{5735702C-0295-FB6A-F23C-2609FD7D53F6}"/>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23" name="TextBox 22">
            <a:extLst>
              <a:ext uri="{FF2B5EF4-FFF2-40B4-BE49-F238E27FC236}">
                <a16:creationId xmlns:a16="http://schemas.microsoft.com/office/drawing/2014/main" id="{CB17A7ED-5E25-8C32-64A7-93B3FBC23B68}"/>
              </a:ext>
            </a:extLst>
          </p:cNvPr>
          <p:cNvSpPr txBox="1"/>
          <p:nvPr/>
        </p:nvSpPr>
        <p:spPr>
          <a:xfrm>
            <a:off x="327959" y="1095809"/>
            <a:ext cx="7207373"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표에도</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배경</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이미지를</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넣는다</a:t>
            </a:r>
            <a:r>
              <a:rPr lang="ko-KR" altLang="en-US" sz="2400" b="1" spc="-130" dirty="0">
                <a:solidFill>
                  <a:srgbClr val="00AFEF"/>
                </a:solidFill>
                <a:latin typeface="나눔고딕 ExtraBold"/>
                <a:cs typeface="나눔고딕 ExtraBold"/>
              </a:rPr>
              <a:t> </a:t>
            </a:r>
            <a:r>
              <a:rPr lang="en-US" altLang="ko-KR" sz="2400" b="1" dirty="0">
                <a:solidFill>
                  <a:srgbClr val="00AFEF"/>
                </a:solidFill>
                <a:latin typeface="한컴산뜻돋움"/>
                <a:cs typeface="한컴산뜻돋움"/>
              </a:rPr>
              <a:t>-</a:t>
            </a:r>
            <a:r>
              <a:rPr lang="ko-KR" altLang="en-US" sz="2400" b="1" spc="-80" dirty="0">
                <a:solidFill>
                  <a:srgbClr val="00AFEF"/>
                </a:solidFill>
                <a:latin typeface="한컴산뜻돋움"/>
                <a:cs typeface="한컴산뜻돋움"/>
              </a:rPr>
              <a:t> </a:t>
            </a:r>
            <a:r>
              <a:rPr lang="en-US" altLang="ko-KR" sz="2400" b="1" spc="-10" dirty="0">
                <a:solidFill>
                  <a:srgbClr val="00AFEF"/>
                </a:solidFill>
                <a:latin typeface="한컴산뜻돋움"/>
                <a:cs typeface="한컴산뜻돋움"/>
              </a:rPr>
              <a:t>background</a:t>
            </a:r>
            <a:r>
              <a:rPr lang="ko-KR" altLang="en-US" sz="2400" b="1" spc="-55" dirty="0">
                <a:solidFill>
                  <a:srgbClr val="00AFEF"/>
                </a:solidFill>
                <a:latin typeface="한컴산뜻돋움"/>
                <a:cs typeface="한컴산뜻돋움"/>
              </a:rPr>
              <a:t> </a:t>
            </a:r>
            <a:r>
              <a:rPr lang="ko-KR" altLang="en-US" sz="2400" b="1" spc="-25" dirty="0">
                <a:solidFill>
                  <a:srgbClr val="00AFEF"/>
                </a:solidFill>
                <a:latin typeface="나눔고딕 ExtraBold"/>
                <a:cs typeface="나눔고딕 ExtraBold"/>
              </a:rPr>
              <a:t>속성</a:t>
            </a:r>
            <a:endParaRPr lang="ko-KR" altLang="en-US" sz="2400" dirty="0"/>
          </a:p>
        </p:txBody>
      </p:sp>
      <p:sp>
        <p:nvSpPr>
          <p:cNvPr id="25" name="TextBox 24">
            <a:extLst>
              <a:ext uri="{FF2B5EF4-FFF2-40B4-BE49-F238E27FC236}">
                <a16:creationId xmlns:a16="http://schemas.microsoft.com/office/drawing/2014/main" id="{8EF2A3DC-0C33-B9F6-18A2-B55CAAB6211C}"/>
              </a:ext>
            </a:extLst>
          </p:cNvPr>
          <p:cNvSpPr txBox="1"/>
          <p:nvPr/>
        </p:nvSpPr>
        <p:spPr>
          <a:xfrm>
            <a:off x="2745878" y="2189771"/>
            <a:ext cx="6096000" cy="461665"/>
          </a:xfrm>
          <a:prstGeom prst="rect">
            <a:avLst/>
          </a:prstGeom>
          <a:noFill/>
        </p:spPr>
        <p:txBody>
          <a:bodyPr wrap="square">
            <a:spAutoFit/>
          </a:bodyPr>
          <a:lstStyle/>
          <a:p>
            <a:r>
              <a:rPr lang="ko-KR" altLang="en-US" sz="2400" b="1" dirty="0" err="1">
                <a:solidFill>
                  <a:schemeClr val="bg1"/>
                </a:solidFill>
              </a:rPr>
              <a:t>style</a:t>
            </a:r>
            <a:r>
              <a:rPr lang="ko-KR" altLang="en-US" sz="2400" b="1" dirty="0">
                <a:solidFill>
                  <a:schemeClr val="bg1"/>
                </a:solidFill>
              </a:rPr>
              <a:t>=</a:t>
            </a:r>
            <a:r>
              <a:rPr lang="ko-KR" altLang="en-US" sz="2400" b="1" dirty="0" err="1">
                <a:solidFill>
                  <a:schemeClr val="bg1"/>
                </a:solidFill>
              </a:rPr>
              <a:t>background-image:url</a:t>
            </a:r>
            <a:r>
              <a:rPr lang="ko-KR" altLang="en-US" sz="2400" b="1" dirty="0">
                <a:solidFill>
                  <a:schemeClr val="bg1"/>
                </a:solidFill>
              </a:rPr>
              <a:t>(이미지 경로)</a:t>
            </a:r>
          </a:p>
        </p:txBody>
      </p:sp>
      <p:sp>
        <p:nvSpPr>
          <p:cNvPr id="27" name="TextBox 26">
            <a:extLst>
              <a:ext uri="{FF2B5EF4-FFF2-40B4-BE49-F238E27FC236}">
                <a16:creationId xmlns:a16="http://schemas.microsoft.com/office/drawing/2014/main" id="{261C66EF-468E-A016-042B-88ABBF13C721}"/>
              </a:ext>
            </a:extLst>
          </p:cNvPr>
          <p:cNvSpPr txBox="1"/>
          <p:nvPr/>
        </p:nvSpPr>
        <p:spPr>
          <a:xfrm>
            <a:off x="883645" y="3214069"/>
            <a:ext cx="10710044" cy="923330"/>
          </a:xfrm>
          <a:prstGeom prst="rect">
            <a:avLst/>
          </a:prstGeom>
          <a:noFill/>
        </p:spPr>
        <p:txBody>
          <a:bodyPr wrap="square">
            <a:spAutoFit/>
          </a:bodyPr>
          <a:lstStyle/>
          <a:p>
            <a:r>
              <a:rPr lang="ko-KR" altLang="en-US" dirty="0" err="1"/>
              <a:t>background</a:t>
            </a:r>
            <a:r>
              <a:rPr lang="ko-KR" altLang="en-US" dirty="0"/>
              <a:t> 속성을 사용하면 표 안에 배경 이미지를 넣어 표 안의 내용을 좀 더 강조할 수 있다. 이 속성은 &lt;TABLE&gt; 태그 뿐만 아니라&lt;TD&gt;와&lt;TH&gt; 태그에서도 사용할 수 있는데 이럴 경우에는 셀 하나에 배경 이미지가 삽입된다.</a:t>
            </a:r>
          </a:p>
        </p:txBody>
      </p:sp>
      <p:cxnSp>
        <p:nvCxnSpPr>
          <p:cNvPr id="2" name="직선 연결선 1">
            <a:extLst>
              <a:ext uri="{FF2B5EF4-FFF2-40B4-BE49-F238E27FC236}">
                <a16:creationId xmlns:a16="http://schemas.microsoft.com/office/drawing/2014/main" id="{1691F9AA-17E7-CCDD-0110-2D27F1056264}"/>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3D857E7-0831-A0F0-0FA5-615096E2E7F6}"/>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5" name="TextBox 4">
            <a:extLst>
              <a:ext uri="{FF2B5EF4-FFF2-40B4-BE49-F238E27FC236}">
                <a16:creationId xmlns:a16="http://schemas.microsoft.com/office/drawing/2014/main" id="{6306CD90-FF1D-2FF6-3E4F-23CE5BC4F50A}"/>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7508" y="795070"/>
            <a:ext cx="11342719" cy="6062929"/>
          </a:xfrm>
          <a:prstGeom prst="rect">
            <a:avLst/>
          </a:prstGeom>
        </p:spPr>
      </p:pic>
      <p:grpSp>
        <p:nvGrpSpPr>
          <p:cNvPr id="4" name="object 4"/>
          <p:cNvGrpSpPr/>
          <p:nvPr/>
        </p:nvGrpSpPr>
        <p:grpSpPr>
          <a:xfrm>
            <a:off x="1017667" y="1761490"/>
            <a:ext cx="1844039" cy="1055370"/>
            <a:chOff x="1017667" y="1761490"/>
            <a:chExt cx="1844039" cy="1055370"/>
          </a:xfrm>
        </p:grpSpPr>
        <p:pic>
          <p:nvPicPr>
            <p:cNvPr id="5" name="object 5"/>
            <p:cNvPicPr/>
            <p:nvPr/>
          </p:nvPicPr>
          <p:blipFill>
            <a:blip r:embed="rId3" cstate="print"/>
            <a:stretch>
              <a:fillRect/>
            </a:stretch>
          </p:blipFill>
          <p:spPr>
            <a:xfrm>
              <a:off x="1159052" y="1793405"/>
              <a:ext cx="1589328" cy="479564"/>
            </a:xfrm>
            <a:prstGeom prst="rect">
              <a:avLst/>
            </a:prstGeom>
          </p:spPr>
        </p:pic>
        <p:pic>
          <p:nvPicPr>
            <p:cNvPr id="6" name="object 6"/>
            <p:cNvPicPr/>
            <p:nvPr/>
          </p:nvPicPr>
          <p:blipFill>
            <a:blip r:embed="rId4" cstate="print"/>
            <a:stretch>
              <a:fillRect/>
            </a:stretch>
          </p:blipFill>
          <p:spPr>
            <a:xfrm>
              <a:off x="1017667" y="2274079"/>
              <a:ext cx="1843876" cy="542374"/>
            </a:xfrm>
            <a:prstGeom prst="rect">
              <a:avLst/>
            </a:prstGeom>
          </p:spPr>
        </p:pic>
        <p:pic>
          <p:nvPicPr>
            <p:cNvPr id="7" name="object 7"/>
            <p:cNvPicPr/>
            <p:nvPr/>
          </p:nvPicPr>
          <p:blipFill>
            <a:blip r:embed="rId5" cstate="print"/>
            <a:stretch>
              <a:fillRect/>
            </a:stretch>
          </p:blipFill>
          <p:spPr>
            <a:xfrm>
              <a:off x="1490979" y="1761490"/>
              <a:ext cx="952499" cy="500380"/>
            </a:xfrm>
            <a:prstGeom prst="rect">
              <a:avLst/>
            </a:prstGeom>
          </p:spPr>
        </p:pic>
      </p:grpSp>
      <p:sp>
        <p:nvSpPr>
          <p:cNvPr id="8" name="object 8"/>
          <p:cNvSpPr txBox="1"/>
          <p:nvPr/>
        </p:nvSpPr>
        <p:spPr>
          <a:xfrm>
            <a:off x="561691" y="967970"/>
            <a:ext cx="7908290" cy="56368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2.</a:t>
            </a:r>
            <a:r>
              <a:rPr sz="2400" b="1" spc="-100"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표에도</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배경</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이미지를</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넣는다</a:t>
            </a:r>
            <a:r>
              <a:rPr sz="2400" b="1" spc="-130" dirty="0">
                <a:solidFill>
                  <a:srgbClr val="00AFEF"/>
                </a:solidFill>
                <a:latin typeface="나눔고딕 ExtraBold"/>
                <a:cs typeface="나눔고딕 ExtraBold"/>
              </a:rPr>
              <a:t> </a:t>
            </a:r>
            <a:r>
              <a:rPr sz="2400" b="1" dirty="0">
                <a:solidFill>
                  <a:srgbClr val="00AFEF"/>
                </a:solidFill>
                <a:latin typeface="한컴산뜻돋움"/>
                <a:cs typeface="한컴산뜻돋움"/>
              </a:rPr>
              <a:t>-</a:t>
            </a:r>
            <a:r>
              <a:rPr sz="2400" b="1" spc="-80" dirty="0">
                <a:solidFill>
                  <a:srgbClr val="00AFEF"/>
                </a:solidFill>
                <a:latin typeface="한컴산뜻돋움"/>
                <a:cs typeface="한컴산뜻돋움"/>
              </a:rPr>
              <a:t> </a:t>
            </a:r>
            <a:r>
              <a:rPr sz="2400" b="1" spc="-10" dirty="0">
                <a:solidFill>
                  <a:srgbClr val="00AFEF"/>
                </a:solidFill>
                <a:latin typeface="한컴산뜻돋움"/>
                <a:cs typeface="한컴산뜻돋움"/>
              </a:rPr>
              <a:t>background</a:t>
            </a:r>
            <a:r>
              <a:rPr sz="2400" b="1" spc="-55" dirty="0">
                <a:solidFill>
                  <a:srgbClr val="00AFEF"/>
                </a:solidFill>
                <a:latin typeface="한컴산뜻돋움"/>
                <a:cs typeface="한컴산뜻돋움"/>
              </a:rPr>
              <a:t> </a:t>
            </a:r>
            <a:r>
              <a:rPr sz="2400" b="1" spc="-25" dirty="0">
                <a:solidFill>
                  <a:srgbClr val="00AFEF"/>
                </a:solidFill>
                <a:latin typeface="나눔고딕 ExtraBold"/>
                <a:cs typeface="나눔고딕 ExtraBold"/>
              </a:rPr>
              <a:t>속성</a:t>
            </a:r>
            <a:endParaRPr sz="2400" dirty="0">
              <a:latin typeface="나눔고딕 ExtraBold"/>
              <a:cs typeface="나눔고딕 ExtraBold"/>
            </a:endParaRPr>
          </a:p>
          <a:p>
            <a:pPr>
              <a:lnSpc>
                <a:spcPct val="100000"/>
              </a:lnSpc>
              <a:spcBef>
                <a:spcPts val="70"/>
              </a:spcBef>
            </a:pPr>
            <a:endParaRPr sz="3150" dirty="0">
              <a:latin typeface="나눔고딕 ExtraBold"/>
              <a:cs typeface="나눔고딕 ExtraBold"/>
            </a:endParaRPr>
          </a:p>
          <a:p>
            <a:pPr marL="1125220">
              <a:lnSpc>
                <a:spcPct val="100000"/>
              </a:lnSpc>
            </a:pPr>
            <a:r>
              <a:rPr sz="2400" b="1" spc="-25" dirty="0">
                <a:solidFill>
                  <a:srgbClr val="FFFFFF"/>
                </a:solidFill>
                <a:latin typeface="나눔고딕 ExtraBold"/>
                <a:cs typeface="나눔고딕 ExtraBold"/>
              </a:rPr>
              <a:t>소스</a:t>
            </a:r>
            <a:endParaRPr sz="2400" dirty="0">
              <a:latin typeface="나눔고딕 ExtraBold"/>
              <a:cs typeface="나눔고딕 ExtraBold"/>
            </a:endParaRPr>
          </a:p>
          <a:p>
            <a:pPr marL="827405">
              <a:lnSpc>
                <a:spcPct val="100000"/>
              </a:lnSpc>
              <a:spcBef>
                <a:spcPts val="2080"/>
              </a:spcBef>
            </a:pPr>
            <a:r>
              <a:rPr sz="2000" spc="-45" dirty="0">
                <a:latin typeface="나눔고딕"/>
                <a:cs typeface="나눔고딕"/>
              </a:rPr>
              <a:t>&lt;TABLE</a:t>
            </a:r>
            <a:r>
              <a:rPr sz="2000" spc="-70" dirty="0">
                <a:latin typeface="나눔고딕"/>
                <a:cs typeface="나눔고딕"/>
              </a:rPr>
              <a:t> </a:t>
            </a:r>
            <a:r>
              <a:rPr sz="2000" spc="-95" dirty="0">
                <a:latin typeface="나눔고딕"/>
                <a:cs typeface="나눔고딕"/>
              </a:rPr>
              <a:t>WIDTH="400"</a:t>
            </a:r>
            <a:r>
              <a:rPr sz="2000" spc="-45" dirty="0">
                <a:latin typeface="나눔고딕"/>
                <a:cs typeface="나눔고딕"/>
              </a:rPr>
              <a:t> </a:t>
            </a:r>
            <a:r>
              <a:rPr sz="2000" spc="-80" dirty="0">
                <a:latin typeface="나눔고딕"/>
                <a:cs typeface="나눔고딕"/>
              </a:rPr>
              <a:t>HEIGHT="100"</a:t>
            </a:r>
            <a:r>
              <a:rPr sz="2000" spc="-40" dirty="0">
                <a:latin typeface="나눔고딕"/>
                <a:cs typeface="나눔고딕"/>
              </a:rPr>
              <a:t> </a:t>
            </a:r>
            <a:r>
              <a:rPr sz="2000" spc="-10" dirty="0">
                <a:latin typeface="나눔고딕"/>
                <a:cs typeface="나눔고딕"/>
              </a:rPr>
              <a:t>BORDER="1"</a:t>
            </a:r>
            <a:endParaRPr sz="2000" dirty="0">
              <a:latin typeface="나눔고딕"/>
              <a:cs typeface="나눔고딕"/>
            </a:endParaRPr>
          </a:p>
          <a:p>
            <a:pPr marL="827405">
              <a:lnSpc>
                <a:spcPct val="100000"/>
              </a:lnSpc>
            </a:pPr>
            <a:r>
              <a:rPr sz="2000" spc="-25" dirty="0">
                <a:solidFill>
                  <a:srgbClr val="00AFEF"/>
                </a:solidFill>
                <a:latin typeface="나눔고딕"/>
                <a:cs typeface="나눔고딕"/>
              </a:rPr>
              <a:t>BACKGROUND</a:t>
            </a:r>
            <a:r>
              <a:rPr sz="2000" spc="-25" dirty="0">
                <a:latin typeface="나눔고딕"/>
                <a:cs typeface="나눔고딕"/>
              </a:rPr>
              <a:t>="images/pattern.jpg"&gt;</a:t>
            </a:r>
            <a:endParaRPr sz="2000" dirty="0">
              <a:latin typeface="나눔고딕"/>
              <a:cs typeface="나눔고딕"/>
            </a:endParaRPr>
          </a:p>
          <a:p>
            <a:pPr marL="827405">
              <a:lnSpc>
                <a:spcPct val="100000"/>
              </a:lnSpc>
            </a:pPr>
            <a:r>
              <a:rPr sz="2000" spc="-80" dirty="0">
                <a:latin typeface="나눔고딕"/>
                <a:cs typeface="나눔고딕"/>
              </a:rPr>
              <a:t>&lt;CAPTION&gt;</a:t>
            </a:r>
            <a:r>
              <a:rPr sz="2000" b="1" spc="-80" dirty="0">
                <a:latin typeface="나눔고딕 ExtraBold"/>
                <a:cs typeface="나눔고딕 ExtraBold"/>
              </a:rPr>
              <a:t>표</a:t>
            </a:r>
            <a:r>
              <a:rPr sz="2000" b="1" spc="-85" dirty="0">
                <a:latin typeface="나눔고딕 ExtraBold"/>
                <a:cs typeface="나눔고딕 ExtraBold"/>
              </a:rPr>
              <a:t> </a:t>
            </a:r>
            <a:r>
              <a:rPr sz="2000" b="1" spc="-125" dirty="0">
                <a:latin typeface="나눔고딕 ExtraBold"/>
                <a:cs typeface="나눔고딕 ExtraBold"/>
              </a:rPr>
              <a:t>전체</a:t>
            </a:r>
            <a:r>
              <a:rPr sz="2000" b="1" spc="-55" dirty="0">
                <a:latin typeface="나눔고딕 ExtraBold"/>
                <a:cs typeface="나눔고딕 ExtraBold"/>
              </a:rPr>
              <a:t> </a:t>
            </a:r>
            <a:r>
              <a:rPr sz="2000" b="1" spc="-125" dirty="0">
                <a:latin typeface="나눔고딕 ExtraBold"/>
                <a:cs typeface="나눔고딕 ExtraBold"/>
              </a:rPr>
              <a:t>배경이미지</a:t>
            </a:r>
            <a:r>
              <a:rPr sz="2000" b="1" spc="-40" dirty="0">
                <a:latin typeface="나눔고딕 ExtraBold"/>
                <a:cs typeface="나눔고딕 ExtraBold"/>
              </a:rPr>
              <a:t> </a:t>
            </a:r>
            <a:r>
              <a:rPr sz="2000" b="1" spc="-10" dirty="0">
                <a:latin typeface="나눔고딕 ExtraBold"/>
                <a:cs typeface="나눔고딕 ExtraBold"/>
              </a:rPr>
              <a:t>지정</a:t>
            </a:r>
            <a:r>
              <a:rPr sz="2000" spc="-10" dirty="0">
                <a:latin typeface="나눔고딕"/>
                <a:cs typeface="나눔고딕"/>
              </a:rPr>
              <a:t>&lt;/CAPTION&gt;</a:t>
            </a:r>
            <a:endParaRPr sz="2000" dirty="0">
              <a:latin typeface="나눔고딕"/>
              <a:cs typeface="나눔고딕"/>
            </a:endParaRPr>
          </a:p>
          <a:p>
            <a:pPr marL="827405">
              <a:lnSpc>
                <a:spcPct val="100000"/>
              </a:lnSpc>
            </a:pPr>
            <a:r>
              <a:rPr sz="2000" spc="-10" dirty="0">
                <a:latin typeface="나눔고딕"/>
                <a:cs typeface="나눔고딕"/>
              </a:rPr>
              <a:t>&lt;TR&gt;&lt;TD&gt;</a:t>
            </a:r>
            <a:r>
              <a:rPr sz="2000" spc="-10" dirty="0">
                <a:solidFill>
                  <a:srgbClr val="EC7C30"/>
                </a:solidFill>
                <a:latin typeface="나눔고딕"/>
                <a:cs typeface="나눔고딕"/>
              </a:rPr>
              <a:t>&amp;nbsp;</a:t>
            </a:r>
            <a:r>
              <a:rPr sz="2000" spc="-10" dirty="0">
                <a:latin typeface="나눔고딕"/>
                <a:cs typeface="나눔고딕"/>
              </a:rPr>
              <a:t>&lt;/TD&gt;&lt;TD&gt;</a:t>
            </a:r>
            <a:r>
              <a:rPr sz="2000" spc="-10" dirty="0">
                <a:solidFill>
                  <a:srgbClr val="EC7C30"/>
                </a:solidFill>
                <a:latin typeface="나눔고딕"/>
                <a:cs typeface="나눔고딕"/>
              </a:rPr>
              <a:t>&amp;nbsp;</a:t>
            </a:r>
            <a:r>
              <a:rPr sz="2000" spc="-10" dirty="0">
                <a:latin typeface="나눔고딕"/>
                <a:cs typeface="나눔고딕"/>
              </a:rPr>
              <a:t>&lt;/TD&gt;&lt;/TR&gt;</a:t>
            </a:r>
            <a:endParaRPr sz="2000" dirty="0">
              <a:latin typeface="나눔고딕"/>
              <a:cs typeface="나눔고딕"/>
            </a:endParaRPr>
          </a:p>
          <a:p>
            <a:pPr marL="827405">
              <a:lnSpc>
                <a:spcPct val="100000"/>
              </a:lnSpc>
            </a:pPr>
            <a:r>
              <a:rPr sz="2000" spc="-10" dirty="0">
                <a:latin typeface="나눔고딕"/>
                <a:cs typeface="나눔고딕"/>
              </a:rPr>
              <a:t>&lt;TR&gt;&lt;TD&gt;</a:t>
            </a:r>
            <a:r>
              <a:rPr sz="2000" spc="-10" dirty="0">
                <a:solidFill>
                  <a:srgbClr val="EC7C30"/>
                </a:solidFill>
                <a:latin typeface="나눔고딕"/>
                <a:cs typeface="나눔고딕"/>
              </a:rPr>
              <a:t>&amp;nbsp;</a:t>
            </a:r>
            <a:r>
              <a:rPr sz="2000" spc="-10" dirty="0">
                <a:latin typeface="나눔고딕"/>
                <a:cs typeface="나눔고딕"/>
              </a:rPr>
              <a:t>&lt;/TD&gt;&lt;TD&gt;</a:t>
            </a:r>
            <a:r>
              <a:rPr sz="2000" spc="-10" dirty="0">
                <a:solidFill>
                  <a:srgbClr val="EC7C30"/>
                </a:solidFill>
                <a:latin typeface="나눔고딕"/>
                <a:cs typeface="나눔고딕"/>
              </a:rPr>
              <a:t>&amp;nbsp;</a:t>
            </a:r>
            <a:r>
              <a:rPr sz="2000" spc="-10" dirty="0">
                <a:latin typeface="나눔고딕"/>
                <a:cs typeface="나눔고딕"/>
              </a:rPr>
              <a:t>&lt;/TD&gt;&lt;/TR&gt;</a:t>
            </a:r>
            <a:endParaRPr sz="2000" dirty="0">
              <a:latin typeface="나눔고딕"/>
              <a:cs typeface="나눔고딕"/>
            </a:endParaRPr>
          </a:p>
          <a:p>
            <a:pPr marL="827405">
              <a:lnSpc>
                <a:spcPct val="100000"/>
              </a:lnSpc>
            </a:pPr>
            <a:r>
              <a:rPr sz="2000" spc="-10" dirty="0">
                <a:latin typeface="나눔고딕"/>
                <a:cs typeface="나눔고딕"/>
              </a:rPr>
              <a:t>&lt;/TABLE&gt;</a:t>
            </a:r>
            <a:endParaRPr sz="2000" dirty="0">
              <a:latin typeface="나눔고딕"/>
              <a:cs typeface="나눔고딕"/>
            </a:endParaRPr>
          </a:p>
          <a:p>
            <a:pPr marL="827405">
              <a:lnSpc>
                <a:spcPct val="100000"/>
              </a:lnSpc>
            </a:pPr>
            <a:r>
              <a:rPr sz="2000" spc="-20" dirty="0">
                <a:latin typeface="나눔고딕"/>
                <a:cs typeface="나눔고딕"/>
              </a:rPr>
              <a:t>&lt;BR&gt;</a:t>
            </a:r>
            <a:endParaRPr sz="2000" dirty="0">
              <a:latin typeface="나눔고딕"/>
              <a:cs typeface="나눔고딕"/>
            </a:endParaRPr>
          </a:p>
          <a:p>
            <a:pPr marL="827405">
              <a:lnSpc>
                <a:spcPct val="100000"/>
              </a:lnSpc>
            </a:pPr>
            <a:r>
              <a:rPr sz="2000" spc="-45" dirty="0">
                <a:latin typeface="나눔고딕"/>
                <a:cs typeface="나눔고딕"/>
              </a:rPr>
              <a:t>&lt;TABLE</a:t>
            </a:r>
            <a:r>
              <a:rPr sz="2000" spc="-70" dirty="0">
                <a:latin typeface="나눔고딕"/>
                <a:cs typeface="나눔고딕"/>
              </a:rPr>
              <a:t> </a:t>
            </a:r>
            <a:r>
              <a:rPr sz="2000" spc="-95" dirty="0">
                <a:latin typeface="나눔고딕"/>
                <a:cs typeface="나눔고딕"/>
              </a:rPr>
              <a:t>WIDTH="400"</a:t>
            </a:r>
            <a:r>
              <a:rPr sz="2000" spc="-45" dirty="0">
                <a:latin typeface="나눔고딕"/>
                <a:cs typeface="나눔고딕"/>
              </a:rPr>
              <a:t> </a:t>
            </a:r>
            <a:r>
              <a:rPr sz="2000" spc="-80" dirty="0">
                <a:latin typeface="나눔고딕"/>
                <a:cs typeface="나눔고딕"/>
              </a:rPr>
              <a:t>HEIGHT="100"</a:t>
            </a:r>
            <a:r>
              <a:rPr sz="2000" spc="-40" dirty="0">
                <a:latin typeface="나눔고딕"/>
                <a:cs typeface="나눔고딕"/>
              </a:rPr>
              <a:t> </a:t>
            </a:r>
            <a:r>
              <a:rPr sz="2000" spc="-10" dirty="0">
                <a:latin typeface="나눔고딕"/>
                <a:cs typeface="나눔고딕"/>
              </a:rPr>
              <a:t>BORDER="1"&gt;</a:t>
            </a:r>
            <a:endParaRPr sz="2000" dirty="0">
              <a:latin typeface="나눔고딕"/>
              <a:cs typeface="나눔고딕"/>
            </a:endParaRPr>
          </a:p>
          <a:p>
            <a:pPr marL="827405">
              <a:lnSpc>
                <a:spcPct val="100000"/>
              </a:lnSpc>
            </a:pPr>
            <a:r>
              <a:rPr sz="2000" spc="-80" dirty="0">
                <a:latin typeface="나눔고딕"/>
                <a:cs typeface="나눔고딕"/>
              </a:rPr>
              <a:t>&lt;CAPTION&gt;</a:t>
            </a:r>
            <a:r>
              <a:rPr sz="2000" b="1" spc="-80" dirty="0">
                <a:latin typeface="나눔고딕 ExtraBold"/>
                <a:cs typeface="나눔고딕 ExtraBold"/>
              </a:rPr>
              <a:t>셀 </a:t>
            </a:r>
            <a:r>
              <a:rPr sz="2000" b="1" spc="-125" dirty="0">
                <a:latin typeface="나눔고딕 ExtraBold"/>
                <a:cs typeface="나눔고딕 ExtraBold"/>
              </a:rPr>
              <a:t>하나만</a:t>
            </a:r>
            <a:r>
              <a:rPr sz="2000" b="1" spc="-45" dirty="0">
                <a:latin typeface="나눔고딕 ExtraBold"/>
                <a:cs typeface="나눔고딕 ExtraBold"/>
              </a:rPr>
              <a:t> </a:t>
            </a:r>
            <a:r>
              <a:rPr sz="2000" b="1" spc="-125" dirty="0">
                <a:latin typeface="나눔고딕 ExtraBold"/>
                <a:cs typeface="나눔고딕 ExtraBold"/>
              </a:rPr>
              <a:t>배경이미지</a:t>
            </a:r>
            <a:r>
              <a:rPr sz="2000" b="1" spc="-45" dirty="0">
                <a:latin typeface="나눔고딕 ExtraBold"/>
                <a:cs typeface="나눔고딕 ExtraBold"/>
              </a:rPr>
              <a:t> </a:t>
            </a:r>
            <a:r>
              <a:rPr sz="2000" b="1" spc="-10" dirty="0">
                <a:latin typeface="나눔고딕 ExtraBold"/>
                <a:cs typeface="나눔고딕 ExtraBold"/>
              </a:rPr>
              <a:t>지정</a:t>
            </a:r>
            <a:r>
              <a:rPr sz="2000" spc="-10" dirty="0">
                <a:latin typeface="나눔고딕"/>
                <a:cs typeface="나눔고딕"/>
              </a:rPr>
              <a:t>&lt;/CAPTION&gt;</a:t>
            </a:r>
            <a:endParaRPr sz="2000" dirty="0">
              <a:latin typeface="나눔고딕"/>
              <a:cs typeface="나눔고딕"/>
            </a:endParaRPr>
          </a:p>
          <a:p>
            <a:pPr marL="827405">
              <a:lnSpc>
                <a:spcPct val="100000"/>
              </a:lnSpc>
            </a:pPr>
            <a:r>
              <a:rPr sz="2000" spc="-10" dirty="0">
                <a:latin typeface="나눔고딕"/>
                <a:cs typeface="나눔고딕"/>
              </a:rPr>
              <a:t>&lt;TR&gt;&lt;TD&gt;</a:t>
            </a:r>
            <a:r>
              <a:rPr sz="2000" spc="-10" dirty="0">
                <a:solidFill>
                  <a:srgbClr val="EC7C30"/>
                </a:solidFill>
                <a:latin typeface="나눔고딕"/>
                <a:cs typeface="나눔고딕"/>
              </a:rPr>
              <a:t>&amp;nbsp;</a:t>
            </a:r>
            <a:r>
              <a:rPr sz="2000" spc="-10" dirty="0">
                <a:latin typeface="나눔고딕"/>
                <a:cs typeface="나눔고딕"/>
              </a:rPr>
              <a:t>&lt;/TD&gt;&lt;TD&gt;</a:t>
            </a:r>
            <a:r>
              <a:rPr sz="2000" spc="-10" dirty="0">
                <a:solidFill>
                  <a:srgbClr val="EC7C30"/>
                </a:solidFill>
                <a:latin typeface="나눔고딕"/>
                <a:cs typeface="나눔고딕"/>
              </a:rPr>
              <a:t>&amp;nbsp;</a:t>
            </a:r>
            <a:r>
              <a:rPr sz="2000" spc="-10" dirty="0">
                <a:latin typeface="나눔고딕"/>
                <a:cs typeface="나눔고딕"/>
              </a:rPr>
              <a:t>&lt;/TD&gt;&lt;/TR&gt;</a:t>
            </a:r>
            <a:endParaRPr sz="2000" dirty="0">
              <a:latin typeface="나눔고딕"/>
              <a:cs typeface="나눔고딕"/>
            </a:endParaRPr>
          </a:p>
          <a:p>
            <a:pPr marL="827405">
              <a:lnSpc>
                <a:spcPct val="100000"/>
              </a:lnSpc>
            </a:pPr>
            <a:r>
              <a:rPr sz="2000" spc="-10" dirty="0">
                <a:latin typeface="나눔고딕"/>
                <a:cs typeface="나눔고딕"/>
              </a:rPr>
              <a:t>&lt;TR&gt;&lt;TD&gt;</a:t>
            </a:r>
            <a:r>
              <a:rPr sz="2000" spc="-10" dirty="0">
                <a:solidFill>
                  <a:srgbClr val="EC7C30"/>
                </a:solidFill>
                <a:latin typeface="나눔고딕"/>
                <a:cs typeface="나눔고딕"/>
              </a:rPr>
              <a:t>&amp;nbsp;</a:t>
            </a:r>
            <a:r>
              <a:rPr sz="2000" spc="-10" dirty="0">
                <a:latin typeface="나눔고딕"/>
                <a:cs typeface="나눔고딕"/>
              </a:rPr>
              <a:t>&lt;/TD&gt;</a:t>
            </a:r>
            <a:endParaRPr sz="2000" dirty="0">
              <a:latin typeface="나눔고딕"/>
              <a:cs typeface="나눔고딕"/>
            </a:endParaRPr>
          </a:p>
          <a:p>
            <a:pPr marL="827405">
              <a:lnSpc>
                <a:spcPct val="100000"/>
              </a:lnSpc>
            </a:pPr>
            <a:r>
              <a:rPr sz="2000" spc="-35" dirty="0">
                <a:latin typeface="나눔고딕"/>
                <a:cs typeface="나눔고딕"/>
              </a:rPr>
              <a:t>&lt;TD</a:t>
            </a:r>
            <a:r>
              <a:rPr sz="2000" spc="-125" dirty="0">
                <a:latin typeface="나눔고딕"/>
                <a:cs typeface="나눔고딕"/>
              </a:rPr>
              <a:t> </a:t>
            </a:r>
            <a:r>
              <a:rPr sz="2000" spc="-35" dirty="0">
                <a:latin typeface="나눔고딕"/>
                <a:cs typeface="나눔고딕"/>
              </a:rPr>
              <a:t>BACKGROUND="images/pattern.jpg"&gt;</a:t>
            </a:r>
            <a:r>
              <a:rPr sz="2000" spc="-35" dirty="0">
                <a:solidFill>
                  <a:srgbClr val="EC7C30"/>
                </a:solidFill>
                <a:latin typeface="나눔고딕"/>
                <a:cs typeface="나눔고딕"/>
              </a:rPr>
              <a:t>&amp;nbsp;</a:t>
            </a:r>
            <a:r>
              <a:rPr sz="2000" spc="-35" dirty="0">
                <a:latin typeface="나눔고딕"/>
                <a:cs typeface="나눔고딕"/>
              </a:rPr>
              <a:t>&lt;/TD&gt;&lt;/TR&gt;</a:t>
            </a:r>
            <a:endParaRPr sz="2000" dirty="0">
              <a:latin typeface="나눔고딕"/>
              <a:cs typeface="나눔고딕"/>
            </a:endParaRPr>
          </a:p>
          <a:p>
            <a:pPr marL="827405">
              <a:lnSpc>
                <a:spcPct val="100000"/>
              </a:lnSpc>
            </a:pPr>
            <a:r>
              <a:rPr sz="2000" spc="-10" dirty="0">
                <a:latin typeface="나눔고딕"/>
                <a:cs typeface="나눔고딕"/>
              </a:rPr>
              <a:t>&lt;/TABLE&gt;</a:t>
            </a:r>
            <a:endParaRPr sz="2000" dirty="0">
              <a:latin typeface="나눔고딕"/>
              <a:cs typeface="나눔고딕"/>
            </a:endParaRPr>
          </a:p>
        </p:txBody>
      </p:sp>
      <p:sp>
        <p:nvSpPr>
          <p:cNvPr id="11" name="TextBox 10">
            <a:extLst>
              <a:ext uri="{FF2B5EF4-FFF2-40B4-BE49-F238E27FC236}">
                <a16:creationId xmlns:a16="http://schemas.microsoft.com/office/drawing/2014/main" id="{D929891D-40B7-9534-813C-ACC894656C56}"/>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7508" y="795070"/>
            <a:ext cx="11342719" cy="6062929"/>
          </a:xfrm>
          <a:prstGeom prst="rect">
            <a:avLst/>
          </a:prstGeom>
        </p:spPr>
      </p:pic>
      <p:grpSp>
        <p:nvGrpSpPr>
          <p:cNvPr id="4" name="object 4"/>
          <p:cNvGrpSpPr/>
          <p:nvPr/>
        </p:nvGrpSpPr>
        <p:grpSpPr>
          <a:xfrm>
            <a:off x="1017667" y="1761490"/>
            <a:ext cx="1844039" cy="1055370"/>
            <a:chOff x="1017667" y="1761490"/>
            <a:chExt cx="1844039" cy="1055370"/>
          </a:xfrm>
        </p:grpSpPr>
        <p:pic>
          <p:nvPicPr>
            <p:cNvPr id="5" name="object 5"/>
            <p:cNvPicPr/>
            <p:nvPr/>
          </p:nvPicPr>
          <p:blipFill>
            <a:blip r:embed="rId3" cstate="print"/>
            <a:stretch>
              <a:fillRect/>
            </a:stretch>
          </p:blipFill>
          <p:spPr>
            <a:xfrm>
              <a:off x="1159052" y="1793405"/>
              <a:ext cx="1589328" cy="479564"/>
            </a:xfrm>
            <a:prstGeom prst="rect">
              <a:avLst/>
            </a:prstGeom>
          </p:spPr>
        </p:pic>
        <p:pic>
          <p:nvPicPr>
            <p:cNvPr id="6" name="object 6"/>
            <p:cNvPicPr/>
            <p:nvPr/>
          </p:nvPicPr>
          <p:blipFill>
            <a:blip r:embed="rId4" cstate="print"/>
            <a:stretch>
              <a:fillRect/>
            </a:stretch>
          </p:blipFill>
          <p:spPr>
            <a:xfrm>
              <a:off x="1017667" y="2274079"/>
              <a:ext cx="1843876" cy="542374"/>
            </a:xfrm>
            <a:prstGeom prst="rect">
              <a:avLst/>
            </a:prstGeom>
          </p:spPr>
        </p:pic>
        <p:pic>
          <p:nvPicPr>
            <p:cNvPr id="7" name="object 7"/>
            <p:cNvPicPr/>
            <p:nvPr/>
          </p:nvPicPr>
          <p:blipFill>
            <a:blip r:embed="rId5" cstate="print"/>
            <a:stretch>
              <a:fillRect/>
            </a:stretch>
          </p:blipFill>
          <p:spPr>
            <a:xfrm>
              <a:off x="1490979" y="1761490"/>
              <a:ext cx="952499" cy="500380"/>
            </a:xfrm>
            <a:prstGeom prst="rect">
              <a:avLst/>
            </a:prstGeom>
          </p:spPr>
        </p:pic>
      </p:grpSp>
      <p:sp>
        <p:nvSpPr>
          <p:cNvPr id="8" name="object 8"/>
          <p:cNvSpPr txBox="1"/>
          <p:nvPr/>
        </p:nvSpPr>
        <p:spPr>
          <a:xfrm>
            <a:off x="550806" y="951674"/>
            <a:ext cx="6414135" cy="141033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2.</a:t>
            </a:r>
            <a:r>
              <a:rPr sz="2400" b="1" spc="-100"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표에도</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배경</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이미지를</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넣는다</a:t>
            </a:r>
            <a:r>
              <a:rPr sz="2400" b="1" spc="-130" dirty="0">
                <a:solidFill>
                  <a:srgbClr val="00AFEF"/>
                </a:solidFill>
                <a:latin typeface="나눔고딕 ExtraBold"/>
                <a:cs typeface="나눔고딕 ExtraBold"/>
              </a:rPr>
              <a:t> </a:t>
            </a:r>
            <a:r>
              <a:rPr sz="2400" b="1" dirty="0">
                <a:solidFill>
                  <a:srgbClr val="00AFEF"/>
                </a:solidFill>
                <a:latin typeface="한컴산뜻돋움"/>
                <a:cs typeface="한컴산뜻돋움"/>
              </a:rPr>
              <a:t>-</a:t>
            </a:r>
            <a:r>
              <a:rPr sz="2400" b="1" spc="-80" dirty="0">
                <a:solidFill>
                  <a:srgbClr val="00AFEF"/>
                </a:solidFill>
                <a:latin typeface="한컴산뜻돋움"/>
                <a:cs typeface="한컴산뜻돋움"/>
              </a:rPr>
              <a:t> </a:t>
            </a:r>
            <a:r>
              <a:rPr sz="2400" b="1" spc="-10" dirty="0">
                <a:solidFill>
                  <a:srgbClr val="00AFEF"/>
                </a:solidFill>
                <a:latin typeface="한컴산뜻돋움"/>
                <a:cs typeface="한컴산뜻돋움"/>
              </a:rPr>
              <a:t>background</a:t>
            </a:r>
            <a:r>
              <a:rPr sz="2400" b="1" spc="-55" dirty="0">
                <a:solidFill>
                  <a:srgbClr val="00AFEF"/>
                </a:solidFill>
                <a:latin typeface="한컴산뜻돋움"/>
                <a:cs typeface="한컴산뜻돋움"/>
              </a:rPr>
              <a:t> </a:t>
            </a:r>
            <a:r>
              <a:rPr sz="2400" b="1" spc="-25" dirty="0">
                <a:solidFill>
                  <a:srgbClr val="00AFEF"/>
                </a:solidFill>
                <a:latin typeface="나눔고딕 ExtraBold"/>
                <a:cs typeface="나눔고딕 ExtraBold"/>
              </a:rPr>
              <a:t>속성</a:t>
            </a:r>
            <a:endParaRPr sz="2400" dirty="0">
              <a:latin typeface="나눔고딕 ExtraBold"/>
              <a:cs typeface="나눔고딕 ExtraBold"/>
            </a:endParaRPr>
          </a:p>
          <a:p>
            <a:pPr>
              <a:lnSpc>
                <a:spcPct val="100000"/>
              </a:lnSpc>
              <a:spcBef>
                <a:spcPts val="70"/>
              </a:spcBef>
            </a:pPr>
            <a:endParaRPr sz="3150" dirty="0">
              <a:latin typeface="나눔고딕 ExtraBold"/>
              <a:cs typeface="나눔고딕 ExtraBold"/>
            </a:endParaRPr>
          </a:p>
          <a:p>
            <a:pPr marL="1125220">
              <a:lnSpc>
                <a:spcPct val="100000"/>
              </a:lnSpc>
            </a:pPr>
            <a:r>
              <a:rPr sz="2400" b="1" spc="-25" dirty="0">
                <a:solidFill>
                  <a:srgbClr val="FFFFFF"/>
                </a:solidFill>
                <a:latin typeface="나눔고딕 ExtraBold"/>
                <a:cs typeface="나눔고딕 ExtraBold"/>
              </a:rPr>
              <a:t>화면</a:t>
            </a:r>
            <a:endParaRPr sz="2400" dirty="0">
              <a:latin typeface="나눔고딕 ExtraBold"/>
              <a:cs typeface="나눔고딕 ExtraBold"/>
            </a:endParaRPr>
          </a:p>
        </p:txBody>
      </p:sp>
      <p:grpSp>
        <p:nvGrpSpPr>
          <p:cNvPr id="9" name="object 9"/>
          <p:cNvGrpSpPr/>
          <p:nvPr/>
        </p:nvGrpSpPr>
        <p:grpSpPr>
          <a:xfrm>
            <a:off x="1253388" y="3433690"/>
            <a:ext cx="9640570" cy="1205230"/>
            <a:chOff x="1253388" y="3433690"/>
            <a:chExt cx="9640570" cy="1205230"/>
          </a:xfrm>
        </p:grpSpPr>
        <p:pic>
          <p:nvPicPr>
            <p:cNvPr id="10" name="object 10"/>
            <p:cNvPicPr/>
            <p:nvPr/>
          </p:nvPicPr>
          <p:blipFill>
            <a:blip r:embed="rId6" cstate="print"/>
            <a:stretch>
              <a:fillRect/>
            </a:stretch>
          </p:blipFill>
          <p:spPr>
            <a:xfrm>
              <a:off x="1253388" y="3433690"/>
              <a:ext cx="4575911" cy="1195878"/>
            </a:xfrm>
            <a:prstGeom prst="rect">
              <a:avLst/>
            </a:prstGeom>
          </p:spPr>
        </p:pic>
        <p:pic>
          <p:nvPicPr>
            <p:cNvPr id="11" name="object 11"/>
            <p:cNvPicPr/>
            <p:nvPr/>
          </p:nvPicPr>
          <p:blipFill>
            <a:blip r:embed="rId7" cstate="print"/>
            <a:stretch>
              <a:fillRect/>
            </a:stretch>
          </p:blipFill>
          <p:spPr>
            <a:xfrm>
              <a:off x="6317754" y="3433690"/>
              <a:ext cx="4575911" cy="1204844"/>
            </a:xfrm>
            <a:prstGeom prst="rect">
              <a:avLst/>
            </a:prstGeom>
          </p:spPr>
        </p:pic>
      </p:grpSp>
      <p:sp>
        <p:nvSpPr>
          <p:cNvPr id="12" name="object 12"/>
          <p:cNvSpPr txBox="1"/>
          <p:nvPr/>
        </p:nvSpPr>
        <p:spPr>
          <a:xfrm>
            <a:off x="2424883" y="2949760"/>
            <a:ext cx="2211070" cy="299720"/>
          </a:xfrm>
          <a:prstGeom prst="rect">
            <a:avLst/>
          </a:prstGeom>
        </p:spPr>
        <p:txBody>
          <a:bodyPr vert="horz" wrap="square" lIns="0" tIns="12700" rIns="0" bIns="0" rtlCol="0">
            <a:spAutoFit/>
          </a:bodyPr>
          <a:lstStyle/>
          <a:p>
            <a:pPr marL="12700">
              <a:lnSpc>
                <a:spcPct val="100000"/>
              </a:lnSpc>
              <a:spcBef>
                <a:spcPts val="100"/>
              </a:spcBef>
            </a:pPr>
            <a:r>
              <a:rPr sz="1800" spc="775" dirty="0">
                <a:latin typeface="휴먼아미체"/>
                <a:cs typeface="휴먼아미체"/>
              </a:rPr>
              <a:t>표</a:t>
            </a:r>
            <a:r>
              <a:rPr sz="1800" spc="-350" dirty="0">
                <a:latin typeface="휴먼아미체"/>
                <a:cs typeface="휴먼아미체"/>
              </a:rPr>
              <a:t> </a:t>
            </a:r>
            <a:r>
              <a:rPr sz="1800" spc="484" dirty="0">
                <a:latin typeface="휴먼아미체"/>
                <a:cs typeface="휴먼아미체"/>
              </a:rPr>
              <a:t>전체</a:t>
            </a:r>
            <a:r>
              <a:rPr sz="1800" spc="-345" dirty="0">
                <a:latin typeface="휴먼아미체"/>
                <a:cs typeface="휴먼아미체"/>
              </a:rPr>
              <a:t> </a:t>
            </a:r>
            <a:r>
              <a:rPr sz="1800" spc="545" dirty="0">
                <a:latin typeface="휴먼아미체"/>
                <a:cs typeface="휴먼아미체"/>
              </a:rPr>
              <a:t>배경이미지</a:t>
            </a:r>
            <a:r>
              <a:rPr sz="1800" spc="-380" dirty="0">
                <a:latin typeface="휴먼아미체"/>
                <a:cs typeface="휴먼아미체"/>
              </a:rPr>
              <a:t> </a:t>
            </a:r>
            <a:r>
              <a:rPr sz="1800" spc="560" dirty="0">
                <a:latin typeface="휴먼아미체"/>
                <a:cs typeface="휴먼아미체"/>
              </a:rPr>
              <a:t>지정</a:t>
            </a:r>
            <a:endParaRPr sz="1800">
              <a:latin typeface="휴먼아미체"/>
              <a:cs typeface="휴먼아미체"/>
            </a:endParaRPr>
          </a:p>
        </p:txBody>
      </p:sp>
      <p:sp>
        <p:nvSpPr>
          <p:cNvPr id="13" name="object 13"/>
          <p:cNvSpPr txBox="1"/>
          <p:nvPr/>
        </p:nvSpPr>
        <p:spPr>
          <a:xfrm>
            <a:off x="7489252" y="2949760"/>
            <a:ext cx="2414270" cy="299720"/>
          </a:xfrm>
          <a:prstGeom prst="rect">
            <a:avLst/>
          </a:prstGeom>
        </p:spPr>
        <p:txBody>
          <a:bodyPr vert="horz" wrap="square" lIns="0" tIns="12700" rIns="0" bIns="0" rtlCol="0">
            <a:spAutoFit/>
          </a:bodyPr>
          <a:lstStyle/>
          <a:p>
            <a:pPr marL="12700">
              <a:lnSpc>
                <a:spcPct val="100000"/>
              </a:lnSpc>
              <a:spcBef>
                <a:spcPts val="100"/>
              </a:spcBef>
            </a:pPr>
            <a:r>
              <a:rPr sz="1800" spc="385" dirty="0">
                <a:latin typeface="휴먼아미체"/>
                <a:cs typeface="휴먼아미체"/>
              </a:rPr>
              <a:t>셀</a:t>
            </a:r>
            <a:r>
              <a:rPr sz="1800" spc="-350" dirty="0">
                <a:latin typeface="휴먼아미체"/>
                <a:cs typeface="휴먼아미체"/>
              </a:rPr>
              <a:t> </a:t>
            </a:r>
            <a:r>
              <a:rPr sz="1800" spc="484" dirty="0">
                <a:latin typeface="휴먼아미체"/>
                <a:cs typeface="휴먼아미체"/>
              </a:rPr>
              <a:t>하나만</a:t>
            </a:r>
            <a:r>
              <a:rPr sz="1800" spc="-360" dirty="0">
                <a:latin typeface="휴먼아미체"/>
                <a:cs typeface="휴먼아미체"/>
              </a:rPr>
              <a:t> </a:t>
            </a:r>
            <a:r>
              <a:rPr sz="1800" spc="545" dirty="0">
                <a:latin typeface="휴먼아미체"/>
                <a:cs typeface="휴먼아미체"/>
              </a:rPr>
              <a:t>배경이미지</a:t>
            </a:r>
            <a:r>
              <a:rPr sz="1800" spc="-375" dirty="0">
                <a:latin typeface="휴먼아미체"/>
                <a:cs typeface="휴먼아미체"/>
              </a:rPr>
              <a:t> </a:t>
            </a:r>
            <a:r>
              <a:rPr sz="1800" spc="560" dirty="0">
                <a:latin typeface="휴먼아미체"/>
                <a:cs typeface="휴먼아미체"/>
              </a:rPr>
              <a:t>지정</a:t>
            </a:r>
            <a:endParaRPr sz="1800">
              <a:latin typeface="휴먼아미체"/>
              <a:cs typeface="휴먼아미체"/>
            </a:endParaRPr>
          </a:p>
        </p:txBody>
      </p:sp>
      <p:sp>
        <p:nvSpPr>
          <p:cNvPr id="14" name="object 14"/>
          <p:cNvSpPr txBox="1"/>
          <p:nvPr/>
        </p:nvSpPr>
        <p:spPr>
          <a:xfrm>
            <a:off x="9471286" y="6621864"/>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pic>
        <p:nvPicPr>
          <p:cNvPr id="15" name="object 15"/>
          <p:cNvPicPr/>
          <p:nvPr/>
        </p:nvPicPr>
        <p:blipFill>
          <a:blip r:embed="rId8" cstate="print"/>
          <a:stretch>
            <a:fillRect/>
          </a:stretch>
        </p:blipFill>
        <p:spPr>
          <a:xfrm>
            <a:off x="9217558" y="6616979"/>
            <a:ext cx="219421" cy="219417"/>
          </a:xfrm>
          <a:prstGeom prst="rect">
            <a:avLst/>
          </a:prstGeom>
        </p:spPr>
      </p:pic>
      <p:sp>
        <p:nvSpPr>
          <p:cNvPr id="18" name="TextBox 17">
            <a:extLst>
              <a:ext uri="{FF2B5EF4-FFF2-40B4-BE49-F238E27FC236}">
                <a16:creationId xmlns:a16="http://schemas.microsoft.com/office/drawing/2014/main" id="{E254F8E8-CA6E-AF0C-CC84-0EC5B36A06A9}"/>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24497" y="783980"/>
            <a:ext cx="11343005" cy="6520815"/>
            <a:chOff x="380796" y="179823"/>
            <a:chExt cx="11343005" cy="6520815"/>
          </a:xfrm>
        </p:grpSpPr>
        <p:pic>
          <p:nvPicPr>
            <p:cNvPr id="4" name="object 4"/>
            <p:cNvPicPr/>
            <p:nvPr/>
          </p:nvPicPr>
          <p:blipFill>
            <a:blip r:embed="rId2" cstate="print"/>
            <a:stretch>
              <a:fillRect/>
            </a:stretch>
          </p:blipFill>
          <p:spPr>
            <a:xfrm>
              <a:off x="380796" y="179823"/>
              <a:ext cx="11342712" cy="6520277"/>
            </a:xfrm>
            <a:prstGeom prst="rect">
              <a:avLst/>
            </a:prstGeom>
          </p:spPr>
        </p:pic>
        <p:pic>
          <p:nvPicPr>
            <p:cNvPr id="5" name="object 5"/>
            <p:cNvPicPr/>
            <p:nvPr/>
          </p:nvPicPr>
          <p:blipFill>
            <a:blip r:embed="rId3" cstate="print"/>
            <a:stretch>
              <a:fillRect/>
            </a:stretch>
          </p:blipFill>
          <p:spPr>
            <a:xfrm>
              <a:off x="1062329" y="1178153"/>
              <a:ext cx="1589341" cy="479577"/>
            </a:xfrm>
            <a:prstGeom prst="rect">
              <a:avLst/>
            </a:prstGeom>
          </p:spPr>
        </p:pic>
        <p:pic>
          <p:nvPicPr>
            <p:cNvPr id="6" name="object 6"/>
            <p:cNvPicPr/>
            <p:nvPr/>
          </p:nvPicPr>
          <p:blipFill>
            <a:blip r:embed="rId4" cstate="print"/>
            <a:stretch>
              <a:fillRect/>
            </a:stretch>
          </p:blipFill>
          <p:spPr>
            <a:xfrm>
              <a:off x="920953" y="1658835"/>
              <a:ext cx="1843874" cy="542375"/>
            </a:xfrm>
            <a:prstGeom prst="rect">
              <a:avLst/>
            </a:prstGeom>
          </p:spPr>
        </p:pic>
        <p:pic>
          <p:nvPicPr>
            <p:cNvPr id="7" name="object 7"/>
            <p:cNvPicPr/>
            <p:nvPr/>
          </p:nvPicPr>
          <p:blipFill>
            <a:blip r:embed="rId5" cstate="print"/>
            <a:stretch>
              <a:fillRect/>
            </a:stretch>
          </p:blipFill>
          <p:spPr>
            <a:xfrm>
              <a:off x="1394459" y="1145540"/>
              <a:ext cx="952499" cy="500379"/>
            </a:xfrm>
            <a:prstGeom prst="rect">
              <a:avLst/>
            </a:prstGeom>
          </p:spPr>
        </p:pic>
      </p:grpSp>
      <p:sp>
        <p:nvSpPr>
          <p:cNvPr id="8" name="object 8"/>
          <p:cNvSpPr txBox="1"/>
          <p:nvPr/>
        </p:nvSpPr>
        <p:spPr>
          <a:xfrm>
            <a:off x="1615903" y="1801592"/>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참고</a:t>
            </a:r>
            <a:endParaRPr sz="2400">
              <a:latin typeface="나눔고딕 ExtraBold"/>
              <a:cs typeface="나눔고딕 ExtraBold"/>
            </a:endParaRPr>
          </a:p>
        </p:txBody>
      </p:sp>
      <p:sp>
        <p:nvSpPr>
          <p:cNvPr id="9" name="object 9"/>
          <p:cNvSpPr txBox="1"/>
          <p:nvPr/>
        </p:nvSpPr>
        <p:spPr>
          <a:xfrm>
            <a:off x="1318195" y="2823263"/>
            <a:ext cx="7668895" cy="3683000"/>
          </a:xfrm>
          <a:prstGeom prst="rect">
            <a:avLst/>
          </a:prstGeom>
        </p:spPr>
        <p:txBody>
          <a:bodyPr vert="horz" wrap="square" lIns="0" tIns="12700" rIns="0" bIns="0" rtlCol="0">
            <a:spAutoFit/>
          </a:bodyPr>
          <a:lstStyle/>
          <a:p>
            <a:pPr marL="12700">
              <a:lnSpc>
                <a:spcPct val="100000"/>
              </a:lnSpc>
              <a:spcBef>
                <a:spcPts val="100"/>
              </a:spcBef>
            </a:pPr>
            <a:r>
              <a:rPr sz="2000" spc="-10" dirty="0">
                <a:latin typeface="나눔고딕"/>
                <a:cs typeface="나눔고딕"/>
              </a:rPr>
              <a:t>&lt;STYLE</a:t>
            </a:r>
            <a:r>
              <a:rPr sz="2000" spc="-105" dirty="0">
                <a:latin typeface="나눔고딕"/>
                <a:cs typeface="나눔고딕"/>
              </a:rPr>
              <a:t> </a:t>
            </a:r>
            <a:r>
              <a:rPr sz="2000" spc="-10" dirty="0">
                <a:latin typeface="나눔고딕"/>
                <a:cs typeface="나눔고딕"/>
              </a:rPr>
              <a:t>type="text/css"&gt;</a:t>
            </a:r>
            <a:endParaRPr sz="2000">
              <a:latin typeface="나눔고딕"/>
              <a:cs typeface="나눔고딕"/>
            </a:endParaRPr>
          </a:p>
          <a:p>
            <a:pPr marL="12700" marR="6804659">
              <a:lnSpc>
                <a:spcPct val="100000"/>
              </a:lnSpc>
            </a:pPr>
            <a:r>
              <a:rPr sz="2000" spc="80" dirty="0">
                <a:latin typeface="나눔고딕"/>
                <a:cs typeface="나눔고딕"/>
              </a:rPr>
              <a:t>&lt;!-</a:t>
            </a:r>
            <a:r>
              <a:rPr sz="2000" spc="385" dirty="0">
                <a:latin typeface="나눔고딕"/>
                <a:cs typeface="나눔고딕"/>
              </a:rPr>
              <a:t>- </a:t>
            </a:r>
            <a:r>
              <a:rPr sz="2000" spc="-75" dirty="0">
                <a:solidFill>
                  <a:srgbClr val="00AFEF"/>
                </a:solidFill>
                <a:latin typeface="나눔고딕"/>
                <a:cs typeface="나눔고딕"/>
              </a:rPr>
              <a:t>BODY</a:t>
            </a:r>
            <a:r>
              <a:rPr sz="2000" spc="-105" dirty="0">
                <a:solidFill>
                  <a:srgbClr val="00AFEF"/>
                </a:solidFill>
                <a:latin typeface="나눔고딕"/>
                <a:cs typeface="나눔고딕"/>
              </a:rPr>
              <a:t> </a:t>
            </a:r>
            <a:r>
              <a:rPr sz="2000" spc="220" dirty="0">
                <a:latin typeface="나눔고딕"/>
                <a:cs typeface="나눔고딕"/>
              </a:rPr>
              <a:t>{</a:t>
            </a:r>
            <a:endParaRPr sz="2000">
              <a:latin typeface="나눔고딕"/>
              <a:cs typeface="나눔고딕"/>
            </a:endParaRPr>
          </a:p>
          <a:p>
            <a:pPr marL="12700">
              <a:lnSpc>
                <a:spcPct val="100000"/>
              </a:lnSpc>
            </a:pPr>
            <a:r>
              <a:rPr sz="2000" dirty="0">
                <a:latin typeface="나눔고딕"/>
                <a:cs typeface="나눔고딕"/>
              </a:rPr>
              <a:t>background-</a:t>
            </a:r>
            <a:r>
              <a:rPr sz="2000" spc="-10" dirty="0">
                <a:latin typeface="나눔고딕"/>
                <a:cs typeface="나눔고딕"/>
              </a:rPr>
              <a:t>image:</a:t>
            </a:r>
            <a:r>
              <a:rPr sz="2000" spc="95" dirty="0">
                <a:latin typeface="나눔고딕"/>
                <a:cs typeface="나눔고딕"/>
              </a:rPr>
              <a:t> </a:t>
            </a:r>
            <a:r>
              <a:rPr sz="2000" dirty="0">
                <a:latin typeface="나눔고딕"/>
                <a:cs typeface="나눔고딕"/>
              </a:rPr>
              <a:t>url(images/pattern2.jpg);</a:t>
            </a:r>
            <a:r>
              <a:rPr sz="2000" spc="80" dirty="0">
                <a:latin typeface="나눔고딕"/>
                <a:cs typeface="나눔고딕"/>
              </a:rPr>
              <a:t> </a:t>
            </a:r>
            <a:r>
              <a:rPr sz="2000" spc="229" dirty="0">
                <a:latin typeface="나눔고딕"/>
                <a:cs typeface="나눔고딕"/>
              </a:rPr>
              <a:t>}</a:t>
            </a:r>
            <a:endParaRPr sz="2000">
              <a:latin typeface="나눔고딕"/>
              <a:cs typeface="나눔고딕"/>
            </a:endParaRPr>
          </a:p>
          <a:p>
            <a:pPr marL="12700">
              <a:lnSpc>
                <a:spcPct val="100000"/>
              </a:lnSpc>
            </a:pPr>
            <a:r>
              <a:rPr sz="2000" spc="434" dirty="0">
                <a:latin typeface="나눔고딕"/>
                <a:cs typeface="나눔고딕"/>
              </a:rPr>
              <a:t>--</a:t>
            </a:r>
            <a:r>
              <a:rPr sz="2000" spc="-50" dirty="0">
                <a:latin typeface="나눔고딕"/>
                <a:cs typeface="나눔고딕"/>
              </a:rPr>
              <a:t>&gt;</a:t>
            </a:r>
            <a:endParaRPr sz="2000">
              <a:latin typeface="나눔고딕"/>
              <a:cs typeface="나눔고딕"/>
            </a:endParaRPr>
          </a:p>
          <a:p>
            <a:pPr marL="12700">
              <a:lnSpc>
                <a:spcPct val="100000"/>
              </a:lnSpc>
            </a:pPr>
            <a:r>
              <a:rPr sz="2000" spc="-10" dirty="0">
                <a:latin typeface="나눔고딕"/>
                <a:cs typeface="나눔고딕"/>
              </a:rPr>
              <a:t>&lt;/STYLE&gt;</a:t>
            </a:r>
            <a:endParaRPr sz="2000">
              <a:latin typeface="나눔고딕"/>
              <a:cs typeface="나눔고딕"/>
            </a:endParaRPr>
          </a:p>
          <a:p>
            <a:pPr marL="12700">
              <a:lnSpc>
                <a:spcPct val="100000"/>
              </a:lnSpc>
            </a:pPr>
            <a:r>
              <a:rPr sz="2000" spc="-10" dirty="0">
                <a:latin typeface="나눔고딕"/>
                <a:cs typeface="나눔고딕"/>
              </a:rPr>
              <a:t>&lt;BODY&gt;</a:t>
            </a:r>
            <a:endParaRPr sz="2000">
              <a:latin typeface="나눔고딕"/>
              <a:cs typeface="나눔고딕"/>
            </a:endParaRPr>
          </a:p>
          <a:p>
            <a:pPr marL="12700">
              <a:lnSpc>
                <a:spcPct val="100000"/>
              </a:lnSpc>
            </a:pPr>
            <a:r>
              <a:rPr sz="2000" spc="-45" dirty="0">
                <a:latin typeface="나눔고딕"/>
                <a:cs typeface="나눔고딕"/>
              </a:rPr>
              <a:t>&lt;TABLE</a:t>
            </a:r>
            <a:r>
              <a:rPr sz="2000" spc="-70" dirty="0">
                <a:latin typeface="나눔고딕"/>
                <a:cs typeface="나눔고딕"/>
              </a:rPr>
              <a:t> </a:t>
            </a:r>
            <a:r>
              <a:rPr sz="2000" spc="-95" dirty="0">
                <a:latin typeface="나눔고딕"/>
                <a:cs typeface="나눔고딕"/>
              </a:rPr>
              <a:t>WIDTH="400"</a:t>
            </a:r>
            <a:r>
              <a:rPr sz="2000" spc="-45" dirty="0">
                <a:latin typeface="나눔고딕"/>
                <a:cs typeface="나눔고딕"/>
              </a:rPr>
              <a:t> </a:t>
            </a:r>
            <a:r>
              <a:rPr sz="2000" spc="-80" dirty="0">
                <a:latin typeface="나눔고딕"/>
                <a:cs typeface="나눔고딕"/>
              </a:rPr>
              <a:t>HEIGHT="250"</a:t>
            </a:r>
            <a:r>
              <a:rPr sz="2000" spc="-40" dirty="0">
                <a:latin typeface="나눔고딕"/>
                <a:cs typeface="나눔고딕"/>
              </a:rPr>
              <a:t> </a:t>
            </a:r>
            <a:r>
              <a:rPr sz="2000" spc="-10" dirty="0">
                <a:latin typeface="나눔고딕"/>
                <a:cs typeface="나눔고딕"/>
              </a:rPr>
              <a:t>BORDER="1"&gt;</a:t>
            </a:r>
            <a:endParaRPr sz="2000">
              <a:latin typeface="나눔고딕"/>
              <a:cs typeface="나눔고딕"/>
            </a:endParaRPr>
          </a:p>
          <a:p>
            <a:pPr marL="12700">
              <a:lnSpc>
                <a:spcPct val="100000"/>
              </a:lnSpc>
            </a:pPr>
            <a:r>
              <a:rPr sz="2000" spc="-65" dirty="0">
                <a:latin typeface="나눔고딕"/>
                <a:cs typeface="나눔고딕"/>
              </a:rPr>
              <a:t>&lt;TR&gt;&lt;TD</a:t>
            </a:r>
            <a:r>
              <a:rPr sz="2000" spc="35" dirty="0">
                <a:latin typeface="나눔고딕"/>
                <a:cs typeface="나눔고딕"/>
              </a:rPr>
              <a:t> </a:t>
            </a:r>
            <a:r>
              <a:rPr sz="2000" spc="-10" dirty="0">
                <a:latin typeface="나눔고딕"/>
                <a:cs typeface="나눔고딕"/>
              </a:rPr>
              <a:t>WIDTH="200"&gt;</a:t>
            </a:r>
            <a:r>
              <a:rPr sz="2000" spc="-10" dirty="0">
                <a:latin typeface="휴먼아미체"/>
                <a:cs typeface="휴먼아미체"/>
              </a:rPr>
              <a:t>배경</a:t>
            </a:r>
            <a:r>
              <a:rPr sz="2000" spc="-180" dirty="0">
                <a:latin typeface="휴먼아미체"/>
                <a:cs typeface="휴먼아미체"/>
              </a:rPr>
              <a:t> </a:t>
            </a:r>
            <a:r>
              <a:rPr sz="2000" spc="540" dirty="0">
                <a:latin typeface="휴먼아미체"/>
                <a:cs typeface="휴먼아미체"/>
              </a:rPr>
              <a:t>패턴</a:t>
            </a:r>
            <a:r>
              <a:rPr sz="2000" spc="-170" dirty="0">
                <a:latin typeface="휴먼아미체"/>
                <a:cs typeface="휴먼아미체"/>
              </a:rPr>
              <a:t> </a:t>
            </a:r>
            <a:r>
              <a:rPr sz="2000" spc="-10" dirty="0">
                <a:latin typeface="휴먼아미체"/>
                <a:cs typeface="휴먼아미체"/>
              </a:rPr>
              <a:t>적용</a:t>
            </a:r>
            <a:r>
              <a:rPr sz="2000" spc="-10" dirty="0">
                <a:latin typeface="나눔고딕"/>
                <a:cs typeface="나눔고딕"/>
              </a:rPr>
              <a:t>&lt;/TD&gt;&lt;TD&gt;&amp;nbsp;&lt;/TD&gt;&lt;/TR&gt;</a:t>
            </a:r>
            <a:endParaRPr sz="2000">
              <a:latin typeface="나눔고딕"/>
              <a:cs typeface="나눔고딕"/>
            </a:endParaRPr>
          </a:p>
          <a:p>
            <a:pPr marL="12700">
              <a:lnSpc>
                <a:spcPct val="100000"/>
              </a:lnSpc>
            </a:pPr>
            <a:r>
              <a:rPr sz="2000" spc="-10" dirty="0">
                <a:latin typeface="나눔고딕"/>
                <a:cs typeface="나눔고딕"/>
              </a:rPr>
              <a:t>&lt;TR&gt;&lt;TD&gt;&amp;nbsp;&lt;/TD&gt;&lt;TD&gt;&amp;nbsp;&lt;/TD&gt;&lt;/TR&gt;</a:t>
            </a:r>
            <a:endParaRPr sz="2000">
              <a:latin typeface="나눔고딕"/>
              <a:cs typeface="나눔고딕"/>
            </a:endParaRPr>
          </a:p>
          <a:p>
            <a:pPr marL="12700">
              <a:lnSpc>
                <a:spcPct val="100000"/>
              </a:lnSpc>
            </a:pPr>
            <a:r>
              <a:rPr sz="2000" spc="-10" dirty="0">
                <a:latin typeface="나눔고딕"/>
                <a:cs typeface="나눔고딕"/>
              </a:rPr>
              <a:t>&lt;/TABLE&gt;</a:t>
            </a:r>
            <a:endParaRPr sz="2000">
              <a:latin typeface="나눔고딕"/>
              <a:cs typeface="나눔고딕"/>
            </a:endParaRPr>
          </a:p>
          <a:p>
            <a:pPr marL="12700">
              <a:lnSpc>
                <a:spcPct val="100000"/>
              </a:lnSpc>
            </a:pPr>
            <a:r>
              <a:rPr sz="2000" spc="-10" dirty="0">
                <a:latin typeface="나눔고딕"/>
                <a:cs typeface="나눔고딕"/>
              </a:rPr>
              <a:t>&lt;/BODY&gt;</a:t>
            </a:r>
            <a:endParaRPr sz="2000">
              <a:latin typeface="나눔고딕"/>
              <a:cs typeface="나눔고딕"/>
            </a:endParaRPr>
          </a:p>
        </p:txBody>
      </p:sp>
      <p:sp>
        <p:nvSpPr>
          <p:cNvPr id="10" name="object 10"/>
          <p:cNvSpPr txBox="1"/>
          <p:nvPr/>
        </p:nvSpPr>
        <p:spPr>
          <a:xfrm>
            <a:off x="2887271" y="1820554"/>
            <a:ext cx="5253355" cy="391160"/>
          </a:xfrm>
          <a:prstGeom prst="rect">
            <a:avLst/>
          </a:prstGeom>
        </p:spPr>
        <p:txBody>
          <a:bodyPr vert="horz" wrap="square" lIns="0" tIns="12700" rIns="0" bIns="0" rtlCol="0">
            <a:spAutoFit/>
          </a:bodyPr>
          <a:lstStyle/>
          <a:p>
            <a:pPr marL="12700">
              <a:lnSpc>
                <a:spcPct val="100000"/>
              </a:lnSpc>
              <a:spcBef>
                <a:spcPts val="100"/>
              </a:spcBef>
            </a:pPr>
            <a:r>
              <a:rPr sz="2400" b="1" spc="-140" dirty="0">
                <a:solidFill>
                  <a:srgbClr val="6F2F9F"/>
                </a:solidFill>
                <a:latin typeface="나눔고딕 ExtraBold"/>
                <a:cs typeface="나눔고딕 ExtraBold"/>
              </a:rPr>
              <a:t>스타일을</a:t>
            </a:r>
            <a:r>
              <a:rPr sz="2400" b="1" spc="-135" dirty="0">
                <a:solidFill>
                  <a:srgbClr val="6F2F9F"/>
                </a:solidFill>
                <a:latin typeface="나눔고딕 ExtraBold"/>
                <a:cs typeface="나눔고딕 ExtraBold"/>
              </a:rPr>
              <a:t> </a:t>
            </a:r>
            <a:r>
              <a:rPr sz="2400" b="1" spc="-145" dirty="0">
                <a:solidFill>
                  <a:srgbClr val="6F2F9F"/>
                </a:solidFill>
                <a:latin typeface="나눔고딕 ExtraBold"/>
                <a:cs typeface="나눔고딕 ExtraBold"/>
              </a:rPr>
              <a:t>적용하여</a:t>
            </a:r>
            <a:r>
              <a:rPr sz="2400" b="1" spc="-120" dirty="0">
                <a:solidFill>
                  <a:srgbClr val="6F2F9F"/>
                </a:solidFill>
                <a:latin typeface="나눔고딕 ExtraBold"/>
                <a:cs typeface="나눔고딕 ExtraBold"/>
              </a:rPr>
              <a:t> </a:t>
            </a:r>
            <a:r>
              <a:rPr sz="2400" b="1" spc="-145" dirty="0">
                <a:solidFill>
                  <a:srgbClr val="6F2F9F"/>
                </a:solidFill>
                <a:latin typeface="나눔고딕 ExtraBold"/>
                <a:cs typeface="나눔고딕 ExtraBold"/>
              </a:rPr>
              <a:t>표에서</a:t>
            </a:r>
            <a:r>
              <a:rPr sz="2400" b="1" spc="-114" dirty="0">
                <a:solidFill>
                  <a:srgbClr val="6F2F9F"/>
                </a:solidFill>
                <a:latin typeface="나눔고딕 ExtraBold"/>
                <a:cs typeface="나눔고딕 ExtraBold"/>
              </a:rPr>
              <a:t> </a:t>
            </a:r>
            <a:r>
              <a:rPr sz="2400" b="1" spc="-145" dirty="0">
                <a:solidFill>
                  <a:srgbClr val="6F2F9F"/>
                </a:solidFill>
                <a:latin typeface="나눔고딕 ExtraBold"/>
                <a:cs typeface="나눔고딕 ExtraBold"/>
              </a:rPr>
              <a:t>배경</a:t>
            </a:r>
            <a:r>
              <a:rPr sz="2400" b="1" spc="-120" dirty="0">
                <a:solidFill>
                  <a:srgbClr val="6F2F9F"/>
                </a:solidFill>
                <a:latin typeface="나눔고딕 ExtraBold"/>
                <a:cs typeface="나눔고딕 ExtraBold"/>
              </a:rPr>
              <a:t> </a:t>
            </a:r>
            <a:r>
              <a:rPr sz="2400" b="1" spc="-145" dirty="0">
                <a:solidFill>
                  <a:srgbClr val="6F2F9F"/>
                </a:solidFill>
                <a:latin typeface="나눔고딕 ExtraBold"/>
                <a:cs typeface="나눔고딕 ExtraBold"/>
              </a:rPr>
              <a:t>이미지</a:t>
            </a:r>
            <a:r>
              <a:rPr sz="2400" b="1" spc="-120" dirty="0">
                <a:solidFill>
                  <a:srgbClr val="6F2F9F"/>
                </a:solidFill>
                <a:latin typeface="나눔고딕 ExtraBold"/>
                <a:cs typeface="나눔고딕 ExtraBold"/>
              </a:rPr>
              <a:t> </a:t>
            </a:r>
            <a:r>
              <a:rPr sz="2400" b="1" spc="-25" dirty="0">
                <a:solidFill>
                  <a:srgbClr val="6F2F9F"/>
                </a:solidFill>
                <a:latin typeface="나눔고딕 ExtraBold"/>
                <a:cs typeface="나눔고딕 ExtraBold"/>
              </a:rPr>
              <a:t>삽입</a:t>
            </a:r>
            <a:endParaRPr sz="2400" dirty="0">
              <a:latin typeface="나눔고딕 ExtraBold"/>
              <a:cs typeface="나눔고딕 ExtraBold"/>
            </a:endParaRPr>
          </a:p>
        </p:txBody>
      </p:sp>
      <p:sp>
        <p:nvSpPr>
          <p:cNvPr id="13" name="TextBox 12">
            <a:extLst>
              <a:ext uri="{FF2B5EF4-FFF2-40B4-BE49-F238E27FC236}">
                <a16:creationId xmlns:a16="http://schemas.microsoft.com/office/drawing/2014/main" id="{635BDCB8-5AAA-1826-2D09-6BCC0755180A}"/>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80796" y="941823"/>
            <a:ext cx="11343005" cy="6520815"/>
            <a:chOff x="380796" y="179823"/>
            <a:chExt cx="11343005" cy="6520815"/>
          </a:xfrm>
        </p:grpSpPr>
        <p:pic>
          <p:nvPicPr>
            <p:cNvPr id="4" name="object 4"/>
            <p:cNvPicPr/>
            <p:nvPr/>
          </p:nvPicPr>
          <p:blipFill>
            <a:blip r:embed="rId2" cstate="print"/>
            <a:stretch>
              <a:fillRect/>
            </a:stretch>
          </p:blipFill>
          <p:spPr>
            <a:xfrm>
              <a:off x="380796" y="179823"/>
              <a:ext cx="11342712" cy="6520277"/>
            </a:xfrm>
            <a:prstGeom prst="rect">
              <a:avLst/>
            </a:prstGeom>
          </p:spPr>
        </p:pic>
        <p:pic>
          <p:nvPicPr>
            <p:cNvPr id="5" name="object 5"/>
            <p:cNvPicPr/>
            <p:nvPr/>
          </p:nvPicPr>
          <p:blipFill>
            <a:blip r:embed="rId3" cstate="print"/>
            <a:stretch>
              <a:fillRect/>
            </a:stretch>
          </p:blipFill>
          <p:spPr>
            <a:xfrm>
              <a:off x="1062329" y="1178153"/>
              <a:ext cx="1589341" cy="479577"/>
            </a:xfrm>
            <a:prstGeom prst="rect">
              <a:avLst/>
            </a:prstGeom>
          </p:spPr>
        </p:pic>
        <p:pic>
          <p:nvPicPr>
            <p:cNvPr id="6" name="object 6"/>
            <p:cNvPicPr/>
            <p:nvPr/>
          </p:nvPicPr>
          <p:blipFill>
            <a:blip r:embed="rId4" cstate="print"/>
            <a:stretch>
              <a:fillRect/>
            </a:stretch>
          </p:blipFill>
          <p:spPr>
            <a:xfrm>
              <a:off x="920953" y="1658835"/>
              <a:ext cx="1843874" cy="542375"/>
            </a:xfrm>
            <a:prstGeom prst="rect">
              <a:avLst/>
            </a:prstGeom>
          </p:spPr>
        </p:pic>
        <p:pic>
          <p:nvPicPr>
            <p:cNvPr id="7" name="object 7"/>
            <p:cNvPicPr/>
            <p:nvPr/>
          </p:nvPicPr>
          <p:blipFill>
            <a:blip r:embed="rId5" cstate="print"/>
            <a:stretch>
              <a:fillRect/>
            </a:stretch>
          </p:blipFill>
          <p:spPr>
            <a:xfrm>
              <a:off x="1394459" y="1145540"/>
              <a:ext cx="952499" cy="500379"/>
            </a:xfrm>
            <a:prstGeom prst="rect">
              <a:avLst/>
            </a:prstGeom>
          </p:spPr>
        </p:pic>
      </p:grpSp>
      <p:sp>
        <p:nvSpPr>
          <p:cNvPr id="8" name="object 8"/>
          <p:cNvSpPr txBox="1"/>
          <p:nvPr/>
        </p:nvSpPr>
        <p:spPr>
          <a:xfrm>
            <a:off x="1572202" y="1959435"/>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참고</a:t>
            </a:r>
            <a:endParaRPr sz="2400">
              <a:latin typeface="나눔고딕 ExtraBold"/>
              <a:cs typeface="나눔고딕 ExtraBold"/>
            </a:endParaRPr>
          </a:p>
        </p:txBody>
      </p:sp>
      <p:sp>
        <p:nvSpPr>
          <p:cNvPr id="9" name="object 9"/>
          <p:cNvSpPr txBox="1"/>
          <p:nvPr/>
        </p:nvSpPr>
        <p:spPr>
          <a:xfrm>
            <a:off x="2843523" y="1978333"/>
            <a:ext cx="5253355" cy="391160"/>
          </a:xfrm>
          <a:prstGeom prst="rect">
            <a:avLst/>
          </a:prstGeom>
        </p:spPr>
        <p:txBody>
          <a:bodyPr vert="horz" wrap="square" lIns="0" tIns="12700" rIns="0" bIns="0" rtlCol="0">
            <a:spAutoFit/>
          </a:bodyPr>
          <a:lstStyle/>
          <a:p>
            <a:pPr marL="12700">
              <a:lnSpc>
                <a:spcPct val="100000"/>
              </a:lnSpc>
              <a:spcBef>
                <a:spcPts val="100"/>
              </a:spcBef>
            </a:pPr>
            <a:r>
              <a:rPr sz="2400" b="1" spc="-140" dirty="0">
                <a:solidFill>
                  <a:srgbClr val="6F2F9F"/>
                </a:solidFill>
                <a:latin typeface="나눔고딕 ExtraBold"/>
                <a:cs typeface="나눔고딕 ExtraBold"/>
              </a:rPr>
              <a:t>스타일을</a:t>
            </a:r>
            <a:r>
              <a:rPr sz="2400" b="1" spc="-135" dirty="0">
                <a:solidFill>
                  <a:srgbClr val="6F2F9F"/>
                </a:solidFill>
                <a:latin typeface="나눔고딕 ExtraBold"/>
                <a:cs typeface="나눔고딕 ExtraBold"/>
              </a:rPr>
              <a:t> </a:t>
            </a:r>
            <a:r>
              <a:rPr sz="2400" b="1" spc="-145" dirty="0">
                <a:solidFill>
                  <a:srgbClr val="6F2F9F"/>
                </a:solidFill>
                <a:latin typeface="나눔고딕 ExtraBold"/>
                <a:cs typeface="나눔고딕 ExtraBold"/>
              </a:rPr>
              <a:t>적용하여</a:t>
            </a:r>
            <a:r>
              <a:rPr sz="2400" b="1" spc="-120" dirty="0">
                <a:solidFill>
                  <a:srgbClr val="6F2F9F"/>
                </a:solidFill>
                <a:latin typeface="나눔고딕 ExtraBold"/>
                <a:cs typeface="나눔고딕 ExtraBold"/>
              </a:rPr>
              <a:t> </a:t>
            </a:r>
            <a:r>
              <a:rPr sz="2400" b="1" spc="-145" dirty="0">
                <a:solidFill>
                  <a:srgbClr val="6F2F9F"/>
                </a:solidFill>
                <a:latin typeface="나눔고딕 ExtraBold"/>
                <a:cs typeface="나눔고딕 ExtraBold"/>
              </a:rPr>
              <a:t>표에서</a:t>
            </a:r>
            <a:r>
              <a:rPr sz="2400" b="1" spc="-114" dirty="0">
                <a:solidFill>
                  <a:srgbClr val="6F2F9F"/>
                </a:solidFill>
                <a:latin typeface="나눔고딕 ExtraBold"/>
                <a:cs typeface="나눔고딕 ExtraBold"/>
              </a:rPr>
              <a:t> </a:t>
            </a:r>
            <a:r>
              <a:rPr sz="2400" b="1" spc="-145" dirty="0">
                <a:solidFill>
                  <a:srgbClr val="6F2F9F"/>
                </a:solidFill>
                <a:latin typeface="나눔고딕 ExtraBold"/>
                <a:cs typeface="나눔고딕 ExtraBold"/>
              </a:rPr>
              <a:t>배경</a:t>
            </a:r>
            <a:r>
              <a:rPr sz="2400" b="1" spc="-120" dirty="0">
                <a:solidFill>
                  <a:srgbClr val="6F2F9F"/>
                </a:solidFill>
                <a:latin typeface="나눔고딕 ExtraBold"/>
                <a:cs typeface="나눔고딕 ExtraBold"/>
              </a:rPr>
              <a:t> </a:t>
            </a:r>
            <a:r>
              <a:rPr sz="2400" b="1" spc="-145" dirty="0">
                <a:solidFill>
                  <a:srgbClr val="6F2F9F"/>
                </a:solidFill>
                <a:latin typeface="나눔고딕 ExtraBold"/>
                <a:cs typeface="나눔고딕 ExtraBold"/>
              </a:rPr>
              <a:t>이미지</a:t>
            </a:r>
            <a:r>
              <a:rPr sz="2400" b="1" spc="-120" dirty="0">
                <a:solidFill>
                  <a:srgbClr val="6F2F9F"/>
                </a:solidFill>
                <a:latin typeface="나눔고딕 ExtraBold"/>
                <a:cs typeface="나눔고딕 ExtraBold"/>
              </a:rPr>
              <a:t> </a:t>
            </a:r>
            <a:r>
              <a:rPr sz="2400" b="1" spc="-25" dirty="0">
                <a:solidFill>
                  <a:srgbClr val="6F2F9F"/>
                </a:solidFill>
                <a:latin typeface="나눔고딕 ExtraBold"/>
                <a:cs typeface="나눔고딕 ExtraBold"/>
              </a:rPr>
              <a:t>삽입</a:t>
            </a:r>
            <a:endParaRPr sz="2400">
              <a:latin typeface="나눔고딕 ExtraBold"/>
              <a:cs typeface="나눔고딕 ExtraBold"/>
            </a:endParaRPr>
          </a:p>
        </p:txBody>
      </p:sp>
      <p:grpSp>
        <p:nvGrpSpPr>
          <p:cNvPr id="10" name="object 10"/>
          <p:cNvGrpSpPr/>
          <p:nvPr/>
        </p:nvGrpSpPr>
        <p:grpSpPr>
          <a:xfrm>
            <a:off x="1062330" y="3374242"/>
            <a:ext cx="10008870" cy="2833370"/>
            <a:chOff x="1062330" y="2612242"/>
            <a:chExt cx="10008870" cy="2833370"/>
          </a:xfrm>
        </p:grpSpPr>
        <p:pic>
          <p:nvPicPr>
            <p:cNvPr id="11" name="object 11"/>
            <p:cNvPicPr/>
            <p:nvPr/>
          </p:nvPicPr>
          <p:blipFill>
            <a:blip r:embed="rId6" cstate="print"/>
            <a:stretch>
              <a:fillRect/>
            </a:stretch>
          </p:blipFill>
          <p:spPr>
            <a:xfrm>
              <a:off x="1062330" y="2640558"/>
              <a:ext cx="4721922" cy="2804652"/>
            </a:xfrm>
            <a:prstGeom prst="rect">
              <a:avLst/>
            </a:prstGeom>
          </p:spPr>
        </p:pic>
        <p:pic>
          <p:nvPicPr>
            <p:cNvPr id="12" name="object 12"/>
            <p:cNvPicPr/>
            <p:nvPr/>
          </p:nvPicPr>
          <p:blipFill>
            <a:blip r:embed="rId7" cstate="print"/>
            <a:stretch>
              <a:fillRect/>
            </a:stretch>
          </p:blipFill>
          <p:spPr>
            <a:xfrm>
              <a:off x="6260846" y="2612242"/>
              <a:ext cx="4809814" cy="2828145"/>
            </a:xfrm>
            <a:prstGeom prst="rect">
              <a:avLst/>
            </a:prstGeom>
          </p:spPr>
        </p:pic>
      </p:grpSp>
      <p:sp>
        <p:nvSpPr>
          <p:cNvPr id="13" name="object 13"/>
          <p:cNvSpPr txBox="1"/>
          <p:nvPr/>
        </p:nvSpPr>
        <p:spPr>
          <a:xfrm>
            <a:off x="9471286" y="7383864"/>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grpSp>
        <p:nvGrpSpPr>
          <p:cNvPr id="14" name="object 14"/>
          <p:cNvGrpSpPr/>
          <p:nvPr/>
        </p:nvGrpSpPr>
        <p:grpSpPr>
          <a:xfrm>
            <a:off x="1315454" y="6054890"/>
            <a:ext cx="9485630" cy="1543685"/>
            <a:chOff x="1315454" y="5292890"/>
            <a:chExt cx="9485630" cy="1543685"/>
          </a:xfrm>
        </p:grpSpPr>
        <p:pic>
          <p:nvPicPr>
            <p:cNvPr id="15" name="object 15"/>
            <p:cNvPicPr/>
            <p:nvPr/>
          </p:nvPicPr>
          <p:blipFill>
            <a:blip r:embed="rId8" cstate="print"/>
            <a:stretch>
              <a:fillRect/>
            </a:stretch>
          </p:blipFill>
          <p:spPr>
            <a:xfrm>
              <a:off x="9217558" y="6616979"/>
              <a:ext cx="219421" cy="219417"/>
            </a:xfrm>
            <a:prstGeom prst="rect">
              <a:avLst/>
            </a:prstGeom>
          </p:spPr>
        </p:pic>
        <p:pic>
          <p:nvPicPr>
            <p:cNvPr id="16" name="object 16"/>
            <p:cNvPicPr/>
            <p:nvPr/>
          </p:nvPicPr>
          <p:blipFill>
            <a:blip r:embed="rId9" cstate="print"/>
            <a:stretch>
              <a:fillRect/>
            </a:stretch>
          </p:blipFill>
          <p:spPr>
            <a:xfrm>
              <a:off x="1315454" y="5292890"/>
              <a:ext cx="4116625" cy="307169"/>
            </a:xfrm>
            <a:prstGeom prst="rect">
              <a:avLst/>
            </a:prstGeom>
          </p:spPr>
        </p:pic>
        <p:pic>
          <p:nvPicPr>
            <p:cNvPr id="17" name="object 17"/>
            <p:cNvPicPr/>
            <p:nvPr/>
          </p:nvPicPr>
          <p:blipFill>
            <a:blip r:embed="rId9" cstate="print"/>
            <a:stretch>
              <a:fillRect/>
            </a:stretch>
          </p:blipFill>
          <p:spPr>
            <a:xfrm>
              <a:off x="6684162" y="5292890"/>
              <a:ext cx="4116621" cy="307169"/>
            </a:xfrm>
            <a:prstGeom prst="rect">
              <a:avLst/>
            </a:prstGeom>
          </p:spPr>
        </p:pic>
      </p:grpSp>
      <p:sp>
        <p:nvSpPr>
          <p:cNvPr id="20" name="TextBox 19">
            <a:extLst>
              <a:ext uri="{FF2B5EF4-FFF2-40B4-BE49-F238E27FC236}">
                <a16:creationId xmlns:a16="http://schemas.microsoft.com/office/drawing/2014/main" id="{F4C5D017-CBD2-B2FE-E05E-47D0AC6DD665}"/>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80796" y="2304181"/>
            <a:ext cx="11343005" cy="3474720"/>
            <a:chOff x="380796" y="1895966"/>
            <a:chExt cx="11343005" cy="3474720"/>
          </a:xfrm>
        </p:grpSpPr>
        <p:pic>
          <p:nvPicPr>
            <p:cNvPr id="4" name="object 4"/>
            <p:cNvPicPr/>
            <p:nvPr/>
          </p:nvPicPr>
          <p:blipFill>
            <a:blip r:embed="rId2" cstate="print"/>
            <a:stretch>
              <a:fillRect/>
            </a:stretch>
          </p:blipFill>
          <p:spPr>
            <a:xfrm>
              <a:off x="380796" y="1895966"/>
              <a:ext cx="11342712" cy="3474644"/>
            </a:xfrm>
            <a:prstGeom prst="rect">
              <a:avLst/>
            </a:prstGeom>
          </p:spPr>
        </p:pic>
        <p:pic>
          <p:nvPicPr>
            <p:cNvPr id="5" name="object 5"/>
            <p:cNvPicPr/>
            <p:nvPr/>
          </p:nvPicPr>
          <p:blipFill>
            <a:blip r:embed="rId3" cstate="print"/>
            <a:stretch>
              <a:fillRect/>
            </a:stretch>
          </p:blipFill>
          <p:spPr>
            <a:xfrm>
              <a:off x="1159052" y="2409774"/>
              <a:ext cx="1589328" cy="479564"/>
            </a:xfrm>
            <a:prstGeom prst="rect">
              <a:avLst/>
            </a:prstGeom>
          </p:spPr>
        </p:pic>
        <p:pic>
          <p:nvPicPr>
            <p:cNvPr id="6" name="object 6"/>
            <p:cNvPicPr/>
            <p:nvPr/>
          </p:nvPicPr>
          <p:blipFill>
            <a:blip r:embed="rId4" cstate="print"/>
            <a:stretch>
              <a:fillRect/>
            </a:stretch>
          </p:blipFill>
          <p:spPr>
            <a:xfrm>
              <a:off x="1017667" y="2890447"/>
              <a:ext cx="1843876" cy="542375"/>
            </a:xfrm>
            <a:prstGeom prst="rect">
              <a:avLst/>
            </a:prstGeom>
          </p:spPr>
        </p:pic>
        <p:pic>
          <p:nvPicPr>
            <p:cNvPr id="7" name="object 7"/>
            <p:cNvPicPr/>
            <p:nvPr/>
          </p:nvPicPr>
          <p:blipFill>
            <a:blip r:embed="rId5" cstate="print"/>
            <a:stretch>
              <a:fillRect/>
            </a:stretch>
          </p:blipFill>
          <p:spPr>
            <a:xfrm>
              <a:off x="1490979" y="2377440"/>
              <a:ext cx="952499" cy="500379"/>
            </a:xfrm>
            <a:prstGeom prst="rect">
              <a:avLst/>
            </a:prstGeom>
          </p:spPr>
        </p:pic>
      </p:grpSp>
      <p:sp>
        <p:nvSpPr>
          <p:cNvPr id="8" name="object 8"/>
          <p:cNvSpPr txBox="1"/>
          <p:nvPr/>
        </p:nvSpPr>
        <p:spPr>
          <a:xfrm>
            <a:off x="975719" y="1353861"/>
            <a:ext cx="10569575" cy="5646420"/>
          </a:xfrm>
          <a:prstGeom prst="rect">
            <a:avLst/>
          </a:prstGeom>
        </p:spPr>
        <p:txBody>
          <a:bodyPr vert="horz" wrap="square" lIns="0" tIns="21590" rIns="0" bIns="0" rtlCol="0">
            <a:spAutoFit/>
          </a:bodyPr>
          <a:lstStyle/>
          <a:p>
            <a:pPr marL="12700" marR="5080">
              <a:lnSpc>
                <a:spcPct val="97600"/>
              </a:lnSpc>
              <a:spcBef>
                <a:spcPts val="170"/>
              </a:spcBef>
            </a:pPr>
            <a:r>
              <a:rPr sz="2400" spc="819" dirty="0">
                <a:latin typeface="휴먼아미체"/>
                <a:cs typeface="휴먼아미체"/>
              </a:rPr>
              <a:t>원하는</a:t>
            </a:r>
            <a:r>
              <a:rPr sz="2400" spc="-465" dirty="0">
                <a:latin typeface="휴먼아미체"/>
                <a:cs typeface="휴먼아미체"/>
              </a:rPr>
              <a:t> </a:t>
            </a:r>
            <a:r>
              <a:rPr sz="2400" spc="740" dirty="0">
                <a:latin typeface="휴먼아미체"/>
                <a:cs typeface="휴먼아미체"/>
              </a:rPr>
              <a:t>표에만</a:t>
            </a:r>
            <a:r>
              <a:rPr sz="2400" spc="-455" dirty="0">
                <a:latin typeface="휴먼아미체"/>
                <a:cs typeface="휴먼아미체"/>
              </a:rPr>
              <a:t> </a:t>
            </a:r>
            <a:r>
              <a:rPr sz="2400" spc="650" dirty="0">
                <a:latin typeface="휴먼아미체"/>
                <a:cs typeface="휴먼아미체"/>
              </a:rPr>
              <a:t>배경</a:t>
            </a:r>
            <a:r>
              <a:rPr sz="2400" spc="-450" dirty="0">
                <a:latin typeface="휴먼아미체"/>
                <a:cs typeface="휴먼아미체"/>
              </a:rPr>
              <a:t> </a:t>
            </a:r>
            <a:r>
              <a:rPr sz="2400" spc="745" dirty="0">
                <a:latin typeface="휴먼아미체"/>
                <a:cs typeface="휴먼아미체"/>
              </a:rPr>
              <a:t>이미지가</a:t>
            </a:r>
            <a:r>
              <a:rPr sz="2400" spc="-455" dirty="0">
                <a:latin typeface="휴먼아미체"/>
                <a:cs typeface="휴먼아미체"/>
              </a:rPr>
              <a:t> </a:t>
            </a:r>
            <a:r>
              <a:rPr sz="2400" spc="745" dirty="0">
                <a:latin typeface="휴먼아미체"/>
                <a:cs typeface="휴먼아미체"/>
              </a:rPr>
              <a:t>들어가게</a:t>
            </a:r>
            <a:r>
              <a:rPr sz="2400" spc="-450" dirty="0">
                <a:latin typeface="휴먼아미체"/>
                <a:cs typeface="휴먼아미체"/>
              </a:rPr>
              <a:t> </a:t>
            </a:r>
            <a:r>
              <a:rPr sz="2400" spc="585" dirty="0">
                <a:latin typeface="휴먼아미체"/>
                <a:cs typeface="휴먼아미체"/>
              </a:rPr>
              <a:t>해야</a:t>
            </a:r>
            <a:r>
              <a:rPr sz="2400" spc="-455" dirty="0">
                <a:latin typeface="휴먼아미체"/>
                <a:cs typeface="휴먼아미체"/>
              </a:rPr>
              <a:t> </a:t>
            </a:r>
            <a:r>
              <a:rPr sz="2400" spc="425" dirty="0">
                <a:latin typeface="휴먼아미체"/>
                <a:cs typeface="휴먼아미체"/>
              </a:rPr>
              <a:t>한다</a:t>
            </a:r>
            <a:r>
              <a:rPr sz="2400" spc="425" dirty="0">
                <a:latin typeface="나눔고딕"/>
                <a:cs typeface="나눔고딕"/>
              </a:rPr>
              <a:t>.</a:t>
            </a:r>
            <a:r>
              <a:rPr sz="2400" spc="-130" dirty="0">
                <a:latin typeface="나눔고딕"/>
                <a:cs typeface="나눔고딕"/>
              </a:rPr>
              <a:t> </a:t>
            </a:r>
            <a:r>
              <a:rPr sz="2400" spc="780" dirty="0">
                <a:latin typeface="휴먼아미체"/>
                <a:cs typeface="휴먼아미체"/>
              </a:rPr>
              <a:t>이럴</a:t>
            </a:r>
            <a:r>
              <a:rPr sz="2400" spc="-455" dirty="0">
                <a:latin typeface="휴먼아미체"/>
                <a:cs typeface="휴먼아미체"/>
              </a:rPr>
              <a:t> </a:t>
            </a:r>
            <a:r>
              <a:rPr sz="2400" spc="770" dirty="0">
                <a:latin typeface="휴먼아미체"/>
                <a:cs typeface="휴먼아미체"/>
              </a:rPr>
              <a:t>때는</a:t>
            </a:r>
            <a:r>
              <a:rPr sz="2400" spc="-455" dirty="0">
                <a:latin typeface="휴먼아미체"/>
                <a:cs typeface="휴먼아미체"/>
              </a:rPr>
              <a:t> </a:t>
            </a:r>
            <a:r>
              <a:rPr sz="2400" spc="285" dirty="0">
                <a:latin typeface="나눔고딕"/>
                <a:cs typeface="나눔고딕"/>
              </a:rPr>
              <a:t>CSS</a:t>
            </a:r>
            <a:r>
              <a:rPr sz="2400" spc="285" dirty="0">
                <a:latin typeface="휴먼아미체"/>
                <a:cs typeface="휴먼아미체"/>
              </a:rPr>
              <a:t>를</a:t>
            </a:r>
            <a:r>
              <a:rPr sz="2400" spc="-425" dirty="0">
                <a:latin typeface="휴먼아미체"/>
                <a:cs typeface="휴먼아미체"/>
              </a:rPr>
              <a:t> </a:t>
            </a:r>
            <a:r>
              <a:rPr sz="2400" spc="850" dirty="0">
                <a:latin typeface="휴먼아미체"/>
                <a:cs typeface="휴먼아미체"/>
              </a:rPr>
              <a:t>만들</a:t>
            </a:r>
            <a:r>
              <a:rPr sz="2400" spc="-445" dirty="0">
                <a:latin typeface="휴먼아미체"/>
                <a:cs typeface="휴먼아미체"/>
              </a:rPr>
              <a:t> </a:t>
            </a:r>
            <a:r>
              <a:rPr sz="2400" spc="515" dirty="0">
                <a:latin typeface="휴먼아미체"/>
                <a:cs typeface="휴먼아미체"/>
              </a:rPr>
              <a:t>때</a:t>
            </a:r>
            <a:r>
              <a:rPr sz="2400" spc="-450" dirty="0">
                <a:latin typeface="휴먼아미체"/>
                <a:cs typeface="휴먼아미체"/>
              </a:rPr>
              <a:t> </a:t>
            </a:r>
            <a:r>
              <a:rPr sz="2400" spc="840" dirty="0">
                <a:latin typeface="휴먼아미체"/>
                <a:cs typeface="휴먼아미체"/>
              </a:rPr>
              <a:t>태그를 </a:t>
            </a:r>
            <a:r>
              <a:rPr sz="2400" spc="780" dirty="0">
                <a:latin typeface="휴먼아미체"/>
                <a:cs typeface="휴먼아미체"/>
              </a:rPr>
              <a:t>사용하지</a:t>
            </a:r>
            <a:r>
              <a:rPr sz="2400" spc="-465" dirty="0">
                <a:latin typeface="휴먼아미체"/>
                <a:cs typeface="휴먼아미체"/>
              </a:rPr>
              <a:t> </a:t>
            </a:r>
            <a:r>
              <a:rPr sz="2400" spc="850" dirty="0">
                <a:latin typeface="휴먼아미체"/>
                <a:cs typeface="휴먼아미체"/>
              </a:rPr>
              <a:t>않고</a:t>
            </a:r>
            <a:r>
              <a:rPr sz="2400" spc="-455" dirty="0">
                <a:latin typeface="휴먼아미체"/>
                <a:cs typeface="휴먼아미체"/>
              </a:rPr>
              <a:t> </a:t>
            </a:r>
            <a:r>
              <a:rPr sz="2400" spc="745" dirty="0">
                <a:latin typeface="휴먼아미체"/>
                <a:cs typeface="휴먼아미체"/>
              </a:rPr>
              <a:t>스타일에</a:t>
            </a:r>
            <a:r>
              <a:rPr sz="2400" spc="-450" dirty="0">
                <a:latin typeface="휴먼아미체"/>
                <a:cs typeface="휴먼아미체"/>
              </a:rPr>
              <a:t> </a:t>
            </a:r>
            <a:r>
              <a:rPr sz="2400" spc="944" dirty="0">
                <a:latin typeface="휴먼아미체"/>
                <a:cs typeface="휴먼아미체"/>
              </a:rPr>
              <a:t>이름을</a:t>
            </a:r>
            <a:r>
              <a:rPr sz="2400" spc="-455" dirty="0">
                <a:latin typeface="휴먼아미체"/>
                <a:cs typeface="휴먼아미체"/>
              </a:rPr>
              <a:t> </a:t>
            </a:r>
            <a:r>
              <a:rPr sz="2400" spc="615" dirty="0">
                <a:latin typeface="휴먼아미체"/>
                <a:cs typeface="휴먼아미체"/>
              </a:rPr>
              <a:t>붙인다</a:t>
            </a:r>
            <a:r>
              <a:rPr sz="2400" spc="615" dirty="0">
                <a:latin typeface="나눔고딕"/>
                <a:cs typeface="나눔고딕"/>
              </a:rPr>
              <a:t>.</a:t>
            </a:r>
            <a:r>
              <a:rPr sz="2400" spc="-140" dirty="0">
                <a:latin typeface="나눔고딕"/>
                <a:cs typeface="나눔고딕"/>
              </a:rPr>
              <a:t> </a:t>
            </a:r>
            <a:r>
              <a:rPr sz="3200" spc="1205" dirty="0">
                <a:latin typeface="휴먼아미체"/>
                <a:cs typeface="휴먼아미체"/>
              </a:rPr>
              <a:t>이름</a:t>
            </a:r>
            <a:r>
              <a:rPr sz="3200" spc="-605" dirty="0">
                <a:latin typeface="휴먼아미체"/>
                <a:cs typeface="휴먼아미체"/>
              </a:rPr>
              <a:t> </a:t>
            </a:r>
            <a:r>
              <a:rPr sz="3200" spc="980" dirty="0">
                <a:latin typeface="휴먼아미체"/>
                <a:cs typeface="휴먼아미체"/>
              </a:rPr>
              <a:t>앞에는</a:t>
            </a:r>
            <a:r>
              <a:rPr sz="3200" spc="-590" dirty="0">
                <a:latin typeface="휴먼아미체"/>
                <a:cs typeface="휴먼아미체"/>
              </a:rPr>
              <a:t> </a:t>
            </a:r>
            <a:r>
              <a:rPr sz="3200" spc="1095" dirty="0">
                <a:latin typeface="휴먼아미체"/>
                <a:cs typeface="휴먼아미체"/>
              </a:rPr>
              <a:t>반드시</a:t>
            </a:r>
            <a:r>
              <a:rPr sz="3200" spc="-600" dirty="0">
                <a:latin typeface="휴먼아미체"/>
                <a:cs typeface="휴먼아미체"/>
              </a:rPr>
              <a:t> </a:t>
            </a:r>
            <a:r>
              <a:rPr sz="3200" spc="980" dirty="0">
                <a:latin typeface="휴먼아미체"/>
                <a:cs typeface="휴먼아미체"/>
              </a:rPr>
              <a:t>마침표</a:t>
            </a:r>
            <a:r>
              <a:rPr sz="2400" spc="980" dirty="0">
                <a:latin typeface="휴먼아미체"/>
                <a:cs typeface="휴먼아미체"/>
              </a:rPr>
              <a:t>가</a:t>
            </a:r>
            <a:r>
              <a:rPr sz="2400" spc="-450" dirty="0">
                <a:latin typeface="휴먼아미체"/>
                <a:cs typeface="휴먼아미체"/>
              </a:rPr>
              <a:t> </a:t>
            </a:r>
            <a:r>
              <a:rPr sz="2400" spc="610" dirty="0">
                <a:latin typeface="휴먼아미체"/>
                <a:cs typeface="휴먼아미체"/>
              </a:rPr>
              <a:t>들어간다</a:t>
            </a:r>
            <a:r>
              <a:rPr sz="2400" spc="610" dirty="0">
                <a:latin typeface="나눔고딕"/>
                <a:cs typeface="나눔고딕"/>
              </a:rPr>
              <a:t>.</a:t>
            </a:r>
            <a:endParaRPr sz="2400" dirty="0">
              <a:latin typeface="나눔고딕"/>
              <a:cs typeface="나눔고딕"/>
            </a:endParaRPr>
          </a:p>
          <a:p>
            <a:pPr>
              <a:lnSpc>
                <a:spcPct val="100000"/>
              </a:lnSpc>
              <a:spcBef>
                <a:spcPts val="55"/>
              </a:spcBef>
            </a:pPr>
            <a:endParaRPr sz="3100" dirty="0">
              <a:latin typeface="나눔고딕"/>
              <a:cs typeface="나눔고딕"/>
            </a:endParaRPr>
          </a:p>
          <a:p>
            <a:pPr marL="705485">
              <a:lnSpc>
                <a:spcPct val="100000"/>
              </a:lnSpc>
            </a:pPr>
            <a:r>
              <a:rPr sz="2400" b="1" spc="-25" dirty="0">
                <a:solidFill>
                  <a:srgbClr val="FFFFFF"/>
                </a:solidFill>
                <a:latin typeface="나눔고딕 ExtraBold"/>
                <a:cs typeface="나눔고딕 ExtraBold"/>
              </a:rPr>
              <a:t>소스</a:t>
            </a:r>
            <a:endParaRPr sz="2400" dirty="0">
              <a:latin typeface="나눔고딕 ExtraBold"/>
              <a:cs typeface="나눔고딕 ExtraBold"/>
            </a:endParaRPr>
          </a:p>
          <a:p>
            <a:pPr marL="407670">
              <a:lnSpc>
                <a:spcPct val="100000"/>
              </a:lnSpc>
              <a:spcBef>
                <a:spcPts val="2080"/>
              </a:spcBef>
            </a:pPr>
            <a:r>
              <a:rPr sz="2000" spc="-10" dirty="0">
                <a:latin typeface="나눔고딕"/>
                <a:cs typeface="나눔고딕"/>
              </a:rPr>
              <a:t>&lt;STYLE</a:t>
            </a:r>
            <a:r>
              <a:rPr sz="2000" spc="-105" dirty="0">
                <a:latin typeface="나눔고딕"/>
                <a:cs typeface="나눔고딕"/>
              </a:rPr>
              <a:t> </a:t>
            </a:r>
            <a:r>
              <a:rPr sz="2000" spc="-10" dirty="0">
                <a:latin typeface="나눔고딕"/>
                <a:cs typeface="나눔고딕"/>
              </a:rPr>
              <a:t>type="text/css"&gt;</a:t>
            </a:r>
            <a:endParaRPr sz="2000" dirty="0">
              <a:latin typeface="나눔고딕"/>
              <a:cs typeface="나눔고딕"/>
            </a:endParaRPr>
          </a:p>
          <a:p>
            <a:pPr marL="407670">
              <a:lnSpc>
                <a:spcPct val="100000"/>
              </a:lnSpc>
            </a:pPr>
            <a:r>
              <a:rPr sz="2000" spc="80" dirty="0">
                <a:latin typeface="나눔고딕"/>
                <a:cs typeface="나눔고딕"/>
              </a:rPr>
              <a:t>&lt;!-</a:t>
            </a:r>
            <a:r>
              <a:rPr sz="2000" spc="385" dirty="0">
                <a:latin typeface="나눔고딕"/>
                <a:cs typeface="나눔고딕"/>
              </a:rPr>
              <a:t>-</a:t>
            </a:r>
            <a:endParaRPr sz="2000" dirty="0">
              <a:latin typeface="나눔고딕"/>
              <a:cs typeface="나눔고딕"/>
            </a:endParaRPr>
          </a:p>
          <a:p>
            <a:pPr marL="407670">
              <a:lnSpc>
                <a:spcPct val="100000"/>
              </a:lnSpc>
            </a:pPr>
            <a:r>
              <a:rPr sz="2000" spc="-10" dirty="0">
                <a:solidFill>
                  <a:srgbClr val="00AFEF"/>
                </a:solidFill>
                <a:latin typeface="나눔고딕"/>
                <a:cs typeface="나눔고딕"/>
              </a:rPr>
              <a:t>.bgtest</a:t>
            </a:r>
            <a:r>
              <a:rPr sz="2000" spc="-90" dirty="0">
                <a:solidFill>
                  <a:srgbClr val="00AFEF"/>
                </a:solidFill>
                <a:latin typeface="나눔고딕"/>
                <a:cs typeface="나눔고딕"/>
              </a:rPr>
              <a:t> </a:t>
            </a:r>
            <a:r>
              <a:rPr sz="2000" spc="229" dirty="0">
                <a:latin typeface="나눔고딕"/>
                <a:cs typeface="나눔고딕"/>
              </a:rPr>
              <a:t>{</a:t>
            </a:r>
            <a:endParaRPr sz="2000" dirty="0">
              <a:latin typeface="나눔고딕"/>
              <a:cs typeface="나눔고딕"/>
            </a:endParaRPr>
          </a:p>
          <a:p>
            <a:pPr marL="407670">
              <a:lnSpc>
                <a:spcPct val="100000"/>
              </a:lnSpc>
            </a:pPr>
            <a:r>
              <a:rPr sz="2000" dirty="0">
                <a:latin typeface="나눔고딕"/>
                <a:cs typeface="나눔고딕"/>
              </a:rPr>
              <a:t>background-</a:t>
            </a:r>
            <a:r>
              <a:rPr sz="2000" spc="-10" dirty="0">
                <a:latin typeface="나눔고딕"/>
                <a:cs typeface="나눔고딕"/>
              </a:rPr>
              <a:t>image:</a:t>
            </a:r>
            <a:r>
              <a:rPr sz="2000" spc="95" dirty="0">
                <a:latin typeface="나눔고딕"/>
                <a:cs typeface="나눔고딕"/>
              </a:rPr>
              <a:t> </a:t>
            </a:r>
            <a:r>
              <a:rPr sz="2000" dirty="0">
                <a:latin typeface="나눔고딕"/>
                <a:cs typeface="나눔고딕"/>
              </a:rPr>
              <a:t>url(images/pattern2.jpg);</a:t>
            </a:r>
            <a:r>
              <a:rPr sz="2000" spc="85" dirty="0">
                <a:latin typeface="나눔고딕"/>
                <a:cs typeface="나눔고딕"/>
              </a:rPr>
              <a:t> </a:t>
            </a:r>
            <a:r>
              <a:rPr sz="2000" dirty="0">
                <a:latin typeface="나눔고딕"/>
                <a:cs typeface="나눔고딕"/>
              </a:rPr>
              <a:t>background-</a:t>
            </a:r>
            <a:r>
              <a:rPr sz="2000" spc="-20" dirty="0">
                <a:latin typeface="나눔고딕"/>
                <a:cs typeface="나눔고딕"/>
              </a:rPr>
              <a:t>repeat:</a:t>
            </a:r>
            <a:r>
              <a:rPr sz="2000" spc="80" dirty="0">
                <a:latin typeface="나눔고딕"/>
                <a:cs typeface="나눔고딕"/>
              </a:rPr>
              <a:t> </a:t>
            </a:r>
            <a:r>
              <a:rPr sz="2000" spc="105" dirty="0">
                <a:latin typeface="나눔고딕"/>
                <a:cs typeface="나눔고딕"/>
              </a:rPr>
              <a:t>no-</a:t>
            </a:r>
            <a:r>
              <a:rPr sz="2000" spc="-10" dirty="0">
                <a:latin typeface="나눔고딕"/>
                <a:cs typeface="나눔고딕"/>
              </a:rPr>
              <a:t>repeat;</a:t>
            </a:r>
            <a:endParaRPr sz="2000" dirty="0">
              <a:latin typeface="나눔고딕"/>
              <a:cs typeface="나눔고딕"/>
            </a:endParaRPr>
          </a:p>
          <a:p>
            <a:pPr marL="407670">
              <a:lnSpc>
                <a:spcPct val="100000"/>
              </a:lnSpc>
            </a:pPr>
            <a:r>
              <a:rPr sz="2000" spc="285" dirty="0">
                <a:latin typeface="나눔고딕"/>
                <a:cs typeface="나눔고딕"/>
              </a:rPr>
              <a:t>}</a:t>
            </a:r>
            <a:endParaRPr sz="2000" dirty="0">
              <a:latin typeface="나눔고딕"/>
              <a:cs typeface="나눔고딕"/>
            </a:endParaRPr>
          </a:p>
          <a:p>
            <a:pPr marL="407670">
              <a:lnSpc>
                <a:spcPct val="100000"/>
              </a:lnSpc>
            </a:pPr>
            <a:r>
              <a:rPr sz="2000" spc="434" dirty="0">
                <a:latin typeface="나눔고딕"/>
                <a:cs typeface="나눔고딕"/>
              </a:rPr>
              <a:t>--</a:t>
            </a:r>
            <a:r>
              <a:rPr sz="2000" spc="-50" dirty="0">
                <a:latin typeface="나눔고딕"/>
                <a:cs typeface="나눔고딕"/>
              </a:rPr>
              <a:t>&gt;</a:t>
            </a:r>
            <a:endParaRPr sz="2000" dirty="0">
              <a:latin typeface="나눔고딕"/>
              <a:cs typeface="나눔고딕"/>
            </a:endParaRPr>
          </a:p>
          <a:p>
            <a:pPr marL="407670">
              <a:lnSpc>
                <a:spcPct val="100000"/>
              </a:lnSpc>
            </a:pPr>
            <a:r>
              <a:rPr sz="2000" spc="-10" dirty="0">
                <a:latin typeface="나눔고딕"/>
                <a:cs typeface="나눔고딕"/>
              </a:rPr>
              <a:t>&lt;/STYLE&gt;</a:t>
            </a:r>
            <a:endParaRPr sz="2000" dirty="0">
              <a:latin typeface="나눔고딕"/>
              <a:cs typeface="나눔고딕"/>
            </a:endParaRPr>
          </a:p>
          <a:p>
            <a:pPr>
              <a:lnSpc>
                <a:spcPct val="100000"/>
              </a:lnSpc>
              <a:spcBef>
                <a:spcPts val="65"/>
              </a:spcBef>
            </a:pPr>
            <a:endParaRPr sz="3100" dirty="0">
              <a:latin typeface="나눔고딕"/>
              <a:cs typeface="나눔고딕"/>
            </a:endParaRPr>
          </a:p>
          <a:p>
            <a:pPr marL="12700">
              <a:lnSpc>
                <a:spcPct val="100000"/>
              </a:lnSpc>
            </a:pPr>
            <a:r>
              <a:rPr sz="2400" spc="690" dirty="0">
                <a:latin typeface="휴먼아미체"/>
                <a:cs typeface="휴먼아미체"/>
              </a:rPr>
              <a:t>이렇게</a:t>
            </a:r>
            <a:r>
              <a:rPr sz="2400" spc="-400" dirty="0">
                <a:latin typeface="휴먼아미체"/>
                <a:cs typeface="휴먼아미체"/>
              </a:rPr>
              <a:t> </a:t>
            </a:r>
            <a:r>
              <a:rPr sz="2400" spc="860" dirty="0">
                <a:latin typeface="휴먼아미체"/>
                <a:cs typeface="휴먼아미체"/>
              </a:rPr>
              <a:t>붙여진</a:t>
            </a:r>
            <a:r>
              <a:rPr sz="2400" spc="-385" dirty="0">
                <a:latin typeface="휴먼아미체"/>
                <a:cs typeface="휴먼아미체"/>
              </a:rPr>
              <a:t> </a:t>
            </a:r>
            <a:r>
              <a:rPr sz="2400" spc="944" dirty="0">
                <a:latin typeface="휴먼아미체"/>
                <a:cs typeface="휴먼아미체"/>
              </a:rPr>
              <a:t>이름은</a:t>
            </a:r>
            <a:r>
              <a:rPr sz="2400" spc="-385" dirty="0">
                <a:latin typeface="휴먼아미체"/>
                <a:cs typeface="휴먼아미체"/>
              </a:rPr>
              <a:t> </a:t>
            </a:r>
            <a:r>
              <a:rPr sz="2400" spc="-50" dirty="0">
                <a:latin typeface="나눔고딕"/>
                <a:cs typeface="나눔고딕"/>
              </a:rPr>
              <a:t>&lt;TR</a:t>
            </a:r>
            <a:r>
              <a:rPr sz="2400" spc="-65" dirty="0">
                <a:latin typeface="나눔고딕"/>
                <a:cs typeface="나눔고딕"/>
              </a:rPr>
              <a:t> </a:t>
            </a:r>
            <a:r>
              <a:rPr sz="2400" dirty="0">
                <a:solidFill>
                  <a:srgbClr val="00AFEF"/>
                </a:solidFill>
                <a:latin typeface="나눔고딕"/>
                <a:cs typeface="나눔고딕"/>
              </a:rPr>
              <a:t>CLASS</a:t>
            </a:r>
            <a:r>
              <a:rPr sz="2400" dirty="0">
                <a:latin typeface="나눔고딕"/>
                <a:cs typeface="나눔고딕"/>
              </a:rPr>
              <a:t>="</a:t>
            </a:r>
            <a:r>
              <a:rPr sz="2400" dirty="0">
                <a:solidFill>
                  <a:srgbClr val="00AFEF"/>
                </a:solidFill>
                <a:latin typeface="나눔고딕"/>
                <a:cs typeface="나눔고딕"/>
              </a:rPr>
              <a:t>bgtest</a:t>
            </a:r>
            <a:r>
              <a:rPr sz="2400" dirty="0">
                <a:latin typeface="나눔고딕"/>
                <a:cs typeface="나눔고딕"/>
              </a:rPr>
              <a:t>"&gt;</a:t>
            </a:r>
            <a:r>
              <a:rPr sz="2400" dirty="0">
                <a:latin typeface="휴먼아미체"/>
                <a:cs typeface="휴먼아미체"/>
              </a:rPr>
              <a:t>처럼</a:t>
            </a:r>
            <a:r>
              <a:rPr sz="2400" spc="-340" dirty="0">
                <a:latin typeface="휴먼아미체"/>
                <a:cs typeface="휴먼아미체"/>
              </a:rPr>
              <a:t> </a:t>
            </a:r>
            <a:r>
              <a:rPr sz="2400" spc="865" dirty="0">
                <a:latin typeface="휴먼아미체"/>
                <a:cs typeface="휴먼아미체"/>
              </a:rPr>
              <a:t>클래스</a:t>
            </a:r>
            <a:r>
              <a:rPr sz="2400" spc="-385" dirty="0">
                <a:latin typeface="휴먼아미체"/>
                <a:cs typeface="휴먼아미체"/>
              </a:rPr>
              <a:t> </a:t>
            </a:r>
            <a:r>
              <a:rPr sz="2400" spc="944" dirty="0">
                <a:latin typeface="휴먼아미체"/>
                <a:cs typeface="휴먼아미체"/>
              </a:rPr>
              <a:t>속성을</a:t>
            </a:r>
            <a:r>
              <a:rPr sz="2400" spc="-390" dirty="0">
                <a:latin typeface="휴먼아미체"/>
                <a:cs typeface="휴먼아미체"/>
              </a:rPr>
              <a:t> </a:t>
            </a:r>
            <a:r>
              <a:rPr sz="2400" spc="785" dirty="0">
                <a:latin typeface="휴먼아미체"/>
                <a:cs typeface="휴먼아미체"/>
              </a:rPr>
              <a:t>이용해서</a:t>
            </a:r>
            <a:r>
              <a:rPr sz="2400" spc="-385" dirty="0">
                <a:latin typeface="휴먼아미체"/>
                <a:cs typeface="휴먼아미체"/>
              </a:rPr>
              <a:t> </a:t>
            </a:r>
            <a:r>
              <a:rPr sz="2400" spc="580" dirty="0">
                <a:latin typeface="휴먼아미체"/>
                <a:cs typeface="휴먼아미체"/>
              </a:rPr>
              <a:t>사용한다</a:t>
            </a:r>
            <a:r>
              <a:rPr sz="2400" spc="580" dirty="0">
                <a:latin typeface="나눔고딕"/>
                <a:cs typeface="나눔고딕"/>
              </a:rPr>
              <a:t>.</a:t>
            </a:r>
            <a:endParaRPr sz="2400" dirty="0">
              <a:latin typeface="나눔고딕"/>
              <a:cs typeface="나눔고딕"/>
            </a:endParaRPr>
          </a:p>
          <a:p>
            <a:pPr marL="13335">
              <a:lnSpc>
                <a:spcPct val="100000"/>
              </a:lnSpc>
            </a:pPr>
            <a:r>
              <a:rPr sz="2400" spc="-10" dirty="0">
                <a:latin typeface="나눔고딕"/>
                <a:cs typeface="나눔고딕"/>
              </a:rPr>
              <a:t>&lt;HEAD&gt;</a:t>
            </a:r>
            <a:endParaRPr sz="2400" dirty="0">
              <a:latin typeface="나눔고딕"/>
              <a:cs typeface="나눔고딕"/>
            </a:endParaRPr>
          </a:p>
        </p:txBody>
      </p:sp>
      <p:pic>
        <p:nvPicPr>
          <p:cNvPr id="9" name="object 9"/>
          <p:cNvPicPr/>
          <p:nvPr/>
        </p:nvPicPr>
        <p:blipFill>
          <a:blip r:embed="rId6" cstate="print"/>
          <a:stretch>
            <a:fillRect/>
          </a:stretch>
        </p:blipFill>
        <p:spPr>
          <a:xfrm>
            <a:off x="664066" y="1474048"/>
            <a:ext cx="232917" cy="232918"/>
          </a:xfrm>
          <a:prstGeom prst="rect">
            <a:avLst/>
          </a:prstGeom>
        </p:spPr>
      </p:pic>
      <p:pic>
        <p:nvPicPr>
          <p:cNvPr id="10" name="object 10"/>
          <p:cNvPicPr/>
          <p:nvPr/>
        </p:nvPicPr>
        <p:blipFill>
          <a:blip r:embed="rId6" cstate="print"/>
          <a:stretch>
            <a:fillRect/>
          </a:stretch>
        </p:blipFill>
        <p:spPr>
          <a:xfrm>
            <a:off x="664066" y="6363096"/>
            <a:ext cx="232917" cy="232918"/>
          </a:xfrm>
          <a:prstGeom prst="rect">
            <a:avLst/>
          </a:prstGeom>
        </p:spPr>
      </p:pic>
      <p:sp>
        <p:nvSpPr>
          <p:cNvPr id="13" name="TextBox 12">
            <a:extLst>
              <a:ext uri="{FF2B5EF4-FFF2-40B4-BE49-F238E27FC236}">
                <a16:creationId xmlns:a16="http://schemas.microsoft.com/office/drawing/2014/main" id="{7B2336E5-B35E-44F8-A7FB-5AD521031789}"/>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4644" y="696894"/>
            <a:ext cx="11342712" cy="6520277"/>
          </a:xfrm>
          <a:prstGeom prst="rect">
            <a:avLst/>
          </a:prstGeom>
        </p:spPr>
      </p:pic>
      <p:sp>
        <p:nvSpPr>
          <p:cNvPr id="4" name="object 4"/>
          <p:cNvSpPr txBox="1"/>
          <p:nvPr/>
        </p:nvSpPr>
        <p:spPr>
          <a:xfrm>
            <a:off x="1318342" y="2195236"/>
            <a:ext cx="8724265" cy="4597400"/>
          </a:xfrm>
          <a:prstGeom prst="rect">
            <a:avLst/>
          </a:prstGeom>
        </p:spPr>
        <p:txBody>
          <a:bodyPr vert="horz" wrap="square" lIns="0" tIns="12700" rIns="0" bIns="0" rtlCol="0">
            <a:spAutoFit/>
          </a:bodyPr>
          <a:lstStyle/>
          <a:p>
            <a:pPr marL="12700">
              <a:lnSpc>
                <a:spcPct val="100000"/>
              </a:lnSpc>
              <a:spcBef>
                <a:spcPts val="100"/>
              </a:spcBef>
            </a:pPr>
            <a:r>
              <a:rPr sz="2000" spc="114" dirty="0">
                <a:latin typeface="나눔고딕"/>
                <a:cs typeface="나눔고딕"/>
              </a:rPr>
              <a:t>&lt;TITLE&gt;</a:t>
            </a:r>
            <a:r>
              <a:rPr sz="2000" spc="114" dirty="0">
                <a:latin typeface="휴먼아미체"/>
                <a:cs typeface="휴먼아미체"/>
              </a:rPr>
              <a:t>배경</a:t>
            </a:r>
            <a:r>
              <a:rPr sz="2000" spc="-360" dirty="0">
                <a:latin typeface="휴먼아미체"/>
                <a:cs typeface="휴먼아미체"/>
              </a:rPr>
              <a:t> </a:t>
            </a:r>
            <a:r>
              <a:rPr sz="2000" spc="540" dirty="0">
                <a:latin typeface="휴먼아미체"/>
                <a:cs typeface="휴먼아미체"/>
              </a:rPr>
              <a:t>패턴</a:t>
            </a:r>
            <a:r>
              <a:rPr sz="2000" spc="-360" dirty="0">
                <a:latin typeface="휴먼아미체"/>
                <a:cs typeface="휴먼아미체"/>
              </a:rPr>
              <a:t> </a:t>
            </a:r>
            <a:r>
              <a:rPr sz="2000" spc="640" dirty="0">
                <a:latin typeface="휴먼아미체"/>
                <a:cs typeface="휴먼아미체"/>
              </a:rPr>
              <a:t>테이블</a:t>
            </a:r>
            <a:r>
              <a:rPr sz="2000" spc="-350" dirty="0">
                <a:latin typeface="휴먼아미체"/>
                <a:cs typeface="휴먼아미체"/>
              </a:rPr>
              <a:t> </a:t>
            </a:r>
            <a:r>
              <a:rPr sz="2000" spc="145" dirty="0">
                <a:latin typeface="휴먼아미체"/>
                <a:cs typeface="휴먼아미체"/>
              </a:rPr>
              <a:t>적용</a:t>
            </a:r>
            <a:r>
              <a:rPr sz="2000" spc="145" dirty="0">
                <a:latin typeface="나눔고딕"/>
                <a:cs typeface="나눔고딕"/>
              </a:rPr>
              <a:t>&lt;/TITLE&gt;</a:t>
            </a:r>
            <a:endParaRPr sz="2000">
              <a:latin typeface="나눔고딕"/>
              <a:cs typeface="나눔고딕"/>
            </a:endParaRPr>
          </a:p>
          <a:p>
            <a:pPr marL="12700">
              <a:lnSpc>
                <a:spcPct val="100000"/>
              </a:lnSpc>
            </a:pPr>
            <a:r>
              <a:rPr sz="2000" spc="-10" dirty="0">
                <a:latin typeface="나눔고딕"/>
                <a:cs typeface="나눔고딕"/>
              </a:rPr>
              <a:t>&lt;STYLE</a:t>
            </a:r>
            <a:r>
              <a:rPr sz="2000" spc="-85" dirty="0">
                <a:latin typeface="나눔고딕"/>
                <a:cs typeface="나눔고딕"/>
              </a:rPr>
              <a:t> </a:t>
            </a:r>
            <a:r>
              <a:rPr sz="2000" spc="-10" dirty="0">
                <a:latin typeface="나눔고딕"/>
                <a:cs typeface="나눔고딕"/>
              </a:rPr>
              <a:t>TYPE="text/css"&gt;</a:t>
            </a:r>
            <a:endParaRPr sz="2000">
              <a:latin typeface="나눔고딕"/>
              <a:cs typeface="나눔고딕"/>
            </a:endParaRPr>
          </a:p>
          <a:p>
            <a:pPr marL="12700">
              <a:lnSpc>
                <a:spcPct val="100000"/>
              </a:lnSpc>
            </a:pPr>
            <a:r>
              <a:rPr sz="2000" spc="80" dirty="0">
                <a:latin typeface="나눔고딕"/>
                <a:cs typeface="나눔고딕"/>
              </a:rPr>
              <a:t>&lt;!-</a:t>
            </a:r>
            <a:r>
              <a:rPr sz="2000" spc="385" dirty="0">
                <a:latin typeface="나눔고딕"/>
                <a:cs typeface="나눔고딕"/>
              </a:rPr>
              <a:t>-</a:t>
            </a:r>
            <a:endParaRPr sz="2000">
              <a:latin typeface="나눔고딕"/>
              <a:cs typeface="나눔고딕"/>
            </a:endParaRPr>
          </a:p>
          <a:p>
            <a:pPr marL="12700">
              <a:lnSpc>
                <a:spcPct val="100000"/>
              </a:lnSpc>
            </a:pPr>
            <a:r>
              <a:rPr sz="2000" spc="-10" dirty="0">
                <a:solidFill>
                  <a:srgbClr val="00AFEF"/>
                </a:solidFill>
                <a:latin typeface="나눔고딕"/>
                <a:cs typeface="나눔고딕"/>
              </a:rPr>
              <a:t>.bgtest</a:t>
            </a:r>
            <a:r>
              <a:rPr sz="2000" spc="-85" dirty="0">
                <a:solidFill>
                  <a:srgbClr val="00AFEF"/>
                </a:solidFill>
                <a:latin typeface="나눔고딕"/>
                <a:cs typeface="나눔고딕"/>
              </a:rPr>
              <a:t> </a:t>
            </a:r>
            <a:r>
              <a:rPr sz="2000" spc="229" dirty="0">
                <a:latin typeface="나눔고딕"/>
                <a:cs typeface="나눔고딕"/>
              </a:rPr>
              <a:t>{</a:t>
            </a:r>
            <a:endParaRPr sz="2000">
              <a:latin typeface="나눔고딕"/>
              <a:cs typeface="나눔고딕"/>
            </a:endParaRPr>
          </a:p>
          <a:p>
            <a:pPr marL="12700">
              <a:lnSpc>
                <a:spcPct val="100000"/>
              </a:lnSpc>
            </a:pPr>
            <a:r>
              <a:rPr sz="2000" dirty="0">
                <a:latin typeface="나눔고딕"/>
                <a:cs typeface="나눔고딕"/>
              </a:rPr>
              <a:t>background-</a:t>
            </a:r>
            <a:r>
              <a:rPr sz="2000" spc="-10" dirty="0">
                <a:latin typeface="나눔고딕"/>
                <a:cs typeface="나눔고딕"/>
              </a:rPr>
              <a:t>image:</a:t>
            </a:r>
            <a:r>
              <a:rPr sz="2000" spc="90" dirty="0">
                <a:latin typeface="나눔고딕"/>
                <a:cs typeface="나눔고딕"/>
              </a:rPr>
              <a:t> </a:t>
            </a:r>
            <a:r>
              <a:rPr sz="2000" dirty="0">
                <a:latin typeface="나눔고딕"/>
                <a:cs typeface="나눔고딕"/>
              </a:rPr>
              <a:t>url(images/pattern2.jpg);</a:t>
            </a:r>
            <a:r>
              <a:rPr sz="2000" spc="75" dirty="0">
                <a:latin typeface="나눔고딕"/>
                <a:cs typeface="나눔고딕"/>
              </a:rPr>
              <a:t> </a:t>
            </a:r>
            <a:r>
              <a:rPr sz="2000" dirty="0">
                <a:latin typeface="나눔고딕"/>
                <a:cs typeface="나눔고딕"/>
              </a:rPr>
              <a:t>background-</a:t>
            </a:r>
            <a:r>
              <a:rPr sz="2000" spc="-20" dirty="0">
                <a:latin typeface="나눔고딕"/>
                <a:cs typeface="나눔고딕"/>
              </a:rPr>
              <a:t>repeat:</a:t>
            </a:r>
            <a:r>
              <a:rPr sz="2000" spc="75" dirty="0">
                <a:latin typeface="나눔고딕"/>
                <a:cs typeface="나눔고딕"/>
              </a:rPr>
              <a:t> </a:t>
            </a:r>
            <a:r>
              <a:rPr sz="2000" spc="-10" dirty="0">
                <a:latin typeface="나눔고딕"/>
                <a:cs typeface="나눔고딕"/>
              </a:rPr>
              <a:t>repeat;</a:t>
            </a:r>
            <a:endParaRPr sz="2000">
              <a:latin typeface="나눔고딕"/>
              <a:cs typeface="나눔고딕"/>
            </a:endParaRPr>
          </a:p>
          <a:p>
            <a:pPr marL="12700">
              <a:lnSpc>
                <a:spcPct val="100000"/>
              </a:lnSpc>
            </a:pPr>
            <a:r>
              <a:rPr sz="2000" spc="285" dirty="0">
                <a:latin typeface="나눔고딕"/>
                <a:cs typeface="나눔고딕"/>
              </a:rPr>
              <a:t>}</a:t>
            </a:r>
            <a:endParaRPr sz="2000">
              <a:latin typeface="나눔고딕"/>
              <a:cs typeface="나눔고딕"/>
            </a:endParaRPr>
          </a:p>
          <a:p>
            <a:pPr marL="12700">
              <a:lnSpc>
                <a:spcPct val="100000"/>
              </a:lnSpc>
            </a:pPr>
            <a:r>
              <a:rPr sz="2000" spc="434" dirty="0">
                <a:latin typeface="나눔고딕"/>
                <a:cs typeface="나눔고딕"/>
              </a:rPr>
              <a:t>--</a:t>
            </a:r>
            <a:r>
              <a:rPr sz="2000" spc="-50" dirty="0">
                <a:latin typeface="나눔고딕"/>
                <a:cs typeface="나눔고딕"/>
              </a:rPr>
              <a:t>&gt;</a:t>
            </a:r>
            <a:endParaRPr sz="2000">
              <a:latin typeface="나눔고딕"/>
              <a:cs typeface="나눔고딕"/>
            </a:endParaRPr>
          </a:p>
          <a:p>
            <a:pPr marL="12700">
              <a:lnSpc>
                <a:spcPct val="100000"/>
              </a:lnSpc>
            </a:pPr>
            <a:r>
              <a:rPr sz="2000" spc="-10" dirty="0">
                <a:latin typeface="나눔고딕"/>
                <a:cs typeface="나눔고딕"/>
              </a:rPr>
              <a:t>&lt;/STYLE&gt;</a:t>
            </a:r>
            <a:endParaRPr sz="2000">
              <a:latin typeface="나눔고딕"/>
              <a:cs typeface="나눔고딕"/>
            </a:endParaRPr>
          </a:p>
          <a:p>
            <a:pPr marL="12700">
              <a:lnSpc>
                <a:spcPct val="100000"/>
              </a:lnSpc>
            </a:pPr>
            <a:r>
              <a:rPr sz="2000" spc="-10" dirty="0">
                <a:latin typeface="나눔고딕"/>
                <a:cs typeface="나눔고딕"/>
              </a:rPr>
              <a:t>&lt;/HEAD&gt;</a:t>
            </a:r>
            <a:endParaRPr sz="2000">
              <a:latin typeface="나눔고딕"/>
              <a:cs typeface="나눔고딕"/>
            </a:endParaRPr>
          </a:p>
          <a:p>
            <a:pPr marL="12700">
              <a:lnSpc>
                <a:spcPct val="100000"/>
              </a:lnSpc>
            </a:pPr>
            <a:r>
              <a:rPr sz="2000" spc="-10" dirty="0">
                <a:latin typeface="나눔고딕"/>
                <a:cs typeface="나눔고딕"/>
              </a:rPr>
              <a:t>&lt;BODY&gt;</a:t>
            </a:r>
            <a:endParaRPr sz="2000">
              <a:latin typeface="나눔고딕"/>
              <a:cs typeface="나눔고딕"/>
            </a:endParaRPr>
          </a:p>
          <a:p>
            <a:pPr marL="12700">
              <a:lnSpc>
                <a:spcPct val="100000"/>
              </a:lnSpc>
            </a:pPr>
            <a:r>
              <a:rPr sz="2000" spc="-45" dirty="0">
                <a:latin typeface="나눔고딕"/>
                <a:cs typeface="나눔고딕"/>
              </a:rPr>
              <a:t>&lt;TABLE</a:t>
            </a:r>
            <a:r>
              <a:rPr sz="2000" spc="-75" dirty="0">
                <a:latin typeface="나눔고딕"/>
                <a:cs typeface="나눔고딕"/>
              </a:rPr>
              <a:t> </a:t>
            </a:r>
            <a:r>
              <a:rPr sz="2000" spc="-95" dirty="0">
                <a:latin typeface="나눔고딕"/>
                <a:cs typeface="나눔고딕"/>
              </a:rPr>
              <a:t>WIDTH="430"</a:t>
            </a:r>
            <a:r>
              <a:rPr sz="2000" spc="-45" dirty="0">
                <a:latin typeface="나눔고딕"/>
                <a:cs typeface="나눔고딕"/>
              </a:rPr>
              <a:t> </a:t>
            </a:r>
            <a:r>
              <a:rPr sz="2000" spc="-80" dirty="0">
                <a:latin typeface="나눔고딕"/>
                <a:cs typeface="나눔고딕"/>
              </a:rPr>
              <a:t>HEIGHT="250"</a:t>
            </a:r>
            <a:r>
              <a:rPr sz="2000" spc="-45" dirty="0">
                <a:latin typeface="나눔고딕"/>
                <a:cs typeface="나눔고딕"/>
              </a:rPr>
              <a:t> </a:t>
            </a:r>
            <a:r>
              <a:rPr sz="2000" spc="-90" dirty="0">
                <a:latin typeface="나눔고딕"/>
                <a:cs typeface="나눔고딕"/>
              </a:rPr>
              <a:t>BORDER="1"</a:t>
            </a:r>
            <a:r>
              <a:rPr sz="2000" spc="-35" dirty="0">
                <a:latin typeface="나눔고딕"/>
                <a:cs typeface="나눔고딕"/>
              </a:rPr>
              <a:t> </a:t>
            </a:r>
            <a:r>
              <a:rPr sz="2000" spc="-50" dirty="0">
                <a:latin typeface="나눔고딕"/>
                <a:cs typeface="나눔고딕"/>
              </a:rPr>
              <a:t>&gt;</a:t>
            </a:r>
            <a:endParaRPr sz="2000">
              <a:latin typeface="나눔고딕"/>
              <a:cs typeface="나눔고딕"/>
            </a:endParaRPr>
          </a:p>
          <a:p>
            <a:pPr marL="12700">
              <a:lnSpc>
                <a:spcPct val="100000"/>
              </a:lnSpc>
            </a:pPr>
            <a:r>
              <a:rPr sz="2000" spc="-65" dirty="0">
                <a:latin typeface="나눔고딕"/>
                <a:cs typeface="나눔고딕"/>
              </a:rPr>
              <a:t>&lt;TR&gt;&lt;TD</a:t>
            </a:r>
            <a:r>
              <a:rPr sz="2000" spc="35" dirty="0">
                <a:latin typeface="나눔고딕"/>
                <a:cs typeface="나눔고딕"/>
              </a:rPr>
              <a:t> </a:t>
            </a:r>
            <a:r>
              <a:rPr sz="2000" spc="-10" dirty="0">
                <a:latin typeface="나눔고딕"/>
                <a:cs typeface="나눔고딕"/>
              </a:rPr>
              <a:t>WIDTH="200"&gt;</a:t>
            </a:r>
            <a:r>
              <a:rPr sz="2000" spc="-10" dirty="0">
                <a:latin typeface="휴먼아미체"/>
                <a:cs typeface="휴먼아미체"/>
              </a:rPr>
              <a:t>배경</a:t>
            </a:r>
            <a:r>
              <a:rPr sz="2000" spc="-180" dirty="0">
                <a:latin typeface="휴먼아미체"/>
                <a:cs typeface="휴먼아미체"/>
              </a:rPr>
              <a:t> </a:t>
            </a:r>
            <a:r>
              <a:rPr sz="2000" spc="540" dirty="0">
                <a:latin typeface="휴먼아미체"/>
                <a:cs typeface="휴먼아미체"/>
              </a:rPr>
              <a:t>패턴</a:t>
            </a:r>
            <a:r>
              <a:rPr sz="2000" spc="-170" dirty="0">
                <a:latin typeface="휴먼아미체"/>
                <a:cs typeface="휴먼아미체"/>
              </a:rPr>
              <a:t> </a:t>
            </a:r>
            <a:r>
              <a:rPr sz="2000" spc="-10" dirty="0">
                <a:latin typeface="휴먼아미체"/>
                <a:cs typeface="휴먼아미체"/>
              </a:rPr>
              <a:t>적용</a:t>
            </a:r>
            <a:r>
              <a:rPr sz="2000" spc="-10" dirty="0">
                <a:latin typeface="나눔고딕"/>
                <a:cs typeface="나눔고딕"/>
              </a:rPr>
              <a:t>&lt;/TD&gt;&lt;TD&gt;&amp;nbsp;&lt;/TD&gt;&lt;/TR&gt;</a:t>
            </a:r>
            <a:endParaRPr sz="2000">
              <a:latin typeface="나눔고딕"/>
              <a:cs typeface="나눔고딕"/>
            </a:endParaRPr>
          </a:p>
          <a:p>
            <a:pPr marL="12700">
              <a:lnSpc>
                <a:spcPct val="100000"/>
              </a:lnSpc>
            </a:pPr>
            <a:r>
              <a:rPr sz="2000" spc="-40" dirty="0">
                <a:latin typeface="나눔고딕"/>
                <a:cs typeface="나눔고딕"/>
              </a:rPr>
              <a:t>&lt;TR</a:t>
            </a:r>
            <a:r>
              <a:rPr sz="2000" spc="-114" dirty="0">
                <a:latin typeface="나눔고딕"/>
                <a:cs typeface="나눔고딕"/>
              </a:rPr>
              <a:t> </a:t>
            </a:r>
            <a:r>
              <a:rPr sz="2000" spc="-10" dirty="0">
                <a:solidFill>
                  <a:srgbClr val="00AFEF"/>
                </a:solidFill>
                <a:latin typeface="나눔고딕"/>
                <a:cs typeface="나눔고딕"/>
              </a:rPr>
              <a:t>CLASS</a:t>
            </a:r>
            <a:r>
              <a:rPr sz="2000" spc="-10" dirty="0">
                <a:latin typeface="나눔고딕"/>
                <a:cs typeface="나눔고딕"/>
              </a:rPr>
              <a:t>="</a:t>
            </a:r>
            <a:r>
              <a:rPr sz="2000" spc="-10" dirty="0">
                <a:solidFill>
                  <a:srgbClr val="00AFEF"/>
                </a:solidFill>
                <a:latin typeface="나눔고딕"/>
                <a:cs typeface="나눔고딕"/>
              </a:rPr>
              <a:t>bgtest</a:t>
            </a:r>
            <a:r>
              <a:rPr sz="2000" spc="-10" dirty="0">
                <a:latin typeface="나눔고딕"/>
                <a:cs typeface="나눔고딕"/>
              </a:rPr>
              <a:t>"&gt;&lt;TD&gt;&amp;nbsp;&lt;/TD&gt;&lt;TD&gt;&amp;nbsp;&lt;/TD&gt;&lt;/TR&gt;</a:t>
            </a:r>
            <a:endParaRPr sz="2000">
              <a:latin typeface="나눔고딕"/>
              <a:cs typeface="나눔고딕"/>
            </a:endParaRPr>
          </a:p>
          <a:p>
            <a:pPr marL="12700">
              <a:lnSpc>
                <a:spcPct val="100000"/>
              </a:lnSpc>
            </a:pPr>
            <a:r>
              <a:rPr sz="2000" spc="-10" dirty="0">
                <a:latin typeface="나눔고딕"/>
                <a:cs typeface="나눔고딕"/>
              </a:rPr>
              <a:t>&lt;/TABLE&gt;</a:t>
            </a:r>
            <a:endParaRPr sz="2000">
              <a:latin typeface="나눔고딕"/>
              <a:cs typeface="나눔고딕"/>
            </a:endParaRPr>
          </a:p>
          <a:p>
            <a:pPr marL="12700">
              <a:lnSpc>
                <a:spcPct val="100000"/>
              </a:lnSpc>
            </a:pPr>
            <a:r>
              <a:rPr sz="2000" spc="-10" dirty="0">
                <a:latin typeface="나눔고딕"/>
                <a:cs typeface="나눔고딕"/>
              </a:rPr>
              <a:t>&lt;/BODY&gt;</a:t>
            </a:r>
            <a:endParaRPr sz="2000">
              <a:latin typeface="나눔고딕"/>
              <a:cs typeface="나눔고딕"/>
            </a:endParaRPr>
          </a:p>
        </p:txBody>
      </p:sp>
      <p:grpSp>
        <p:nvGrpSpPr>
          <p:cNvPr id="5" name="object 5"/>
          <p:cNvGrpSpPr/>
          <p:nvPr/>
        </p:nvGrpSpPr>
        <p:grpSpPr>
          <a:xfrm>
            <a:off x="317663" y="1376861"/>
            <a:ext cx="1844039" cy="1055370"/>
            <a:chOff x="273815" y="859790"/>
            <a:chExt cx="1844039" cy="1055370"/>
          </a:xfrm>
        </p:grpSpPr>
        <p:pic>
          <p:nvPicPr>
            <p:cNvPr id="6" name="object 6"/>
            <p:cNvPicPr/>
            <p:nvPr/>
          </p:nvPicPr>
          <p:blipFill>
            <a:blip r:embed="rId3" cstate="print"/>
            <a:stretch>
              <a:fillRect/>
            </a:stretch>
          </p:blipFill>
          <p:spPr>
            <a:xfrm>
              <a:off x="415201" y="891616"/>
              <a:ext cx="1589328" cy="479564"/>
            </a:xfrm>
            <a:prstGeom prst="rect">
              <a:avLst/>
            </a:prstGeom>
          </p:spPr>
        </p:pic>
        <p:pic>
          <p:nvPicPr>
            <p:cNvPr id="7" name="object 7"/>
            <p:cNvPicPr/>
            <p:nvPr/>
          </p:nvPicPr>
          <p:blipFill>
            <a:blip r:embed="rId4" cstate="print"/>
            <a:stretch>
              <a:fillRect/>
            </a:stretch>
          </p:blipFill>
          <p:spPr>
            <a:xfrm>
              <a:off x="273815" y="1372298"/>
              <a:ext cx="1843876" cy="542375"/>
            </a:xfrm>
            <a:prstGeom prst="rect">
              <a:avLst/>
            </a:prstGeom>
          </p:spPr>
        </p:pic>
        <p:pic>
          <p:nvPicPr>
            <p:cNvPr id="8" name="object 8"/>
            <p:cNvPicPr/>
            <p:nvPr/>
          </p:nvPicPr>
          <p:blipFill>
            <a:blip r:embed="rId5" cstate="print"/>
            <a:stretch>
              <a:fillRect/>
            </a:stretch>
          </p:blipFill>
          <p:spPr>
            <a:xfrm>
              <a:off x="748029" y="859790"/>
              <a:ext cx="952499" cy="500379"/>
            </a:xfrm>
            <a:prstGeom prst="rect">
              <a:avLst/>
            </a:prstGeom>
          </p:spPr>
        </p:pic>
      </p:grpSp>
      <p:sp>
        <p:nvSpPr>
          <p:cNvPr id="9" name="object 9"/>
          <p:cNvSpPr txBox="1"/>
          <p:nvPr/>
        </p:nvSpPr>
        <p:spPr>
          <a:xfrm>
            <a:off x="968913" y="1427968"/>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소스</a:t>
            </a:r>
            <a:endParaRPr sz="2400">
              <a:latin typeface="나눔고딕 ExtraBold"/>
              <a:cs typeface="나눔고딕 ExtraBold"/>
            </a:endParaRPr>
          </a:p>
        </p:txBody>
      </p:sp>
      <p:sp>
        <p:nvSpPr>
          <p:cNvPr id="12" name="TextBox 11">
            <a:extLst>
              <a:ext uri="{FF2B5EF4-FFF2-40B4-BE49-F238E27FC236}">
                <a16:creationId xmlns:a16="http://schemas.microsoft.com/office/drawing/2014/main" id="{6F64D881-07D2-A26D-71B8-A6987CBE7E79}"/>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ject 12"/>
          <p:cNvPicPr/>
          <p:nvPr/>
        </p:nvPicPr>
        <p:blipFill>
          <a:blip r:embed="rId2" cstate="print"/>
          <a:stretch>
            <a:fillRect/>
          </a:stretch>
        </p:blipFill>
        <p:spPr>
          <a:xfrm>
            <a:off x="424435" y="3579876"/>
            <a:ext cx="11343130" cy="3278124"/>
          </a:xfrm>
          <a:prstGeom prst="rect">
            <a:avLst/>
          </a:prstGeom>
        </p:spPr>
      </p:pic>
      <p:sp>
        <p:nvSpPr>
          <p:cNvPr id="13" name="object 13"/>
          <p:cNvSpPr txBox="1"/>
          <p:nvPr/>
        </p:nvSpPr>
        <p:spPr>
          <a:xfrm>
            <a:off x="2502871" y="4764347"/>
            <a:ext cx="2371090" cy="1732280"/>
          </a:xfrm>
          <a:prstGeom prst="rect">
            <a:avLst/>
          </a:prstGeom>
        </p:spPr>
        <p:txBody>
          <a:bodyPr vert="horz" wrap="square" lIns="0" tIns="12065" rIns="0" bIns="0" rtlCol="0">
            <a:spAutoFit/>
          </a:bodyPr>
          <a:lstStyle/>
          <a:p>
            <a:pPr marL="12700">
              <a:lnSpc>
                <a:spcPct val="100000"/>
              </a:lnSpc>
              <a:spcBef>
                <a:spcPts val="95"/>
              </a:spcBef>
            </a:pPr>
            <a:r>
              <a:rPr sz="2800" spc="-20" dirty="0">
                <a:solidFill>
                  <a:srgbClr val="001F5F"/>
                </a:solidFill>
                <a:latin typeface="한컴산뜻돋움"/>
                <a:cs typeface="한컴산뜻돋움"/>
              </a:rPr>
              <a:t>&lt;UL&gt;</a:t>
            </a:r>
            <a:endParaRPr sz="2800">
              <a:latin typeface="한컴산뜻돋움"/>
              <a:cs typeface="한컴산뜻돋움"/>
            </a:endParaRPr>
          </a:p>
          <a:p>
            <a:pPr marL="12700">
              <a:lnSpc>
                <a:spcPct val="100000"/>
              </a:lnSpc>
            </a:pPr>
            <a:r>
              <a:rPr sz="2800" dirty="0">
                <a:solidFill>
                  <a:srgbClr val="001F5F"/>
                </a:solidFill>
                <a:latin typeface="한컴산뜻돋움"/>
                <a:cs typeface="한컴산뜻돋움"/>
              </a:rPr>
              <a:t>&lt;LI&gt;</a:t>
            </a:r>
            <a:r>
              <a:rPr sz="2800" spc="-140" dirty="0">
                <a:solidFill>
                  <a:srgbClr val="001F5F"/>
                </a:solidFill>
                <a:latin typeface="한컴산뜻돋움"/>
                <a:cs typeface="한컴산뜻돋움"/>
              </a:rPr>
              <a:t> </a:t>
            </a:r>
            <a:r>
              <a:rPr sz="2800" spc="645" dirty="0">
                <a:solidFill>
                  <a:srgbClr val="001F5F"/>
                </a:solidFill>
                <a:latin typeface="휴먼아미체"/>
                <a:cs typeface="휴먼아미체"/>
              </a:rPr>
              <a:t>항목</a:t>
            </a:r>
            <a:r>
              <a:rPr sz="2800" spc="645" dirty="0">
                <a:solidFill>
                  <a:srgbClr val="001F5F"/>
                </a:solidFill>
                <a:latin typeface="한컴산뜻돋움"/>
                <a:cs typeface="한컴산뜻돋움"/>
              </a:rPr>
              <a:t>1</a:t>
            </a:r>
            <a:r>
              <a:rPr sz="2800" spc="-125" dirty="0">
                <a:solidFill>
                  <a:srgbClr val="001F5F"/>
                </a:solidFill>
                <a:latin typeface="한컴산뜻돋움"/>
                <a:cs typeface="한컴산뜻돋움"/>
              </a:rPr>
              <a:t> </a:t>
            </a:r>
            <a:r>
              <a:rPr sz="2800" spc="-10" dirty="0">
                <a:solidFill>
                  <a:srgbClr val="001F5F"/>
                </a:solidFill>
                <a:latin typeface="한컴산뜻돋움"/>
                <a:cs typeface="한컴산뜻돋움"/>
              </a:rPr>
              <a:t>&lt;/LI&gt;</a:t>
            </a:r>
            <a:endParaRPr sz="2800">
              <a:latin typeface="한컴산뜻돋움"/>
              <a:cs typeface="한컴산뜻돋움"/>
            </a:endParaRPr>
          </a:p>
          <a:p>
            <a:pPr marL="12700">
              <a:lnSpc>
                <a:spcPct val="100000"/>
              </a:lnSpc>
            </a:pPr>
            <a:r>
              <a:rPr sz="2800" dirty="0">
                <a:solidFill>
                  <a:srgbClr val="001F5F"/>
                </a:solidFill>
                <a:latin typeface="한컴산뜻돋움"/>
                <a:cs typeface="한컴산뜻돋움"/>
              </a:rPr>
              <a:t>&lt;LI&gt;</a:t>
            </a:r>
            <a:r>
              <a:rPr sz="2800" spc="-140" dirty="0">
                <a:solidFill>
                  <a:srgbClr val="001F5F"/>
                </a:solidFill>
                <a:latin typeface="한컴산뜻돋움"/>
                <a:cs typeface="한컴산뜻돋움"/>
              </a:rPr>
              <a:t> </a:t>
            </a:r>
            <a:r>
              <a:rPr sz="2800" spc="645" dirty="0">
                <a:solidFill>
                  <a:srgbClr val="001F5F"/>
                </a:solidFill>
                <a:latin typeface="휴먼아미체"/>
                <a:cs typeface="휴먼아미체"/>
              </a:rPr>
              <a:t>항목</a:t>
            </a:r>
            <a:r>
              <a:rPr sz="2800" spc="645" dirty="0">
                <a:solidFill>
                  <a:srgbClr val="001F5F"/>
                </a:solidFill>
                <a:latin typeface="한컴산뜻돋움"/>
                <a:cs typeface="한컴산뜻돋움"/>
              </a:rPr>
              <a:t>2</a:t>
            </a:r>
            <a:r>
              <a:rPr sz="2800" spc="-125" dirty="0">
                <a:solidFill>
                  <a:srgbClr val="001F5F"/>
                </a:solidFill>
                <a:latin typeface="한컴산뜻돋움"/>
                <a:cs typeface="한컴산뜻돋움"/>
              </a:rPr>
              <a:t> </a:t>
            </a:r>
            <a:r>
              <a:rPr sz="2800" spc="-10" dirty="0">
                <a:solidFill>
                  <a:srgbClr val="001F5F"/>
                </a:solidFill>
                <a:latin typeface="한컴산뜻돋움"/>
                <a:cs typeface="한컴산뜻돋움"/>
              </a:rPr>
              <a:t>&lt;/LI&gt;</a:t>
            </a:r>
            <a:endParaRPr sz="2800">
              <a:latin typeface="한컴산뜻돋움"/>
              <a:cs typeface="한컴산뜻돋움"/>
            </a:endParaRPr>
          </a:p>
          <a:p>
            <a:pPr marL="12700">
              <a:lnSpc>
                <a:spcPct val="100000"/>
              </a:lnSpc>
            </a:pPr>
            <a:r>
              <a:rPr sz="2800" dirty="0">
                <a:solidFill>
                  <a:srgbClr val="001F5F"/>
                </a:solidFill>
                <a:latin typeface="한컴산뜻돋움"/>
                <a:cs typeface="한컴산뜻돋움"/>
              </a:rPr>
              <a:t>...</a:t>
            </a:r>
            <a:r>
              <a:rPr sz="2800" spc="-130" dirty="0">
                <a:solidFill>
                  <a:srgbClr val="001F5F"/>
                </a:solidFill>
                <a:latin typeface="한컴산뜻돋움"/>
                <a:cs typeface="한컴산뜻돋움"/>
              </a:rPr>
              <a:t> </a:t>
            </a:r>
            <a:r>
              <a:rPr sz="2800" spc="-10" dirty="0">
                <a:solidFill>
                  <a:srgbClr val="001F5F"/>
                </a:solidFill>
                <a:latin typeface="한컴산뜻돋움"/>
                <a:cs typeface="한컴산뜻돋움"/>
              </a:rPr>
              <a:t>&lt;/UL&gt;</a:t>
            </a:r>
            <a:endParaRPr sz="2800">
              <a:latin typeface="한컴산뜻돋움"/>
              <a:cs typeface="한컴산뜻돋움"/>
            </a:endParaRPr>
          </a:p>
        </p:txBody>
      </p:sp>
      <p:grpSp>
        <p:nvGrpSpPr>
          <p:cNvPr id="28" name="그룹 27">
            <a:extLst>
              <a:ext uri="{FF2B5EF4-FFF2-40B4-BE49-F238E27FC236}">
                <a16:creationId xmlns:a16="http://schemas.microsoft.com/office/drawing/2014/main" id="{81A41837-FD43-829C-3F74-B70DFB8BDDC3}"/>
              </a:ext>
            </a:extLst>
          </p:cNvPr>
          <p:cNvGrpSpPr/>
          <p:nvPr/>
        </p:nvGrpSpPr>
        <p:grpSpPr>
          <a:xfrm>
            <a:off x="1078231" y="4815839"/>
            <a:ext cx="1216660" cy="1056005"/>
            <a:chOff x="1078231" y="4815839"/>
            <a:chExt cx="1216660" cy="1056005"/>
          </a:xfrm>
        </p:grpSpPr>
        <p:grpSp>
          <p:nvGrpSpPr>
            <p:cNvPr id="14" name="object 14"/>
            <p:cNvGrpSpPr/>
            <p:nvPr/>
          </p:nvGrpSpPr>
          <p:grpSpPr>
            <a:xfrm>
              <a:off x="1078231" y="4815839"/>
              <a:ext cx="1216660" cy="1056005"/>
              <a:chOff x="1130808" y="4815839"/>
              <a:chExt cx="1216660" cy="1056005"/>
            </a:xfrm>
          </p:grpSpPr>
          <p:pic>
            <p:nvPicPr>
              <p:cNvPr id="15" name="object 15"/>
              <p:cNvPicPr/>
              <p:nvPr/>
            </p:nvPicPr>
            <p:blipFill>
              <a:blip r:embed="rId3" cstate="print"/>
              <a:stretch>
                <a:fillRect/>
              </a:stretch>
            </p:blipFill>
            <p:spPr>
              <a:xfrm>
                <a:off x="1223772" y="4847844"/>
                <a:ext cx="1048511" cy="480059"/>
              </a:xfrm>
              <a:prstGeom prst="rect">
                <a:avLst/>
              </a:prstGeom>
            </p:spPr>
          </p:pic>
          <p:pic>
            <p:nvPicPr>
              <p:cNvPr id="16" name="object 16"/>
              <p:cNvPicPr/>
              <p:nvPr/>
            </p:nvPicPr>
            <p:blipFill>
              <a:blip r:embed="rId4" cstate="print"/>
              <a:stretch>
                <a:fillRect/>
              </a:stretch>
            </p:blipFill>
            <p:spPr>
              <a:xfrm>
                <a:off x="1130808" y="5328820"/>
                <a:ext cx="1216151" cy="542770"/>
              </a:xfrm>
              <a:prstGeom prst="rect">
                <a:avLst/>
              </a:prstGeom>
            </p:spPr>
          </p:pic>
          <p:pic>
            <p:nvPicPr>
              <p:cNvPr id="17" name="object 17"/>
              <p:cNvPicPr/>
              <p:nvPr/>
            </p:nvPicPr>
            <p:blipFill>
              <a:blip r:embed="rId5" cstate="print"/>
              <a:stretch>
                <a:fillRect/>
              </a:stretch>
            </p:blipFill>
            <p:spPr>
              <a:xfrm>
                <a:off x="1286255" y="4815839"/>
                <a:ext cx="944879" cy="676655"/>
              </a:xfrm>
              <a:prstGeom prst="rect">
                <a:avLst/>
              </a:prstGeom>
            </p:spPr>
          </p:pic>
        </p:grpSp>
        <p:sp>
          <p:nvSpPr>
            <p:cNvPr id="18" name="object 18"/>
            <p:cNvSpPr txBox="1"/>
            <p:nvPr/>
          </p:nvSpPr>
          <p:spPr>
            <a:xfrm>
              <a:off x="1410828" y="4866332"/>
              <a:ext cx="568325" cy="391160"/>
            </a:xfrm>
            <a:prstGeom prst="rect">
              <a:avLst/>
            </a:prstGeom>
          </p:spPr>
          <p:txBody>
            <a:bodyPr vert="horz" wrap="square" lIns="0" tIns="12700" rIns="0" bIns="0" rtlCol="0">
              <a:spAutoFit/>
            </a:bodyPr>
            <a:lstStyle/>
            <a:p>
              <a:pPr marL="12700">
                <a:lnSpc>
                  <a:spcPct val="100000"/>
                </a:lnSpc>
                <a:spcBef>
                  <a:spcPts val="100"/>
                </a:spcBef>
              </a:pPr>
              <a:r>
                <a:rPr sz="2400" b="1" spc="-100" dirty="0">
                  <a:solidFill>
                    <a:srgbClr val="FFFFFF"/>
                  </a:solidFill>
                  <a:latin typeface="나눔고딕 ExtraBold"/>
                  <a:cs typeface="나눔고딕 ExtraBold"/>
                </a:rPr>
                <a:t>형식</a:t>
              </a:r>
              <a:endParaRPr sz="2400" dirty="0">
                <a:latin typeface="나눔고딕 ExtraBold"/>
                <a:cs typeface="나눔고딕 ExtraBold"/>
              </a:endParaRPr>
            </a:p>
          </p:txBody>
        </p:sp>
      </p:grpSp>
      <p:sp>
        <p:nvSpPr>
          <p:cNvPr id="21" name="TextBox 20">
            <a:extLst>
              <a:ext uri="{FF2B5EF4-FFF2-40B4-BE49-F238E27FC236}">
                <a16:creationId xmlns:a16="http://schemas.microsoft.com/office/drawing/2014/main" id="{E2C668FC-D800-DA65-10BD-4C57913B495D}"/>
              </a:ext>
            </a:extLst>
          </p:cNvPr>
          <p:cNvSpPr txBox="1"/>
          <p:nvPr/>
        </p:nvSpPr>
        <p:spPr>
          <a:xfrm>
            <a:off x="306647" y="319086"/>
            <a:ext cx="9365309"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순서가 없는 목록</a:t>
            </a:r>
          </a:p>
        </p:txBody>
      </p:sp>
      <p:sp>
        <p:nvSpPr>
          <p:cNvPr id="25" name="TextBox 24">
            <a:extLst>
              <a:ext uri="{FF2B5EF4-FFF2-40B4-BE49-F238E27FC236}">
                <a16:creationId xmlns:a16="http://schemas.microsoft.com/office/drawing/2014/main" id="{A99E2A63-CC24-D596-7697-D7DD2BAAD89F}"/>
              </a:ext>
            </a:extLst>
          </p:cNvPr>
          <p:cNvSpPr txBox="1"/>
          <p:nvPr/>
        </p:nvSpPr>
        <p:spPr>
          <a:xfrm>
            <a:off x="306647" y="1002778"/>
            <a:ext cx="6096000" cy="461665"/>
          </a:xfrm>
          <a:prstGeom prst="rect">
            <a:avLst/>
          </a:prstGeom>
          <a:noFill/>
        </p:spPr>
        <p:txBody>
          <a:bodyPr wrap="square">
            <a:spAutoFit/>
          </a:bodyPr>
          <a:lstStyle/>
          <a:p>
            <a:r>
              <a:rPr lang="ko-KR" altLang="en-US" sz="2400" b="1" dirty="0">
                <a:solidFill>
                  <a:srgbClr val="4576B8"/>
                </a:solidFill>
              </a:rPr>
              <a:t>&lt;UL&gt; 태그와 &lt;LI&gt; 태그</a:t>
            </a:r>
          </a:p>
        </p:txBody>
      </p:sp>
      <p:sp>
        <p:nvSpPr>
          <p:cNvPr id="27" name="TextBox 26">
            <a:extLst>
              <a:ext uri="{FF2B5EF4-FFF2-40B4-BE49-F238E27FC236}">
                <a16:creationId xmlns:a16="http://schemas.microsoft.com/office/drawing/2014/main" id="{C37FA2F1-98E7-C9B7-9734-32A2CB63E09B}"/>
              </a:ext>
            </a:extLst>
          </p:cNvPr>
          <p:cNvSpPr txBox="1"/>
          <p:nvPr/>
        </p:nvSpPr>
        <p:spPr>
          <a:xfrm>
            <a:off x="391801" y="1530097"/>
            <a:ext cx="11245027" cy="923330"/>
          </a:xfrm>
          <a:prstGeom prst="rect">
            <a:avLst/>
          </a:prstGeom>
          <a:noFill/>
        </p:spPr>
        <p:txBody>
          <a:bodyPr wrap="square">
            <a:spAutoFit/>
          </a:bodyPr>
          <a:lstStyle/>
          <a:p>
            <a:r>
              <a:rPr lang="ko-KR" altLang="en-US" dirty="0"/>
              <a:t>순서 없는 목록을 만들 때 사용하는 태그는 &lt;UL&gt;과 &lt;LI&gt;이다. 목록으로 표시할 내용의 앞 뒤에 &lt;UL&gt;과 &lt;/UL&gt; 태그를 적고 각 항목 앞에 &lt;LI&gt; 태그를 붙이면 된다. &lt;LI&gt; 태그의 닫는 태그, 즉 &lt;/LI&gt;는 생략할 수 있는데 이를 생략할 경우 &lt;LI&gt; 뒤부터 다음 &lt;LI&gt; </a:t>
            </a:r>
            <a:r>
              <a:rPr lang="ko-KR" altLang="en-US" dirty="0" err="1"/>
              <a:t>이전까지가</a:t>
            </a:r>
            <a:r>
              <a:rPr lang="ko-KR" altLang="en-US" dirty="0"/>
              <a:t> 하나의 항목이 된다.</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80796" y="179823"/>
            <a:ext cx="11343005" cy="6520815"/>
            <a:chOff x="380796" y="179823"/>
            <a:chExt cx="11343005" cy="6520815"/>
          </a:xfrm>
        </p:grpSpPr>
        <p:pic>
          <p:nvPicPr>
            <p:cNvPr id="4" name="object 4"/>
            <p:cNvPicPr/>
            <p:nvPr/>
          </p:nvPicPr>
          <p:blipFill>
            <a:blip r:embed="rId2" cstate="print"/>
            <a:stretch>
              <a:fillRect/>
            </a:stretch>
          </p:blipFill>
          <p:spPr>
            <a:xfrm>
              <a:off x="380796" y="179823"/>
              <a:ext cx="11342712" cy="6520277"/>
            </a:xfrm>
            <a:prstGeom prst="rect">
              <a:avLst/>
            </a:prstGeom>
          </p:spPr>
        </p:pic>
        <p:pic>
          <p:nvPicPr>
            <p:cNvPr id="5" name="object 5"/>
            <p:cNvPicPr/>
            <p:nvPr/>
          </p:nvPicPr>
          <p:blipFill>
            <a:blip r:embed="rId3" cstate="print"/>
            <a:stretch>
              <a:fillRect/>
            </a:stretch>
          </p:blipFill>
          <p:spPr>
            <a:xfrm>
              <a:off x="2577605" y="1417939"/>
              <a:ext cx="6776783" cy="5112966"/>
            </a:xfrm>
            <a:prstGeom prst="rect">
              <a:avLst/>
            </a:prstGeom>
          </p:spPr>
        </p:pic>
      </p:grpSp>
      <p:grpSp>
        <p:nvGrpSpPr>
          <p:cNvPr id="7" name="object 7"/>
          <p:cNvGrpSpPr/>
          <p:nvPr/>
        </p:nvGrpSpPr>
        <p:grpSpPr>
          <a:xfrm>
            <a:off x="273815" y="859790"/>
            <a:ext cx="9163685" cy="5976620"/>
            <a:chOff x="273815" y="859790"/>
            <a:chExt cx="9163685" cy="5976620"/>
          </a:xfrm>
        </p:grpSpPr>
        <p:pic>
          <p:nvPicPr>
            <p:cNvPr id="8" name="object 8"/>
            <p:cNvPicPr/>
            <p:nvPr/>
          </p:nvPicPr>
          <p:blipFill>
            <a:blip r:embed="rId4" cstate="print"/>
            <a:stretch>
              <a:fillRect/>
            </a:stretch>
          </p:blipFill>
          <p:spPr>
            <a:xfrm>
              <a:off x="9217558" y="6616979"/>
              <a:ext cx="219421" cy="219417"/>
            </a:xfrm>
            <a:prstGeom prst="rect">
              <a:avLst/>
            </a:prstGeom>
          </p:spPr>
        </p:pic>
        <p:pic>
          <p:nvPicPr>
            <p:cNvPr id="9" name="object 9"/>
            <p:cNvPicPr/>
            <p:nvPr/>
          </p:nvPicPr>
          <p:blipFill>
            <a:blip r:embed="rId5" cstate="print"/>
            <a:stretch>
              <a:fillRect/>
            </a:stretch>
          </p:blipFill>
          <p:spPr>
            <a:xfrm>
              <a:off x="415201" y="891616"/>
              <a:ext cx="1589328" cy="479564"/>
            </a:xfrm>
            <a:prstGeom prst="rect">
              <a:avLst/>
            </a:prstGeom>
          </p:spPr>
        </p:pic>
        <p:pic>
          <p:nvPicPr>
            <p:cNvPr id="10" name="object 10"/>
            <p:cNvPicPr/>
            <p:nvPr/>
          </p:nvPicPr>
          <p:blipFill>
            <a:blip r:embed="rId6" cstate="print"/>
            <a:stretch>
              <a:fillRect/>
            </a:stretch>
          </p:blipFill>
          <p:spPr>
            <a:xfrm>
              <a:off x="273815" y="1372298"/>
              <a:ext cx="1843876" cy="542375"/>
            </a:xfrm>
            <a:prstGeom prst="rect">
              <a:avLst/>
            </a:prstGeom>
          </p:spPr>
        </p:pic>
        <p:pic>
          <p:nvPicPr>
            <p:cNvPr id="11" name="object 11"/>
            <p:cNvPicPr/>
            <p:nvPr/>
          </p:nvPicPr>
          <p:blipFill>
            <a:blip r:embed="rId7" cstate="print"/>
            <a:stretch>
              <a:fillRect/>
            </a:stretch>
          </p:blipFill>
          <p:spPr>
            <a:xfrm>
              <a:off x="748029" y="859790"/>
              <a:ext cx="952499" cy="500379"/>
            </a:xfrm>
            <a:prstGeom prst="rect">
              <a:avLst/>
            </a:prstGeom>
          </p:spPr>
        </p:pic>
      </p:grpSp>
      <p:sp>
        <p:nvSpPr>
          <p:cNvPr id="6" name="object 6"/>
          <p:cNvSpPr txBox="1"/>
          <p:nvPr/>
        </p:nvSpPr>
        <p:spPr>
          <a:xfrm>
            <a:off x="9471286" y="6621864"/>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sp>
        <p:nvSpPr>
          <p:cNvPr id="12" name="object 12"/>
          <p:cNvSpPr txBox="1"/>
          <p:nvPr/>
        </p:nvSpPr>
        <p:spPr>
          <a:xfrm>
            <a:off x="925065" y="910897"/>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화면</a:t>
            </a:r>
            <a:endParaRPr sz="2400">
              <a:latin typeface="나눔고딕 ExtraBold"/>
              <a:cs typeface="나눔고딕 ExtraBold"/>
            </a:endParaRPr>
          </a:p>
        </p:txBody>
      </p:sp>
      <p:sp>
        <p:nvSpPr>
          <p:cNvPr id="15" name="TextBox 14">
            <a:extLst>
              <a:ext uri="{FF2B5EF4-FFF2-40B4-BE49-F238E27FC236}">
                <a16:creationId xmlns:a16="http://schemas.microsoft.com/office/drawing/2014/main" id="{6FD4354B-1C6D-02F1-833F-0CF74A10FC78}"/>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636851" y="2487445"/>
            <a:ext cx="232917" cy="232918"/>
          </a:xfrm>
          <a:prstGeom prst="rect">
            <a:avLst/>
          </a:prstGeom>
        </p:spPr>
      </p:pic>
      <p:sp>
        <p:nvSpPr>
          <p:cNvPr id="5" name="TextBox 4">
            <a:extLst>
              <a:ext uri="{FF2B5EF4-FFF2-40B4-BE49-F238E27FC236}">
                <a16:creationId xmlns:a16="http://schemas.microsoft.com/office/drawing/2014/main" id="{1A2F312B-27FC-4FB6-D0FB-209FC2ACFD56}"/>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9" name="TextBox 8">
            <a:extLst>
              <a:ext uri="{FF2B5EF4-FFF2-40B4-BE49-F238E27FC236}">
                <a16:creationId xmlns:a16="http://schemas.microsoft.com/office/drawing/2014/main" id="{073BFBDF-7F1B-A924-9F18-BBA27297454B}"/>
              </a:ext>
            </a:extLst>
          </p:cNvPr>
          <p:cNvSpPr txBox="1"/>
          <p:nvPr/>
        </p:nvSpPr>
        <p:spPr>
          <a:xfrm>
            <a:off x="402771" y="1200835"/>
            <a:ext cx="10325099"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표에</a:t>
            </a:r>
            <a:r>
              <a:rPr lang="ko-KR" altLang="en-US" sz="2400" b="1" spc="-12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배경색</a:t>
            </a:r>
            <a:r>
              <a:rPr lang="ko-KR" altLang="en-US" sz="2400" b="1" spc="-12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넣기</a:t>
            </a:r>
            <a:r>
              <a:rPr lang="ko-KR" altLang="en-US" sz="2400" b="1" spc="-110" dirty="0">
                <a:solidFill>
                  <a:srgbClr val="00AFEF"/>
                </a:solidFill>
                <a:latin typeface="나눔고딕 ExtraBold"/>
                <a:cs typeface="나눔고딕 ExtraBold"/>
              </a:rPr>
              <a:t> </a:t>
            </a:r>
            <a:r>
              <a:rPr lang="en-US" altLang="ko-KR" sz="2400" b="1" dirty="0">
                <a:solidFill>
                  <a:srgbClr val="00AFEF"/>
                </a:solidFill>
                <a:latin typeface="한컴산뜻돋움"/>
                <a:cs typeface="한컴산뜻돋움"/>
              </a:rPr>
              <a:t>-</a:t>
            </a:r>
            <a:r>
              <a:rPr lang="ko-KR" altLang="en-US" sz="2400" b="1" spc="-80" dirty="0">
                <a:solidFill>
                  <a:srgbClr val="00AFEF"/>
                </a:solidFill>
                <a:latin typeface="한컴산뜻돋움"/>
                <a:cs typeface="한컴산뜻돋움"/>
              </a:rPr>
              <a:t> </a:t>
            </a:r>
            <a:r>
              <a:rPr lang="en-US" altLang="ko-KR" sz="2400" b="1" spc="-10" dirty="0" err="1">
                <a:solidFill>
                  <a:srgbClr val="00AFEF"/>
                </a:solidFill>
                <a:latin typeface="한컴산뜻돋움"/>
                <a:cs typeface="한컴산뜻돋움"/>
              </a:rPr>
              <a:t>bgcolor</a:t>
            </a:r>
            <a:r>
              <a:rPr lang="en-US" altLang="ko-KR" sz="2400" b="1" spc="-45" dirty="0">
                <a:solidFill>
                  <a:srgbClr val="00AFEF"/>
                </a:solidFill>
                <a:latin typeface="한컴산뜻돋움"/>
                <a:cs typeface="한컴산뜻돋움"/>
              </a:rPr>
              <a:t> </a:t>
            </a:r>
            <a:r>
              <a:rPr lang="ko-KR" altLang="en-US" sz="2400" b="1" spc="-100" dirty="0">
                <a:solidFill>
                  <a:srgbClr val="00AFEF"/>
                </a:solidFill>
                <a:latin typeface="나눔고딕 ExtraBold"/>
                <a:cs typeface="나눔고딕 ExtraBold"/>
              </a:rPr>
              <a:t>속성</a:t>
            </a:r>
            <a:r>
              <a:rPr lang="en-US" altLang="ko-KR" sz="2400" b="1" spc="-100" dirty="0">
                <a:solidFill>
                  <a:srgbClr val="00AFEF"/>
                </a:solidFill>
                <a:latin typeface="한컴산뜻돋움"/>
                <a:cs typeface="한컴산뜻돋움"/>
              </a:rPr>
              <a:t>/</a:t>
            </a:r>
            <a:r>
              <a:rPr lang="ko-KR" altLang="en-US" sz="2400" b="1" spc="-70" dirty="0">
                <a:solidFill>
                  <a:srgbClr val="00AFEF"/>
                </a:solidFill>
                <a:latin typeface="한컴산뜻돋움"/>
                <a:cs typeface="한컴산뜻돋움"/>
              </a:rPr>
              <a:t> </a:t>
            </a:r>
            <a:r>
              <a:rPr lang="en-US" altLang="ko-KR" sz="2400" b="1" spc="-20" dirty="0">
                <a:solidFill>
                  <a:srgbClr val="00AFEF"/>
                </a:solidFill>
                <a:latin typeface="한컴산뜻돋움"/>
                <a:cs typeface="한컴산뜻돋움"/>
              </a:rPr>
              <a:t>style=background-</a:t>
            </a:r>
            <a:r>
              <a:rPr lang="en-US" altLang="ko-KR" sz="2400" b="1" spc="-10" dirty="0">
                <a:solidFill>
                  <a:srgbClr val="00AFEF"/>
                </a:solidFill>
                <a:latin typeface="한컴산뜻돋움"/>
                <a:cs typeface="한컴산뜻돋움"/>
              </a:rPr>
              <a:t>color:</a:t>
            </a:r>
            <a:r>
              <a:rPr lang="ko-KR" altLang="en-US" sz="2400" b="1" spc="-10" dirty="0" err="1">
                <a:solidFill>
                  <a:srgbClr val="00AFEF"/>
                </a:solidFill>
                <a:latin typeface="나눔고딕 ExtraBold"/>
                <a:cs typeface="나눔고딕 ExtraBold"/>
              </a:rPr>
              <a:t>컬러값</a:t>
            </a:r>
            <a:endParaRPr lang="ko-KR" altLang="en-US" sz="2400" dirty="0"/>
          </a:p>
        </p:txBody>
      </p:sp>
      <p:sp>
        <p:nvSpPr>
          <p:cNvPr id="11" name="TextBox 10">
            <a:extLst>
              <a:ext uri="{FF2B5EF4-FFF2-40B4-BE49-F238E27FC236}">
                <a16:creationId xmlns:a16="http://schemas.microsoft.com/office/drawing/2014/main" id="{AF1C0438-5A2E-52A2-C853-EFBA9E9637FE}"/>
              </a:ext>
            </a:extLst>
          </p:cNvPr>
          <p:cNvSpPr txBox="1"/>
          <p:nvPr/>
        </p:nvSpPr>
        <p:spPr>
          <a:xfrm>
            <a:off x="930729" y="2400023"/>
            <a:ext cx="10744200" cy="1477328"/>
          </a:xfrm>
          <a:prstGeom prst="rect">
            <a:avLst/>
          </a:prstGeom>
          <a:noFill/>
        </p:spPr>
        <p:txBody>
          <a:bodyPr wrap="square">
            <a:spAutoFit/>
          </a:bodyPr>
          <a:lstStyle/>
          <a:p>
            <a:r>
              <a:rPr lang="ko-KR" altLang="en-US" dirty="0"/>
              <a:t>표 전체나 일부 셀에만 배경색을 넣을 수도 있는데 이렇게 하면 셀을 좀 더 명확히 구분해 주기 때문에 항상 일정한 사각형 표의 모습을 깔끔하게 만들 수 있다. </a:t>
            </a:r>
            <a:endParaRPr lang="en-US" altLang="ko-KR" dirty="0"/>
          </a:p>
          <a:p>
            <a:endParaRPr lang="ko-KR" altLang="en-US" dirty="0"/>
          </a:p>
          <a:p>
            <a:r>
              <a:rPr lang="ko-KR" altLang="en-US" dirty="0"/>
              <a:t>표 전체에 배경색을 넣고 싶다면 &lt;TABLE&gt; 태그에 </a:t>
            </a:r>
            <a:r>
              <a:rPr lang="ko-KR" altLang="en-US" dirty="0" err="1"/>
              <a:t>bgcolor</a:t>
            </a:r>
            <a:r>
              <a:rPr lang="ko-KR" altLang="en-US" dirty="0"/>
              <a:t> 속성을 사용하고, 특정 부분에만 배경색을 넣고 싶다면 &lt;TR&gt; 태그나 &lt;TD&gt;, 또는 &lt;TH&gt; 태그에서 </a:t>
            </a:r>
            <a:r>
              <a:rPr lang="ko-KR" altLang="en-US" dirty="0" err="1"/>
              <a:t>bgcolor</a:t>
            </a:r>
            <a:r>
              <a:rPr lang="ko-KR" altLang="en-US" dirty="0"/>
              <a:t> 속성을 사용하면 된다.</a:t>
            </a:r>
          </a:p>
        </p:txBody>
      </p:sp>
      <p:cxnSp>
        <p:nvCxnSpPr>
          <p:cNvPr id="2" name="직선 연결선 1">
            <a:extLst>
              <a:ext uri="{FF2B5EF4-FFF2-40B4-BE49-F238E27FC236}">
                <a16:creationId xmlns:a16="http://schemas.microsoft.com/office/drawing/2014/main" id="{0E6EAB28-5E71-BEC8-EBCE-03874DAA02BA}"/>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4E07E0E-DFC8-213C-D541-CBEFE09A3363}"/>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6" name="TextBox 5">
            <a:extLst>
              <a:ext uri="{FF2B5EF4-FFF2-40B4-BE49-F238E27FC236}">
                <a16:creationId xmlns:a16="http://schemas.microsoft.com/office/drawing/2014/main" id="{473BC66A-F40E-C7B2-C81E-144AC6952AE3}"/>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a:grpSpLocks noGrp="1" noUngrp="1" noRot="1" noMove="1" noResize="1"/>
          </p:cNvGrpSpPr>
          <p:nvPr/>
        </p:nvGrpSpPr>
        <p:grpSpPr>
          <a:xfrm>
            <a:off x="185811" y="1243505"/>
            <a:ext cx="11484610" cy="6126480"/>
            <a:chOff x="196697" y="731876"/>
            <a:chExt cx="11484610" cy="6126480"/>
          </a:xfrm>
        </p:grpSpPr>
        <p:pic>
          <p:nvPicPr>
            <p:cNvPr id="4" name="object 4"/>
            <p:cNvPicPr>
              <a:picLocks noGrp="1" noRot="1" noMove="1" noResize="1" noEditPoints="1" noAdjustHandles="1" noChangeArrowheads="1" noChangeShapeType="1" noCrop="1"/>
            </p:cNvPicPr>
            <p:nvPr/>
          </p:nvPicPr>
          <p:blipFill>
            <a:blip r:embed="rId2" cstate="print"/>
            <a:stretch>
              <a:fillRect/>
            </a:stretch>
          </p:blipFill>
          <p:spPr>
            <a:xfrm>
              <a:off x="338074" y="731876"/>
              <a:ext cx="11342712" cy="6126123"/>
            </a:xfrm>
            <a:prstGeom prst="rect">
              <a:avLst/>
            </a:prstGeom>
          </p:spPr>
        </p:pic>
        <p:pic>
          <p:nvPicPr>
            <p:cNvPr id="5" name="object 5"/>
            <p:cNvPicPr>
              <a:picLocks noGrp="1" noRot="1" noMove="1" noResize="1" noEditPoints="1" noAdjustHandles="1" noChangeArrowheads="1" noChangeShapeType="1" noCrop="1"/>
            </p:cNvPicPr>
            <p:nvPr/>
          </p:nvPicPr>
          <p:blipFill>
            <a:blip r:embed="rId3" cstate="print"/>
            <a:stretch>
              <a:fillRect/>
            </a:stretch>
          </p:blipFill>
          <p:spPr>
            <a:xfrm>
              <a:off x="338075" y="1354188"/>
              <a:ext cx="1589340" cy="479564"/>
            </a:xfrm>
            <a:prstGeom prst="rect">
              <a:avLst/>
            </a:prstGeom>
          </p:spPr>
        </p:pic>
        <p:pic>
          <p:nvPicPr>
            <p:cNvPr id="6" name="object 6"/>
            <p:cNvPicPr>
              <a:picLocks noGrp="1" noRot="1" noMove="1" noResize="1" noEditPoints="1" noAdjustHandles="1" noChangeArrowheads="1" noChangeShapeType="1" noCrop="1"/>
            </p:cNvPicPr>
            <p:nvPr/>
          </p:nvPicPr>
          <p:blipFill>
            <a:blip r:embed="rId4" cstate="print"/>
            <a:stretch>
              <a:fillRect/>
            </a:stretch>
          </p:blipFill>
          <p:spPr>
            <a:xfrm>
              <a:off x="196697" y="1834862"/>
              <a:ext cx="1843874" cy="542374"/>
            </a:xfrm>
            <a:prstGeom prst="rect">
              <a:avLst/>
            </a:prstGeom>
          </p:spPr>
        </p:pic>
        <p:pic>
          <p:nvPicPr>
            <p:cNvPr id="7" name="object 7"/>
            <p:cNvPicPr>
              <a:picLocks noGrp="1" noRot="1" noMove="1" noResize="1" noEditPoints="1" noAdjustHandles="1" noChangeArrowheads="1" noChangeShapeType="1" noCrop="1"/>
            </p:cNvPicPr>
            <p:nvPr/>
          </p:nvPicPr>
          <p:blipFill>
            <a:blip r:embed="rId5" cstate="print"/>
            <a:stretch>
              <a:fillRect/>
            </a:stretch>
          </p:blipFill>
          <p:spPr>
            <a:xfrm>
              <a:off x="670560" y="1322082"/>
              <a:ext cx="952499" cy="500367"/>
            </a:xfrm>
            <a:prstGeom prst="rect">
              <a:avLst/>
            </a:prstGeom>
          </p:spPr>
        </p:pic>
      </p:grpSp>
      <p:sp>
        <p:nvSpPr>
          <p:cNvPr id="8" name="object 8"/>
          <p:cNvSpPr txBox="1"/>
          <p:nvPr/>
        </p:nvSpPr>
        <p:spPr>
          <a:xfrm>
            <a:off x="548814" y="1189494"/>
            <a:ext cx="9176385" cy="5749290"/>
          </a:xfrm>
          <a:prstGeom prst="rect">
            <a:avLst/>
          </a:prstGeom>
        </p:spPr>
        <p:txBody>
          <a:bodyPr vert="horz" wrap="square" lIns="0" tIns="12700" rIns="0" bIns="0" rtlCol="0">
            <a:spAutoFit/>
          </a:bodyPr>
          <a:lstStyle/>
          <a:p>
            <a:pPr marL="304165" marR="357505" indent="-292100">
              <a:lnSpc>
                <a:spcPct val="158500"/>
              </a:lnSpc>
              <a:spcBef>
                <a:spcPts val="100"/>
              </a:spcBef>
            </a:pPr>
            <a:r>
              <a:rPr sz="2400" b="1" dirty="0">
                <a:solidFill>
                  <a:srgbClr val="00AFEF"/>
                </a:solidFill>
                <a:latin typeface="한컴산뜻돋움"/>
                <a:cs typeface="한컴산뜻돋움"/>
              </a:rPr>
              <a:t>3.</a:t>
            </a:r>
            <a:r>
              <a:rPr sz="2400" b="1" spc="-85"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표에</a:t>
            </a:r>
            <a:r>
              <a:rPr sz="2400" b="1" spc="-12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배경색</a:t>
            </a:r>
            <a:r>
              <a:rPr sz="2400" b="1" spc="-12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넣기</a:t>
            </a:r>
            <a:r>
              <a:rPr sz="2400" b="1" spc="-110" dirty="0">
                <a:solidFill>
                  <a:srgbClr val="00AFEF"/>
                </a:solidFill>
                <a:latin typeface="나눔고딕 ExtraBold"/>
                <a:cs typeface="나눔고딕 ExtraBold"/>
              </a:rPr>
              <a:t> </a:t>
            </a:r>
            <a:r>
              <a:rPr sz="2400" b="1" dirty="0">
                <a:solidFill>
                  <a:srgbClr val="00AFEF"/>
                </a:solidFill>
                <a:latin typeface="한컴산뜻돋움"/>
                <a:cs typeface="한컴산뜻돋움"/>
              </a:rPr>
              <a:t>-</a:t>
            </a:r>
            <a:r>
              <a:rPr sz="2400" b="1" spc="-80" dirty="0">
                <a:solidFill>
                  <a:srgbClr val="00AFEF"/>
                </a:solidFill>
                <a:latin typeface="한컴산뜻돋움"/>
                <a:cs typeface="한컴산뜻돋움"/>
              </a:rPr>
              <a:t> </a:t>
            </a:r>
            <a:r>
              <a:rPr sz="2400" b="1" spc="-10" dirty="0">
                <a:solidFill>
                  <a:srgbClr val="00AFEF"/>
                </a:solidFill>
                <a:latin typeface="한컴산뜻돋움"/>
                <a:cs typeface="한컴산뜻돋움"/>
              </a:rPr>
              <a:t>bgcolor</a:t>
            </a:r>
            <a:r>
              <a:rPr sz="2400" b="1" spc="-45" dirty="0">
                <a:solidFill>
                  <a:srgbClr val="00AFEF"/>
                </a:solidFill>
                <a:latin typeface="한컴산뜻돋움"/>
                <a:cs typeface="한컴산뜻돋움"/>
              </a:rPr>
              <a:t> </a:t>
            </a:r>
            <a:r>
              <a:rPr sz="2400" b="1" spc="-100" dirty="0">
                <a:solidFill>
                  <a:srgbClr val="00AFEF"/>
                </a:solidFill>
                <a:latin typeface="나눔고딕 ExtraBold"/>
                <a:cs typeface="나눔고딕 ExtraBold"/>
              </a:rPr>
              <a:t>속성</a:t>
            </a:r>
            <a:r>
              <a:rPr sz="2400" b="1" spc="-100" dirty="0">
                <a:solidFill>
                  <a:srgbClr val="00AFEF"/>
                </a:solidFill>
                <a:latin typeface="한컴산뜻돋움"/>
                <a:cs typeface="한컴산뜻돋움"/>
              </a:rPr>
              <a:t>/</a:t>
            </a:r>
            <a:r>
              <a:rPr sz="2400" b="1" spc="-70" dirty="0">
                <a:solidFill>
                  <a:srgbClr val="00AFEF"/>
                </a:solidFill>
                <a:latin typeface="한컴산뜻돋움"/>
                <a:cs typeface="한컴산뜻돋움"/>
              </a:rPr>
              <a:t> </a:t>
            </a:r>
            <a:r>
              <a:rPr sz="2400" b="1" spc="-20" dirty="0">
                <a:solidFill>
                  <a:srgbClr val="00AFEF"/>
                </a:solidFill>
                <a:latin typeface="한컴산뜻돋움"/>
                <a:cs typeface="한컴산뜻돋움"/>
              </a:rPr>
              <a:t>style=background-</a:t>
            </a:r>
            <a:r>
              <a:rPr sz="2400" b="1" spc="-30" dirty="0">
                <a:solidFill>
                  <a:srgbClr val="00AFEF"/>
                </a:solidFill>
                <a:latin typeface="한컴산뜻돋움"/>
                <a:cs typeface="한컴산뜻돋움"/>
              </a:rPr>
              <a:t>color:</a:t>
            </a:r>
            <a:r>
              <a:rPr sz="2400" b="1" spc="-30" dirty="0">
                <a:solidFill>
                  <a:srgbClr val="00AFEF"/>
                </a:solidFill>
                <a:latin typeface="나눔고딕 ExtraBold"/>
                <a:cs typeface="나눔고딕 ExtraBold"/>
              </a:rPr>
              <a:t>컬러값 </a:t>
            </a:r>
            <a:r>
              <a:rPr sz="2400" b="1" spc="-25" dirty="0">
                <a:solidFill>
                  <a:srgbClr val="FFFFFF"/>
                </a:solidFill>
                <a:latin typeface="나눔고딕 ExtraBold"/>
                <a:cs typeface="나눔고딕 ExtraBold"/>
              </a:rPr>
              <a:t>소스</a:t>
            </a:r>
            <a:endParaRPr sz="2400" dirty="0">
              <a:latin typeface="나눔고딕 ExtraBold"/>
              <a:cs typeface="나눔고딕 ExtraBold"/>
            </a:endParaRPr>
          </a:p>
          <a:p>
            <a:pPr marL="730885">
              <a:lnSpc>
                <a:spcPts val="2375"/>
              </a:lnSpc>
              <a:spcBef>
                <a:spcPts val="2390"/>
              </a:spcBef>
            </a:pPr>
            <a:r>
              <a:rPr sz="2000" spc="-40" dirty="0">
                <a:latin typeface="나눔고딕"/>
                <a:cs typeface="나눔고딕"/>
              </a:rPr>
              <a:t>&lt;TABLE</a:t>
            </a:r>
            <a:r>
              <a:rPr sz="2000" spc="-70" dirty="0">
                <a:latin typeface="나눔고딕"/>
                <a:cs typeface="나눔고딕"/>
              </a:rPr>
              <a:t> </a:t>
            </a:r>
            <a:r>
              <a:rPr sz="2000" spc="-95" dirty="0">
                <a:latin typeface="나눔고딕"/>
                <a:cs typeface="나눔고딕"/>
              </a:rPr>
              <a:t>WIDTH="400"</a:t>
            </a:r>
            <a:r>
              <a:rPr sz="2000" spc="-70" dirty="0">
                <a:latin typeface="나눔고딕"/>
                <a:cs typeface="나눔고딕"/>
              </a:rPr>
              <a:t> </a:t>
            </a:r>
            <a:r>
              <a:rPr sz="2000" spc="-80" dirty="0">
                <a:latin typeface="나눔고딕"/>
                <a:cs typeface="나눔고딕"/>
              </a:rPr>
              <a:t>HEIGHT="100"</a:t>
            </a:r>
            <a:r>
              <a:rPr sz="2000" spc="-70" dirty="0">
                <a:latin typeface="나눔고딕"/>
                <a:cs typeface="나눔고딕"/>
              </a:rPr>
              <a:t> </a:t>
            </a:r>
            <a:r>
              <a:rPr sz="2000" spc="-90" dirty="0">
                <a:latin typeface="나눔고딕"/>
                <a:cs typeface="나눔고딕"/>
              </a:rPr>
              <a:t>BORDER="1"</a:t>
            </a:r>
            <a:r>
              <a:rPr sz="2000" spc="-70" dirty="0">
                <a:latin typeface="나눔고딕"/>
                <a:cs typeface="나눔고딕"/>
              </a:rPr>
              <a:t> </a:t>
            </a:r>
            <a:r>
              <a:rPr sz="2000" spc="-45" dirty="0">
                <a:solidFill>
                  <a:srgbClr val="00AFEF"/>
                </a:solidFill>
                <a:latin typeface="나눔고딕"/>
                <a:cs typeface="나눔고딕"/>
              </a:rPr>
              <a:t>BGCOLOR</a:t>
            </a:r>
            <a:r>
              <a:rPr sz="2000" spc="-45" dirty="0">
                <a:latin typeface="맑은 고딕"/>
                <a:cs typeface="맑은 고딕"/>
              </a:rPr>
              <a:t>="</a:t>
            </a:r>
            <a:r>
              <a:rPr sz="2000" spc="-45" dirty="0">
                <a:solidFill>
                  <a:srgbClr val="00AFEF"/>
                </a:solidFill>
                <a:latin typeface="나눔고딕"/>
                <a:cs typeface="나눔고딕"/>
              </a:rPr>
              <a:t>#11BB66</a:t>
            </a:r>
            <a:r>
              <a:rPr sz="2000" spc="-45" dirty="0">
                <a:latin typeface="나눔고딕"/>
                <a:cs typeface="나눔고딕"/>
              </a:rPr>
              <a:t>"&gt;</a:t>
            </a:r>
            <a:endParaRPr sz="2000" dirty="0">
              <a:latin typeface="나눔고딕"/>
              <a:cs typeface="나눔고딕"/>
            </a:endParaRPr>
          </a:p>
          <a:p>
            <a:pPr marL="730885">
              <a:lnSpc>
                <a:spcPts val="2375"/>
              </a:lnSpc>
            </a:pPr>
            <a:r>
              <a:rPr sz="2000" dirty="0">
                <a:latin typeface="나눔고딕"/>
                <a:cs typeface="나눔고딕"/>
              </a:rPr>
              <a:t>&lt;CAPTION&gt;</a:t>
            </a:r>
            <a:r>
              <a:rPr sz="2000" dirty="0">
                <a:latin typeface="휴먼아미체"/>
                <a:cs typeface="휴먼아미체"/>
              </a:rPr>
              <a:t>표</a:t>
            </a:r>
            <a:r>
              <a:rPr sz="2000" spc="-315" dirty="0">
                <a:latin typeface="휴먼아미체"/>
                <a:cs typeface="휴먼아미체"/>
              </a:rPr>
              <a:t> </a:t>
            </a:r>
            <a:r>
              <a:rPr sz="2000" spc="505" dirty="0">
                <a:latin typeface="휴먼아미체"/>
                <a:cs typeface="휴먼아미체"/>
              </a:rPr>
              <a:t>전체에</a:t>
            </a:r>
            <a:r>
              <a:rPr sz="2000" spc="-265" dirty="0">
                <a:latin typeface="휴먼아미체"/>
                <a:cs typeface="휴먼아미체"/>
              </a:rPr>
              <a:t> </a:t>
            </a:r>
            <a:r>
              <a:rPr sz="2000" spc="505" dirty="0">
                <a:latin typeface="휴먼아미체"/>
                <a:cs typeface="휴먼아미체"/>
              </a:rPr>
              <a:t>배경색</a:t>
            </a:r>
            <a:r>
              <a:rPr sz="2000" spc="-275" dirty="0">
                <a:latin typeface="휴먼아미체"/>
                <a:cs typeface="휴먼아미체"/>
              </a:rPr>
              <a:t> </a:t>
            </a:r>
            <a:r>
              <a:rPr sz="2000" spc="55" dirty="0">
                <a:latin typeface="휴먼아미체"/>
                <a:cs typeface="휴먼아미체"/>
              </a:rPr>
              <a:t>지정</a:t>
            </a:r>
            <a:r>
              <a:rPr sz="2000" spc="55" dirty="0">
                <a:latin typeface="나눔고딕"/>
                <a:cs typeface="나눔고딕"/>
              </a:rPr>
              <a:t>&lt;/CAPTION&gt;</a:t>
            </a:r>
            <a:endParaRPr sz="2000" dirty="0">
              <a:latin typeface="나눔고딕"/>
              <a:cs typeface="나눔고딕"/>
            </a:endParaRPr>
          </a:p>
          <a:p>
            <a:pPr marL="730885">
              <a:lnSpc>
                <a:spcPct val="100000"/>
              </a:lnSpc>
            </a:pPr>
            <a:r>
              <a:rPr sz="2000" spc="-10" dirty="0">
                <a:latin typeface="나눔고딕"/>
                <a:cs typeface="나눔고딕"/>
              </a:rPr>
              <a:t>&lt;TR&gt;&lt;TD&gt;&amp;nbsp;&lt;/TD&gt;&lt;TD&gt;&amp;nbsp;&lt;/TD&gt;&lt;/TR&gt;</a:t>
            </a:r>
            <a:endParaRPr sz="2000" dirty="0">
              <a:latin typeface="나눔고딕"/>
              <a:cs typeface="나눔고딕"/>
            </a:endParaRPr>
          </a:p>
          <a:p>
            <a:pPr marL="730885">
              <a:lnSpc>
                <a:spcPts val="2375"/>
              </a:lnSpc>
              <a:spcBef>
                <a:spcPts val="50"/>
              </a:spcBef>
            </a:pPr>
            <a:r>
              <a:rPr sz="2000" spc="-10" dirty="0">
                <a:latin typeface="나눔고딕"/>
                <a:cs typeface="나눔고딕"/>
              </a:rPr>
              <a:t>&lt;TR&gt;&lt;TD&gt;&amp;nbsp;&lt;/TD&gt;&lt;TD&gt;&amp;nbsp;&lt;/TD&gt;&lt;/TR&gt;</a:t>
            </a:r>
            <a:endParaRPr sz="2000" dirty="0">
              <a:latin typeface="나눔고딕"/>
              <a:cs typeface="나눔고딕"/>
            </a:endParaRPr>
          </a:p>
          <a:p>
            <a:pPr marL="730885">
              <a:lnSpc>
                <a:spcPts val="2375"/>
              </a:lnSpc>
            </a:pPr>
            <a:r>
              <a:rPr sz="2000" spc="-10" dirty="0">
                <a:latin typeface="나눔고딕"/>
                <a:cs typeface="나눔고딕"/>
              </a:rPr>
              <a:t>&lt;/TABLE&gt;</a:t>
            </a:r>
            <a:endParaRPr sz="2000" dirty="0">
              <a:latin typeface="나눔고딕"/>
              <a:cs typeface="나눔고딕"/>
            </a:endParaRPr>
          </a:p>
          <a:p>
            <a:pPr>
              <a:lnSpc>
                <a:spcPct val="100000"/>
              </a:lnSpc>
              <a:spcBef>
                <a:spcPts val="65"/>
              </a:spcBef>
            </a:pPr>
            <a:endParaRPr sz="1450" dirty="0">
              <a:latin typeface="나눔고딕"/>
              <a:cs typeface="나눔고딕"/>
            </a:endParaRPr>
          </a:p>
          <a:p>
            <a:pPr marL="730885">
              <a:lnSpc>
                <a:spcPct val="100000"/>
              </a:lnSpc>
            </a:pPr>
            <a:r>
              <a:rPr sz="2000" spc="-10" dirty="0">
                <a:latin typeface="나눔고딕"/>
                <a:cs typeface="나눔고딕"/>
              </a:rPr>
              <a:t>&lt;P&gt;&amp;nbsp;&lt;/P&gt;</a:t>
            </a:r>
            <a:endParaRPr sz="2000" dirty="0">
              <a:latin typeface="나눔고딕"/>
              <a:cs typeface="나눔고딕"/>
            </a:endParaRPr>
          </a:p>
          <a:p>
            <a:pPr>
              <a:lnSpc>
                <a:spcPct val="100000"/>
              </a:lnSpc>
              <a:spcBef>
                <a:spcPts val="65"/>
              </a:spcBef>
            </a:pPr>
            <a:endParaRPr sz="1450" dirty="0">
              <a:latin typeface="나눔고딕"/>
              <a:cs typeface="나눔고딕"/>
            </a:endParaRPr>
          </a:p>
          <a:p>
            <a:pPr marL="730885">
              <a:lnSpc>
                <a:spcPct val="100000"/>
              </a:lnSpc>
            </a:pPr>
            <a:r>
              <a:rPr sz="2000" spc="-45" dirty="0">
                <a:latin typeface="나눔고딕"/>
                <a:cs typeface="나눔고딕"/>
              </a:rPr>
              <a:t>&lt;TABLE</a:t>
            </a:r>
            <a:r>
              <a:rPr sz="2000" spc="-70" dirty="0">
                <a:latin typeface="나눔고딕"/>
                <a:cs typeface="나눔고딕"/>
              </a:rPr>
              <a:t> </a:t>
            </a:r>
            <a:r>
              <a:rPr sz="2000" spc="-95" dirty="0">
                <a:latin typeface="나눔고딕"/>
                <a:cs typeface="나눔고딕"/>
              </a:rPr>
              <a:t>WIDTH="400"</a:t>
            </a:r>
            <a:r>
              <a:rPr sz="2000" spc="-45" dirty="0">
                <a:latin typeface="나눔고딕"/>
                <a:cs typeface="나눔고딕"/>
              </a:rPr>
              <a:t> </a:t>
            </a:r>
            <a:r>
              <a:rPr sz="2000" spc="-80" dirty="0">
                <a:latin typeface="나눔고딕"/>
                <a:cs typeface="나눔고딕"/>
              </a:rPr>
              <a:t>HEIGHT="100"</a:t>
            </a:r>
            <a:r>
              <a:rPr sz="2000" spc="-40" dirty="0">
                <a:latin typeface="나눔고딕"/>
                <a:cs typeface="나눔고딕"/>
              </a:rPr>
              <a:t> </a:t>
            </a:r>
            <a:r>
              <a:rPr sz="2000" spc="-10" dirty="0">
                <a:latin typeface="나눔고딕"/>
                <a:cs typeface="나눔고딕"/>
              </a:rPr>
              <a:t>BORDER="1"&gt;</a:t>
            </a:r>
            <a:endParaRPr sz="2000" dirty="0">
              <a:latin typeface="나눔고딕"/>
              <a:cs typeface="나눔고딕"/>
            </a:endParaRPr>
          </a:p>
          <a:p>
            <a:pPr marL="730885">
              <a:lnSpc>
                <a:spcPct val="100000"/>
              </a:lnSpc>
            </a:pPr>
            <a:r>
              <a:rPr sz="2000" spc="-30" dirty="0">
                <a:latin typeface="나눔고딕"/>
                <a:cs typeface="나눔고딕"/>
              </a:rPr>
              <a:t>&lt;CAPTION&gt;</a:t>
            </a:r>
            <a:r>
              <a:rPr sz="2000" spc="-30" dirty="0">
                <a:latin typeface="휴먼아미체"/>
                <a:cs typeface="휴먼아미체"/>
              </a:rPr>
              <a:t>셀</a:t>
            </a:r>
            <a:r>
              <a:rPr sz="2000" spc="-345" dirty="0">
                <a:latin typeface="휴먼아미체"/>
                <a:cs typeface="휴먼아미체"/>
              </a:rPr>
              <a:t> </a:t>
            </a:r>
            <a:r>
              <a:rPr sz="2000" spc="509" dirty="0">
                <a:latin typeface="휴먼아미체"/>
                <a:cs typeface="휴먼아미체"/>
              </a:rPr>
              <a:t>하나에만</a:t>
            </a:r>
            <a:r>
              <a:rPr sz="2000" spc="-305" dirty="0">
                <a:latin typeface="휴먼아미체"/>
                <a:cs typeface="휴먼아미체"/>
              </a:rPr>
              <a:t> </a:t>
            </a:r>
            <a:r>
              <a:rPr sz="2000" spc="505" dirty="0">
                <a:latin typeface="휴먼아미체"/>
                <a:cs typeface="휴먼아미체"/>
              </a:rPr>
              <a:t>배경색</a:t>
            </a:r>
            <a:r>
              <a:rPr sz="2000" spc="-310" dirty="0">
                <a:latin typeface="휴먼아미체"/>
                <a:cs typeface="휴먼아미체"/>
              </a:rPr>
              <a:t> </a:t>
            </a:r>
            <a:r>
              <a:rPr sz="2000" spc="55" dirty="0">
                <a:latin typeface="휴먼아미체"/>
                <a:cs typeface="휴먼아미체"/>
              </a:rPr>
              <a:t>지정</a:t>
            </a:r>
            <a:r>
              <a:rPr sz="2000" spc="55" dirty="0">
                <a:latin typeface="나눔고딕"/>
                <a:cs typeface="나눔고딕"/>
              </a:rPr>
              <a:t>&lt;/CAPTION&gt;</a:t>
            </a:r>
            <a:endParaRPr sz="2000" dirty="0">
              <a:latin typeface="나눔고딕"/>
              <a:cs typeface="나눔고딕"/>
            </a:endParaRPr>
          </a:p>
          <a:p>
            <a:pPr marL="730885">
              <a:lnSpc>
                <a:spcPct val="100000"/>
              </a:lnSpc>
            </a:pPr>
            <a:r>
              <a:rPr sz="2000" spc="-35" dirty="0">
                <a:latin typeface="나눔고딕"/>
                <a:cs typeface="나눔고딕"/>
              </a:rPr>
              <a:t>&lt;TR&gt;&lt;TD&gt;&amp;nbsp;&lt;/TD&gt;&lt;TD</a:t>
            </a:r>
            <a:r>
              <a:rPr sz="2000" spc="-5" dirty="0">
                <a:latin typeface="나눔고딕"/>
                <a:cs typeface="나눔고딕"/>
              </a:rPr>
              <a:t> </a:t>
            </a:r>
            <a:r>
              <a:rPr sz="2000" spc="-10" dirty="0">
                <a:latin typeface="나눔고딕"/>
                <a:cs typeface="나눔고딕"/>
              </a:rPr>
              <a:t>BGCOLOR="#FF66FF"&gt;&amp;nbsp;&lt;/TD&gt;&lt;/TR&gt;</a:t>
            </a:r>
            <a:endParaRPr sz="2000" dirty="0">
              <a:latin typeface="나눔고딕"/>
              <a:cs typeface="나눔고딕"/>
            </a:endParaRPr>
          </a:p>
          <a:p>
            <a:pPr marL="730885">
              <a:lnSpc>
                <a:spcPts val="2375"/>
              </a:lnSpc>
              <a:spcBef>
                <a:spcPts val="50"/>
              </a:spcBef>
            </a:pPr>
            <a:r>
              <a:rPr sz="2000" spc="-45" dirty="0">
                <a:latin typeface="나눔고딕"/>
                <a:cs typeface="나눔고딕"/>
              </a:rPr>
              <a:t>&lt;TR</a:t>
            </a:r>
            <a:r>
              <a:rPr sz="2000" spc="-90" dirty="0">
                <a:latin typeface="나눔고딕"/>
                <a:cs typeface="나눔고딕"/>
              </a:rPr>
              <a:t> </a:t>
            </a:r>
            <a:r>
              <a:rPr sz="2000" spc="-20" dirty="0">
                <a:solidFill>
                  <a:srgbClr val="00AFEF"/>
                </a:solidFill>
                <a:latin typeface="나눔고딕"/>
                <a:cs typeface="나눔고딕"/>
              </a:rPr>
              <a:t>BGCOLOR</a:t>
            </a:r>
            <a:r>
              <a:rPr sz="2000" spc="-20" dirty="0">
                <a:latin typeface="맑은 고딕"/>
                <a:cs typeface="맑은 고딕"/>
              </a:rPr>
              <a:t>="</a:t>
            </a:r>
            <a:r>
              <a:rPr sz="2000" spc="-20" dirty="0">
                <a:solidFill>
                  <a:srgbClr val="00AFEF"/>
                </a:solidFill>
                <a:latin typeface="나눔고딕"/>
                <a:cs typeface="나눔고딕"/>
              </a:rPr>
              <a:t>#AA66FF</a:t>
            </a:r>
            <a:r>
              <a:rPr sz="2000" spc="-20" dirty="0">
                <a:latin typeface="나눔고딕"/>
                <a:cs typeface="나눔고딕"/>
              </a:rPr>
              <a:t>"&gt;&lt;TD&gt;&amp;nbsp;&lt;/TD&gt;&lt;TD&gt;&amp;nbsp;&lt;/TD&gt;&lt;/TR&gt;</a:t>
            </a:r>
            <a:endParaRPr sz="2000" dirty="0">
              <a:latin typeface="나눔고딕"/>
              <a:cs typeface="나눔고딕"/>
            </a:endParaRPr>
          </a:p>
          <a:p>
            <a:pPr marL="730885">
              <a:lnSpc>
                <a:spcPts val="2375"/>
              </a:lnSpc>
            </a:pPr>
            <a:r>
              <a:rPr sz="2000" spc="-10" dirty="0">
                <a:latin typeface="나눔고딕"/>
                <a:cs typeface="나눔고딕"/>
              </a:rPr>
              <a:t>&lt;/TABLE&gt;</a:t>
            </a:r>
            <a:endParaRPr sz="2000" dirty="0">
              <a:latin typeface="나눔고딕"/>
              <a:cs typeface="나눔고딕"/>
            </a:endParaRPr>
          </a:p>
          <a:p>
            <a:pPr marL="730885">
              <a:lnSpc>
                <a:spcPct val="100000"/>
              </a:lnSpc>
            </a:pPr>
            <a:r>
              <a:rPr sz="2000" spc="540" dirty="0">
                <a:latin typeface="휴먼아미체"/>
                <a:cs typeface="휴먼아미체"/>
              </a:rPr>
              <a:t>한</a:t>
            </a:r>
            <a:r>
              <a:rPr sz="2000" spc="-370" dirty="0">
                <a:latin typeface="휴먼아미체"/>
                <a:cs typeface="휴먼아미체"/>
              </a:rPr>
              <a:t> </a:t>
            </a:r>
            <a:r>
              <a:rPr sz="2000" spc="145" dirty="0">
                <a:latin typeface="휴먼아미체"/>
                <a:cs typeface="휴먼아미체"/>
              </a:rPr>
              <a:t>줄</a:t>
            </a:r>
            <a:r>
              <a:rPr sz="2000" spc="145" dirty="0">
                <a:latin typeface="나눔고딕"/>
                <a:cs typeface="나눔고딕"/>
              </a:rPr>
              <a:t>(ROW)</a:t>
            </a:r>
            <a:r>
              <a:rPr sz="2000" spc="-100" dirty="0">
                <a:latin typeface="나눔고딕"/>
                <a:cs typeface="나눔고딕"/>
              </a:rPr>
              <a:t> </a:t>
            </a:r>
            <a:r>
              <a:rPr sz="2000" spc="505" dirty="0">
                <a:latin typeface="휴먼아미체"/>
                <a:cs typeface="휴먼아미체"/>
              </a:rPr>
              <a:t>전체에</a:t>
            </a:r>
            <a:r>
              <a:rPr sz="2000" spc="-345" dirty="0">
                <a:latin typeface="휴먼아미체"/>
                <a:cs typeface="휴먼아미체"/>
              </a:rPr>
              <a:t> </a:t>
            </a:r>
            <a:r>
              <a:rPr sz="2000" spc="505" dirty="0">
                <a:latin typeface="휴먼아미체"/>
                <a:cs typeface="휴먼아미체"/>
              </a:rPr>
              <a:t>배경색</a:t>
            </a:r>
            <a:r>
              <a:rPr sz="2000" spc="-340" dirty="0">
                <a:latin typeface="휴먼아미체"/>
                <a:cs typeface="휴먼아미체"/>
              </a:rPr>
              <a:t> </a:t>
            </a:r>
            <a:r>
              <a:rPr sz="2000" spc="620" dirty="0">
                <a:latin typeface="휴먼아미체"/>
                <a:cs typeface="휴먼아미체"/>
              </a:rPr>
              <a:t>지정</a:t>
            </a:r>
            <a:endParaRPr sz="2000" dirty="0">
              <a:latin typeface="휴먼아미체"/>
              <a:cs typeface="휴먼아미체"/>
            </a:endParaRPr>
          </a:p>
        </p:txBody>
      </p:sp>
      <p:sp>
        <p:nvSpPr>
          <p:cNvPr id="11" name="TextBox 10">
            <a:extLst>
              <a:ext uri="{FF2B5EF4-FFF2-40B4-BE49-F238E27FC236}">
                <a16:creationId xmlns:a16="http://schemas.microsoft.com/office/drawing/2014/main" id="{96E5B842-E4D7-CB3A-7EBE-C028D2FE16B7}"/>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6697" y="697616"/>
            <a:ext cx="11527155" cy="6160770"/>
            <a:chOff x="196697" y="697616"/>
            <a:chExt cx="11527155" cy="6160770"/>
          </a:xfrm>
        </p:grpSpPr>
        <p:pic>
          <p:nvPicPr>
            <p:cNvPr id="4" name="object 4"/>
            <p:cNvPicPr/>
            <p:nvPr/>
          </p:nvPicPr>
          <p:blipFill>
            <a:blip r:embed="rId2" cstate="print"/>
            <a:stretch>
              <a:fillRect/>
            </a:stretch>
          </p:blipFill>
          <p:spPr>
            <a:xfrm>
              <a:off x="380796" y="697616"/>
              <a:ext cx="11342712" cy="6160383"/>
            </a:xfrm>
            <a:prstGeom prst="rect">
              <a:avLst/>
            </a:prstGeom>
          </p:spPr>
        </p:pic>
        <p:pic>
          <p:nvPicPr>
            <p:cNvPr id="5" name="object 5"/>
            <p:cNvPicPr/>
            <p:nvPr/>
          </p:nvPicPr>
          <p:blipFill>
            <a:blip r:embed="rId3" cstate="print"/>
            <a:stretch>
              <a:fillRect/>
            </a:stretch>
          </p:blipFill>
          <p:spPr>
            <a:xfrm>
              <a:off x="338075" y="1354188"/>
              <a:ext cx="1589340" cy="479564"/>
            </a:xfrm>
            <a:prstGeom prst="rect">
              <a:avLst/>
            </a:prstGeom>
          </p:spPr>
        </p:pic>
        <p:pic>
          <p:nvPicPr>
            <p:cNvPr id="6" name="object 6"/>
            <p:cNvPicPr/>
            <p:nvPr/>
          </p:nvPicPr>
          <p:blipFill>
            <a:blip r:embed="rId4" cstate="print"/>
            <a:stretch>
              <a:fillRect/>
            </a:stretch>
          </p:blipFill>
          <p:spPr>
            <a:xfrm>
              <a:off x="196697" y="1834862"/>
              <a:ext cx="1843874" cy="542374"/>
            </a:xfrm>
            <a:prstGeom prst="rect">
              <a:avLst/>
            </a:prstGeom>
          </p:spPr>
        </p:pic>
        <p:pic>
          <p:nvPicPr>
            <p:cNvPr id="7" name="object 7"/>
            <p:cNvPicPr/>
            <p:nvPr/>
          </p:nvPicPr>
          <p:blipFill>
            <a:blip r:embed="rId5" cstate="print"/>
            <a:stretch>
              <a:fillRect/>
            </a:stretch>
          </p:blipFill>
          <p:spPr>
            <a:xfrm>
              <a:off x="670560" y="1322082"/>
              <a:ext cx="952499" cy="500367"/>
            </a:xfrm>
            <a:prstGeom prst="rect">
              <a:avLst/>
            </a:prstGeom>
          </p:spPr>
        </p:pic>
      </p:grpSp>
      <p:sp>
        <p:nvSpPr>
          <p:cNvPr id="8" name="object 8"/>
          <p:cNvSpPr txBox="1"/>
          <p:nvPr/>
        </p:nvSpPr>
        <p:spPr>
          <a:xfrm>
            <a:off x="9471286" y="6621864"/>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grpSp>
        <p:nvGrpSpPr>
          <p:cNvPr id="9" name="object 9"/>
          <p:cNvGrpSpPr/>
          <p:nvPr/>
        </p:nvGrpSpPr>
        <p:grpSpPr>
          <a:xfrm>
            <a:off x="3477647" y="2117031"/>
            <a:ext cx="5959475" cy="4719955"/>
            <a:chOff x="3477647" y="2117031"/>
            <a:chExt cx="5959475" cy="4719955"/>
          </a:xfrm>
        </p:grpSpPr>
        <p:pic>
          <p:nvPicPr>
            <p:cNvPr id="10" name="object 10"/>
            <p:cNvPicPr/>
            <p:nvPr/>
          </p:nvPicPr>
          <p:blipFill>
            <a:blip r:embed="rId6" cstate="print"/>
            <a:stretch>
              <a:fillRect/>
            </a:stretch>
          </p:blipFill>
          <p:spPr>
            <a:xfrm>
              <a:off x="9217558" y="6616979"/>
              <a:ext cx="219421" cy="219417"/>
            </a:xfrm>
            <a:prstGeom prst="rect">
              <a:avLst/>
            </a:prstGeom>
          </p:spPr>
        </p:pic>
        <p:pic>
          <p:nvPicPr>
            <p:cNvPr id="11" name="object 11"/>
            <p:cNvPicPr/>
            <p:nvPr/>
          </p:nvPicPr>
          <p:blipFill>
            <a:blip r:embed="rId7" cstate="print"/>
            <a:stretch>
              <a:fillRect/>
            </a:stretch>
          </p:blipFill>
          <p:spPr>
            <a:xfrm>
              <a:off x="3477647" y="2117031"/>
              <a:ext cx="5339620" cy="4282651"/>
            </a:xfrm>
            <a:prstGeom prst="rect">
              <a:avLst/>
            </a:prstGeom>
          </p:spPr>
        </p:pic>
        <p:pic>
          <p:nvPicPr>
            <p:cNvPr id="12" name="object 12"/>
            <p:cNvPicPr/>
            <p:nvPr/>
          </p:nvPicPr>
          <p:blipFill>
            <a:blip r:embed="rId8" cstate="print"/>
            <a:stretch>
              <a:fillRect/>
            </a:stretch>
          </p:blipFill>
          <p:spPr>
            <a:xfrm>
              <a:off x="3859479" y="6228512"/>
              <a:ext cx="4587402" cy="307172"/>
            </a:xfrm>
            <a:prstGeom prst="rect">
              <a:avLst/>
            </a:prstGeom>
          </p:spPr>
        </p:pic>
        <p:sp>
          <p:nvSpPr>
            <p:cNvPr id="13" name="object 13"/>
            <p:cNvSpPr/>
            <p:nvPr/>
          </p:nvSpPr>
          <p:spPr>
            <a:xfrm>
              <a:off x="3775291" y="3154527"/>
              <a:ext cx="3159760" cy="2933700"/>
            </a:xfrm>
            <a:custGeom>
              <a:avLst/>
              <a:gdLst/>
              <a:ahLst/>
              <a:cxnLst/>
              <a:rect l="l" t="t" r="r" b="b"/>
              <a:pathLst>
                <a:path w="3159759" h="2933700">
                  <a:moveTo>
                    <a:pt x="2589288" y="2641346"/>
                  </a:moveTo>
                  <a:lnTo>
                    <a:pt x="0" y="2641346"/>
                  </a:lnTo>
                  <a:lnTo>
                    <a:pt x="0" y="2933319"/>
                  </a:lnTo>
                  <a:lnTo>
                    <a:pt x="2589288" y="2933319"/>
                  </a:lnTo>
                  <a:lnTo>
                    <a:pt x="2589288" y="2641346"/>
                  </a:lnTo>
                  <a:close/>
                </a:path>
                <a:path w="3159759" h="2933700">
                  <a:moveTo>
                    <a:pt x="3159671" y="1292377"/>
                  </a:moveTo>
                  <a:lnTo>
                    <a:pt x="1176959" y="1292377"/>
                  </a:lnTo>
                  <a:lnTo>
                    <a:pt x="1176959" y="1584363"/>
                  </a:lnTo>
                  <a:lnTo>
                    <a:pt x="3159671" y="1584363"/>
                  </a:lnTo>
                  <a:lnTo>
                    <a:pt x="3159671" y="1292377"/>
                  </a:lnTo>
                  <a:close/>
                </a:path>
                <a:path w="3159759" h="2933700">
                  <a:moveTo>
                    <a:pt x="3159671" y="0"/>
                  </a:moveTo>
                  <a:lnTo>
                    <a:pt x="1176959" y="0"/>
                  </a:lnTo>
                  <a:lnTo>
                    <a:pt x="1176959" y="162953"/>
                  </a:lnTo>
                  <a:lnTo>
                    <a:pt x="3159671" y="162953"/>
                  </a:lnTo>
                  <a:lnTo>
                    <a:pt x="3159671" y="0"/>
                  </a:lnTo>
                  <a:close/>
                </a:path>
              </a:pathLst>
            </a:custGeom>
            <a:solidFill>
              <a:srgbClr val="FFFFFF"/>
            </a:solidFill>
          </p:spPr>
          <p:txBody>
            <a:bodyPr wrap="square" lIns="0" tIns="0" rIns="0" bIns="0" rtlCol="0"/>
            <a:lstStyle/>
            <a:p>
              <a:endParaRPr/>
            </a:p>
          </p:txBody>
        </p:sp>
      </p:grpSp>
      <p:sp>
        <p:nvSpPr>
          <p:cNvPr id="14" name="object 14"/>
          <p:cNvSpPr txBox="1"/>
          <p:nvPr/>
        </p:nvSpPr>
        <p:spPr>
          <a:xfrm>
            <a:off x="5121518" y="3055989"/>
            <a:ext cx="1792605" cy="269240"/>
          </a:xfrm>
          <a:prstGeom prst="rect">
            <a:avLst/>
          </a:prstGeom>
        </p:spPr>
        <p:txBody>
          <a:bodyPr vert="horz" wrap="square" lIns="0" tIns="12700" rIns="0" bIns="0" rtlCol="0">
            <a:spAutoFit/>
          </a:bodyPr>
          <a:lstStyle/>
          <a:p>
            <a:pPr marL="12700">
              <a:lnSpc>
                <a:spcPct val="100000"/>
              </a:lnSpc>
              <a:spcBef>
                <a:spcPts val="100"/>
              </a:spcBef>
            </a:pPr>
            <a:r>
              <a:rPr sz="1600" spc="690" dirty="0">
                <a:latin typeface="휴먼아미체"/>
                <a:cs typeface="휴먼아미체"/>
              </a:rPr>
              <a:t>표</a:t>
            </a:r>
            <a:r>
              <a:rPr sz="1600" spc="-300" dirty="0">
                <a:latin typeface="휴먼아미체"/>
                <a:cs typeface="휴먼아미체"/>
              </a:rPr>
              <a:t> </a:t>
            </a:r>
            <a:r>
              <a:rPr sz="1600" spc="405" dirty="0">
                <a:latin typeface="휴먼아미체"/>
                <a:cs typeface="휴먼아미체"/>
              </a:rPr>
              <a:t>전체에</a:t>
            </a:r>
            <a:r>
              <a:rPr sz="1600" spc="-300" dirty="0">
                <a:latin typeface="휴먼아미체"/>
                <a:cs typeface="휴먼아미체"/>
              </a:rPr>
              <a:t> </a:t>
            </a:r>
            <a:r>
              <a:rPr sz="1600" spc="405" dirty="0">
                <a:latin typeface="휴먼아미체"/>
                <a:cs typeface="휴먼아미체"/>
              </a:rPr>
              <a:t>배경색</a:t>
            </a:r>
            <a:r>
              <a:rPr sz="1600" spc="-310" dirty="0">
                <a:latin typeface="휴먼아미체"/>
                <a:cs typeface="휴먼아미체"/>
              </a:rPr>
              <a:t> </a:t>
            </a:r>
            <a:r>
              <a:rPr sz="1600" spc="495" dirty="0">
                <a:latin typeface="휴먼아미체"/>
                <a:cs typeface="휴먼아미체"/>
              </a:rPr>
              <a:t>지정</a:t>
            </a:r>
            <a:endParaRPr sz="1600">
              <a:latin typeface="휴먼아미체"/>
              <a:cs typeface="휴먼아미체"/>
            </a:endParaRPr>
          </a:p>
        </p:txBody>
      </p:sp>
      <p:sp>
        <p:nvSpPr>
          <p:cNvPr id="15" name="object 15"/>
          <p:cNvSpPr txBox="1"/>
          <p:nvPr/>
        </p:nvSpPr>
        <p:spPr>
          <a:xfrm>
            <a:off x="5053446" y="4451567"/>
            <a:ext cx="1974214" cy="269240"/>
          </a:xfrm>
          <a:prstGeom prst="rect">
            <a:avLst/>
          </a:prstGeom>
        </p:spPr>
        <p:txBody>
          <a:bodyPr vert="horz" wrap="square" lIns="0" tIns="12700" rIns="0" bIns="0" rtlCol="0">
            <a:spAutoFit/>
          </a:bodyPr>
          <a:lstStyle/>
          <a:p>
            <a:pPr marL="12700">
              <a:lnSpc>
                <a:spcPct val="100000"/>
              </a:lnSpc>
              <a:spcBef>
                <a:spcPts val="100"/>
              </a:spcBef>
            </a:pPr>
            <a:r>
              <a:rPr sz="1600" spc="345" dirty="0">
                <a:latin typeface="휴먼아미체"/>
                <a:cs typeface="휴먼아미체"/>
              </a:rPr>
              <a:t>셀</a:t>
            </a:r>
            <a:r>
              <a:rPr sz="1600" spc="-300" dirty="0">
                <a:latin typeface="휴먼아미체"/>
                <a:cs typeface="휴먼아미체"/>
              </a:rPr>
              <a:t> </a:t>
            </a:r>
            <a:r>
              <a:rPr sz="1600" spc="409" dirty="0">
                <a:latin typeface="휴먼아미체"/>
                <a:cs typeface="휴먼아미체"/>
              </a:rPr>
              <a:t>하나에만</a:t>
            </a:r>
            <a:r>
              <a:rPr sz="1600" spc="-310" dirty="0">
                <a:latin typeface="휴먼아미체"/>
                <a:cs typeface="휴먼아미체"/>
              </a:rPr>
              <a:t> </a:t>
            </a:r>
            <a:r>
              <a:rPr sz="1600" spc="405" dirty="0">
                <a:latin typeface="휴먼아미체"/>
                <a:cs typeface="휴먼아미체"/>
              </a:rPr>
              <a:t>배경색</a:t>
            </a:r>
            <a:r>
              <a:rPr sz="1600" spc="-295" dirty="0">
                <a:latin typeface="휴먼아미체"/>
                <a:cs typeface="휴먼아미체"/>
              </a:rPr>
              <a:t> </a:t>
            </a:r>
            <a:r>
              <a:rPr sz="1600" spc="484" dirty="0">
                <a:latin typeface="휴먼아미체"/>
                <a:cs typeface="휴먼아미체"/>
              </a:rPr>
              <a:t>지정</a:t>
            </a:r>
            <a:endParaRPr sz="1600">
              <a:latin typeface="휴먼아미체"/>
              <a:cs typeface="휴먼아미체"/>
            </a:endParaRPr>
          </a:p>
        </p:txBody>
      </p:sp>
      <p:sp>
        <p:nvSpPr>
          <p:cNvPr id="16" name="object 16"/>
          <p:cNvSpPr txBox="1"/>
          <p:nvPr/>
        </p:nvSpPr>
        <p:spPr>
          <a:xfrm>
            <a:off x="3853957" y="5764645"/>
            <a:ext cx="2668905" cy="269240"/>
          </a:xfrm>
          <a:prstGeom prst="rect">
            <a:avLst/>
          </a:prstGeom>
        </p:spPr>
        <p:txBody>
          <a:bodyPr vert="horz" wrap="square" lIns="0" tIns="12700" rIns="0" bIns="0" rtlCol="0">
            <a:spAutoFit/>
          </a:bodyPr>
          <a:lstStyle/>
          <a:p>
            <a:pPr marL="12700">
              <a:lnSpc>
                <a:spcPct val="100000"/>
              </a:lnSpc>
              <a:spcBef>
                <a:spcPts val="100"/>
              </a:spcBef>
            </a:pPr>
            <a:r>
              <a:rPr sz="1600" spc="430" dirty="0">
                <a:latin typeface="휴먼아미체"/>
                <a:cs typeface="휴먼아미체"/>
              </a:rPr>
              <a:t>한</a:t>
            </a:r>
            <a:r>
              <a:rPr sz="1600" spc="-295" dirty="0">
                <a:latin typeface="휴먼아미체"/>
                <a:cs typeface="휴먼아미체"/>
              </a:rPr>
              <a:t> </a:t>
            </a:r>
            <a:r>
              <a:rPr sz="1600" spc="114" dirty="0">
                <a:latin typeface="휴먼아미체"/>
                <a:cs typeface="휴먼아미체"/>
              </a:rPr>
              <a:t>줄</a:t>
            </a:r>
            <a:r>
              <a:rPr sz="1600" spc="114" dirty="0">
                <a:latin typeface="나눔고딕"/>
                <a:cs typeface="나눔고딕"/>
              </a:rPr>
              <a:t>(ROW)</a:t>
            </a:r>
            <a:r>
              <a:rPr sz="1600" spc="-95" dirty="0">
                <a:latin typeface="나눔고딕"/>
                <a:cs typeface="나눔고딕"/>
              </a:rPr>
              <a:t> </a:t>
            </a:r>
            <a:r>
              <a:rPr sz="1600" spc="405" dirty="0">
                <a:latin typeface="휴먼아미체"/>
                <a:cs typeface="휴먼아미체"/>
              </a:rPr>
              <a:t>전체에</a:t>
            </a:r>
            <a:r>
              <a:rPr sz="1600" spc="-295" dirty="0">
                <a:latin typeface="휴먼아미체"/>
                <a:cs typeface="휴먼아미체"/>
              </a:rPr>
              <a:t> </a:t>
            </a:r>
            <a:r>
              <a:rPr sz="1600" spc="405" dirty="0">
                <a:latin typeface="휴먼아미체"/>
                <a:cs typeface="휴먼아미체"/>
              </a:rPr>
              <a:t>배경색</a:t>
            </a:r>
            <a:r>
              <a:rPr sz="1600" spc="-295" dirty="0">
                <a:latin typeface="휴먼아미체"/>
                <a:cs typeface="휴먼아미체"/>
              </a:rPr>
              <a:t> </a:t>
            </a:r>
            <a:r>
              <a:rPr sz="1600" spc="495" dirty="0">
                <a:latin typeface="휴먼아미체"/>
                <a:cs typeface="휴먼아미체"/>
              </a:rPr>
              <a:t>지정</a:t>
            </a:r>
            <a:endParaRPr sz="1600">
              <a:latin typeface="휴먼아미체"/>
              <a:cs typeface="휴먼아미체"/>
            </a:endParaRPr>
          </a:p>
        </p:txBody>
      </p:sp>
      <p:sp>
        <p:nvSpPr>
          <p:cNvPr id="17" name="object 17"/>
          <p:cNvSpPr txBox="1"/>
          <p:nvPr/>
        </p:nvSpPr>
        <p:spPr>
          <a:xfrm>
            <a:off x="555925" y="670798"/>
            <a:ext cx="8823325" cy="1521460"/>
          </a:xfrm>
          <a:prstGeom prst="rect">
            <a:avLst/>
          </a:prstGeom>
        </p:spPr>
        <p:txBody>
          <a:bodyPr vert="horz" wrap="square" lIns="0" tIns="12700" rIns="0" bIns="0" rtlCol="0">
            <a:spAutoFit/>
          </a:bodyPr>
          <a:lstStyle/>
          <a:p>
            <a:pPr marL="304165" marR="5080" indent="-292100">
              <a:lnSpc>
                <a:spcPct val="158500"/>
              </a:lnSpc>
              <a:spcBef>
                <a:spcPts val="100"/>
              </a:spcBef>
            </a:pPr>
            <a:r>
              <a:rPr sz="2400" b="1" dirty="0">
                <a:solidFill>
                  <a:srgbClr val="00AFEF"/>
                </a:solidFill>
                <a:latin typeface="한컴산뜻돋움"/>
                <a:cs typeface="한컴산뜻돋움"/>
              </a:rPr>
              <a:t>3.</a:t>
            </a:r>
            <a:r>
              <a:rPr sz="2400" b="1" spc="-85"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표에</a:t>
            </a:r>
            <a:r>
              <a:rPr sz="2400" b="1" spc="-120" dirty="0">
                <a:solidFill>
                  <a:srgbClr val="00AFEF"/>
                </a:solidFill>
                <a:latin typeface="나눔고딕 ExtraBold"/>
                <a:cs typeface="나눔고딕 ExtraBold"/>
              </a:rPr>
              <a:t> </a:t>
            </a:r>
            <a:r>
              <a:rPr sz="2400" b="1" spc="-145" dirty="0" err="1">
                <a:solidFill>
                  <a:srgbClr val="00AFEF"/>
                </a:solidFill>
                <a:latin typeface="나눔고딕 ExtraBold"/>
                <a:cs typeface="나눔고딕 ExtraBold"/>
              </a:rPr>
              <a:t>배경색</a:t>
            </a:r>
            <a:r>
              <a:rPr sz="2400" b="1" spc="-120" dirty="0">
                <a:solidFill>
                  <a:srgbClr val="00AFEF"/>
                </a:solidFill>
                <a:latin typeface="나눔고딕 ExtraBold"/>
                <a:cs typeface="나눔고딕 ExtraBold"/>
              </a:rPr>
              <a:t> </a:t>
            </a:r>
            <a:r>
              <a:rPr sz="2400" b="1" spc="-145" dirty="0" err="1">
                <a:solidFill>
                  <a:srgbClr val="00AFEF"/>
                </a:solidFill>
                <a:latin typeface="나눔고딕 ExtraBold"/>
                <a:cs typeface="나눔고딕 ExtraBold"/>
              </a:rPr>
              <a:t>넣기</a:t>
            </a:r>
            <a:r>
              <a:rPr lang="ko-KR" altLang="en-US" sz="2400" b="1" spc="-110" dirty="0">
                <a:solidFill>
                  <a:srgbClr val="00AFEF"/>
                </a:solidFill>
                <a:latin typeface="나눔고딕 ExtraBold"/>
                <a:cs typeface="나눔고딕 ExtraBold"/>
              </a:rPr>
              <a:t> </a:t>
            </a:r>
            <a:r>
              <a:rPr sz="2400" b="1" dirty="0">
                <a:solidFill>
                  <a:srgbClr val="00AFEF"/>
                </a:solidFill>
                <a:latin typeface="한컴산뜻돋움"/>
                <a:cs typeface="한컴산뜻돋움"/>
              </a:rPr>
              <a:t>-</a:t>
            </a:r>
            <a:r>
              <a:rPr sz="2400" b="1" spc="-80" dirty="0">
                <a:solidFill>
                  <a:srgbClr val="00AFEF"/>
                </a:solidFill>
                <a:latin typeface="한컴산뜻돋움"/>
                <a:cs typeface="한컴산뜻돋움"/>
              </a:rPr>
              <a:t> </a:t>
            </a:r>
            <a:r>
              <a:rPr sz="2400" b="1" spc="-10" dirty="0">
                <a:solidFill>
                  <a:srgbClr val="00AFEF"/>
                </a:solidFill>
                <a:latin typeface="한컴산뜻돋움"/>
                <a:cs typeface="한컴산뜻돋움"/>
              </a:rPr>
              <a:t>bgcolor</a:t>
            </a:r>
            <a:r>
              <a:rPr sz="2400" b="1" spc="-45" dirty="0">
                <a:solidFill>
                  <a:srgbClr val="00AFEF"/>
                </a:solidFill>
                <a:latin typeface="한컴산뜻돋움"/>
                <a:cs typeface="한컴산뜻돋움"/>
              </a:rPr>
              <a:t> </a:t>
            </a:r>
            <a:r>
              <a:rPr sz="2400" b="1" spc="-100" dirty="0">
                <a:solidFill>
                  <a:srgbClr val="00AFEF"/>
                </a:solidFill>
                <a:latin typeface="나눔고딕 ExtraBold"/>
                <a:cs typeface="나눔고딕 ExtraBold"/>
              </a:rPr>
              <a:t>속성</a:t>
            </a:r>
            <a:r>
              <a:rPr sz="2400" b="1" spc="-100" dirty="0">
                <a:solidFill>
                  <a:srgbClr val="00AFEF"/>
                </a:solidFill>
                <a:latin typeface="한컴산뜻돋움"/>
                <a:cs typeface="한컴산뜻돋움"/>
              </a:rPr>
              <a:t>/</a:t>
            </a:r>
            <a:r>
              <a:rPr sz="2400" b="1" spc="-70" dirty="0">
                <a:solidFill>
                  <a:srgbClr val="00AFEF"/>
                </a:solidFill>
                <a:latin typeface="한컴산뜻돋움"/>
                <a:cs typeface="한컴산뜻돋움"/>
              </a:rPr>
              <a:t> </a:t>
            </a:r>
            <a:r>
              <a:rPr sz="2400" b="1" spc="-20" dirty="0">
                <a:solidFill>
                  <a:srgbClr val="00AFEF"/>
                </a:solidFill>
                <a:latin typeface="한컴산뜻돋움"/>
                <a:cs typeface="한컴산뜻돋움"/>
              </a:rPr>
              <a:t>style=background-</a:t>
            </a:r>
            <a:r>
              <a:rPr sz="2400" b="1" spc="-30" dirty="0">
                <a:solidFill>
                  <a:srgbClr val="00AFEF"/>
                </a:solidFill>
                <a:latin typeface="한컴산뜻돋움"/>
                <a:cs typeface="한컴산뜻돋움"/>
              </a:rPr>
              <a:t>color:</a:t>
            </a:r>
            <a:r>
              <a:rPr sz="2400" b="1" spc="-30" dirty="0">
                <a:solidFill>
                  <a:srgbClr val="00AFEF"/>
                </a:solidFill>
                <a:latin typeface="나눔고딕 ExtraBold"/>
                <a:cs typeface="나눔고딕 ExtraBold"/>
              </a:rPr>
              <a:t>컬러값 </a:t>
            </a:r>
            <a:r>
              <a:rPr sz="2400" b="1" spc="-25" dirty="0">
                <a:solidFill>
                  <a:srgbClr val="FFFFFF"/>
                </a:solidFill>
                <a:latin typeface="나눔고딕 ExtraBold"/>
                <a:cs typeface="나눔고딕 ExtraBold"/>
              </a:rPr>
              <a:t>화면</a:t>
            </a:r>
            <a:endParaRPr sz="2400" dirty="0">
              <a:latin typeface="나눔고딕 ExtraBold"/>
              <a:cs typeface="나눔고딕 ExtraBold"/>
            </a:endParaRPr>
          </a:p>
          <a:p>
            <a:pPr marR="854075" algn="r">
              <a:lnSpc>
                <a:spcPct val="100000"/>
              </a:lnSpc>
              <a:spcBef>
                <a:spcPts val="139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dirty="0">
              <a:latin typeface="휴먼아미체"/>
              <a:cs typeface="휴먼아미체"/>
            </a:endParaRPr>
          </a:p>
        </p:txBody>
      </p:sp>
      <p:pic>
        <p:nvPicPr>
          <p:cNvPr id="18" name="object 18"/>
          <p:cNvPicPr/>
          <p:nvPr/>
        </p:nvPicPr>
        <p:blipFill>
          <a:blip r:embed="rId6" cstate="print"/>
          <a:stretch>
            <a:fillRect/>
          </a:stretch>
        </p:blipFill>
        <p:spPr>
          <a:xfrm>
            <a:off x="6465382" y="1911029"/>
            <a:ext cx="219428" cy="219428"/>
          </a:xfrm>
          <a:prstGeom prst="rect">
            <a:avLst/>
          </a:prstGeom>
        </p:spPr>
      </p:pic>
      <p:sp>
        <p:nvSpPr>
          <p:cNvPr id="21" name="TextBox 20">
            <a:extLst>
              <a:ext uri="{FF2B5EF4-FFF2-40B4-BE49-F238E27FC236}">
                <a16:creationId xmlns:a16="http://schemas.microsoft.com/office/drawing/2014/main" id="{AC1F57C8-456A-129A-8631-C38877E6C288}"/>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664066" y="1709117"/>
            <a:ext cx="232917" cy="232918"/>
          </a:xfrm>
          <a:prstGeom prst="rect">
            <a:avLst/>
          </a:prstGeom>
        </p:spPr>
      </p:pic>
      <p:sp>
        <p:nvSpPr>
          <p:cNvPr id="7" name="TextBox 6">
            <a:extLst>
              <a:ext uri="{FF2B5EF4-FFF2-40B4-BE49-F238E27FC236}">
                <a16:creationId xmlns:a16="http://schemas.microsoft.com/office/drawing/2014/main" id="{78028DD2-D696-AF0D-1533-4D9396ED4C3B}"/>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9" name="TextBox 8">
            <a:extLst>
              <a:ext uri="{FF2B5EF4-FFF2-40B4-BE49-F238E27FC236}">
                <a16:creationId xmlns:a16="http://schemas.microsoft.com/office/drawing/2014/main" id="{E3C2FE00-DB29-FCD6-1ED5-BF18B7BBA50D}"/>
              </a:ext>
            </a:extLst>
          </p:cNvPr>
          <p:cNvSpPr txBox="1"/>
          <p:nvPr/>
        </p:nvSpPr>
        <p:spPr>
          <a:xfrm>
            <a:off x="375558" y="1039976"/>
            <a:ext cx="6106884"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표</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정렬</a:t>
            </a:r>
            <a:r>
              <a:rPr lang="ko-KR" altLang="en-US" sz="2400" b="1" spc="-140" dirty="0">
                <a:solidFill>
                  <a:srgbClr val="00AFEF"/>
                </a:solidFill>
                <a:latin typeface="나눔고딕 ExtraBold"/>
                <a:cs typeface="나눔고딕 ExtraBold"/>
              </a:rPr>
              <a:t> </a:t>
            </a:r>
            <a:r>
              <a:rPr lang="en-US" altLang="ko-KR" sz="2400" b="1" dirty="0">
                <a:solidFill>
                  <a:srgbClr val="00AFEF"/>
                </a:solidFill>
                <a:latin typeface="한컴산뜻돋움"/>
                <a:cs typeface="한컴산뜻돋움"/>
              </a:rPr>
              <a:t>-</a:t>
            </a:r>
            <a:r>
              <a:rPr lang="ko-KR" altLang="en-US" sz="2400" b="1" spc="-90" dirty="0">
                <a:solidFill>
                  <a:srgbClr val="00AFEF"/>
                </a:solidFill>
                <a:latin typeface="한컴산뜻돋움"/>
                <a:cs typeface="한컴산뜻돋움"/>
              </a:rPr>
              <a:t> </a:t>
            </a:r>
            <a:r>
              <a:rPr lang="en-US" altLang="ko-KR" sz="2400" b="1" dirty="0">
                <a:solidFill>
                  <a:srgbClr val="00AFEF"/>
                </a:solidFill>
                <a:latin typeface="한컴산뜻돋움"/>
                <a:cs typeface="한컴산뜻돋움"/>
              </a:rPr>
              <a:t>align</a:t>
            </a:r>
            <a:r>
              <a:rPr lang="en-US" altLang="ko-KR" sz="2400" b="1" spc="-90" dirty="0">
                <a:solidFill>
                  <a:srgbClr val="00AFEF"/>
                </a:solidFill>
                <a:latin typeface="한컴산뜻돋움"/>
                <a:cs typeface="한컴산뜻돋움"/>
              </a:rPr>
              <a:t> </a:t>
            </a:r>
            <a:r>
              <a:rPr lang="ko-KR" altLang="en-US" sz="2400" b="1" spc="-25" dirty="0">
                <a:solidFill>
                  <a:srgbClr val="00AFEF"/>
                </a:solidFill>
                <a:latin typeface="나눔고딕 ExtraBold"/>
                <a:cs typeface="나눔고딕 ExtraBold"/>
              </a:rPr>
              <a:t>속성</a:t>
            </a:r>
            <a:endParaRPr lang="ko-KR" altLang="en-US" sz="2400" dirty="0"/>
          </a:p>
        </p:txBody>
      </p:sp>
      <p:sp>
        <p:nvSpPr>
          <p:cNvPr id="11" name="TextBox 10">
            <a:extLst>
              <a:ext uri="{FF2B5EF4-FFF2-40B4-BE49-F238E27FC236}">
                <a16:creationId xmlns:a16="http://schemas.microsoft.com/office/drawing/2014/main" id="{2DFFAE78-AF8B-C4B1-FA75-52F1C789C223}"/>
              </a:ext>
            </a:extLst>
          </p:cNvPr>
          <p:cNvSpPr txBox="1"/>
          <p:nvPr/>
        </p:nvSpPr>
        <p:spPr>
          <a:xfrm>
            <a:off x="1050472" y="1618093"/>
            <a:ext cx="10619014" cy="923330"/>
          </a:xfrm>
          <a:prstGeom prst="rect">
            <a:avLst/>
          </a:prstGeom>
          <a:noFill/>
        </p:spPr>
        <p:txBody>
          <a:bodyPr wrap="square">
            <a:spAutoFit/>
          </a:bodyPr>
          <a:lstStyle/>
          <a:p>
            <a:r>
              <a:rPr lang="ko-KR" altLang="en-US" dirty="0"/>
              <a:t>&lt;TABLE&gt; 태그 안에 사용하는 </a:t>
            </a:r>
            <a:r>
              <a:rPr lang="ko-KR" altLang="en-US" dirty="0" err="1"/>
              <a:t>align</a:t>
            </a:r>
            <a:r>
              <a:rPr lang="ko-KR" altLang="en-US" dirty="0"/>
              <a:t> 속성은 표의 정렬 방법을 지정한다.</a:t>
            </a:r>
          </a:p>
          <a:p>
            <a:r>
              <a:rPr lang="ko-KR" altLang="en-US" dirty="0"/>
              <a:t>사용할 수 있는 값은 </a:t>
            </a:r>
            <a:r>
              <a:rPr lang="ko-KR" altLang="en-US" dirty="0" err="1"/>
              <a:t>left</a:t>
            </a:r>
            <a:r>
              <a:rPr lang="ko-KR" altLang="en-US" dirty="0"/>
              <a:t>(왼쪽 정렬)와 </a:t>
            </a:r>
            <a:r>
              <a:rPr lang="ko-KR" altLang="en-US" dirty="0" err="1"/>
              <a:t>right</a:t>
            </a:r>
            <a:r>
              <a:rPr lang="ko-KR" altLang="en-US" dirty="0"/>
              <a:t>(오른쪽 정렬), 그리고 </a:t>
            </a:r>
            <a:r>
              <a:rPr lang="ko-KR" altLang="en-US" dirty="0" err="1"/>
              <a:t>center</a:t>
            </a:r>
            <a:r>
              <a:rPr lang="ko-KR" altLang="en-US" dirty="0"/>
              <a:t>(중앙 정렬) 이고 따로 </a:t>
            </a:r>
            <a:r>
              <a:rPr lang="ko-KR" altLang="en-US" b="1" dirty="0" err="1"/>
              <a:t>align</a:t>
            </a:r>
            <a:r>
              <a:rPr lang="ko-KR" altLang="en-US" b="1" dirty="0"/>
              <a:t> 속성을 설정하지 않으면 기본으로 왼쪽 정렬</a:t>
            </a:r>
            <a:r>
              <a:rPr lang="ko-KR" altLang="en-US" dirty="0"/>
              <a:t>된다.</a:t>
            </a:r>
          </a:p>
        </p:txBody>
      </p:sp>
      <p:cxnSp>
        <p:nvCxnSpPr>
          <p:cNvPr id="2" name="직선 연결선 1">
            <a:extLst>
              <a:ext uri="{FF2B5EF4-FFF2-40B4-BE49-F238E27FC236}">
                <a16:creationId xmlns:a16="http://schemas.microsoft.com/office/drawing/2014/main" id="{417F6889-7B0D-E73B-6BCB-57F90C240E51}"/>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478E4A8-6305-48E7-732B-9AA9E2814BA0}"/>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5" name="TextBox 4">
            <a:extLst>
              <a:ext uri="{FF2B5EF4-FFF2-40B4-BE49-F238E27FC236}">
                <a16:creationId xmlns:a16="http://schemas.microsoft.com/office/drawing/2014/main" id="{D64FF2DA-0A9E-1DBE-C1CB-90FD40534BAC}"/>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6697" y="697616"/>
            <a:ext cx="11527155" cy="6160770"/>
            <a:chOff x="196697" y="697616"/>
            <a:chExt cx="11527155" cy="6160770"/>
          </a:xfrm>
        </p:grpSpPr>
        <p:pic>
          <p:nvPicPr>
            <p:cNvPr id="4" name="object 4"/>
            <p:cNvPicPr/>
            <p:nvPr/>
          </p:nvPicPr>
          <p:blipFill>
            <a:blip r:embed="rId2" cstate="print"/>
            <a:stretch>
              <a:fillRect/>
            </a:stretch>
          </p:blipFill>
          <p:spPr>
            <a:xfrm>
              <a:off x="380796" y="697616"/>
              <a:ext cx="11342712" cy="6160383"/>
            </a:xfrm>
            <a:prstGeom prst="rect">
              <a:avLst/>
            </a:prstGeom>
          </p:spPr>
        </p:pic>
        <p:pic>
          <p:nvPicPr>
            <p:cNvPr id="5" name="object 5"/>
            <p:cNvPicPr/>
            <p:nvPr/>
          </p:nvPicPr>
          <p:blipFill>
            <a:blip r:embed="rId3" cstate="print"/>
            <a:stretch>
              <a:fillRect/>
            </a:stretch>
          </p:blipFill>
          <p:spPr>
            <a:xfrm>
              <a:off x="338075" y="1354188"/>
              <a:ext cx="1589340" cy="479564"/>
            </a:xfrm>
            <a:prstGeom prst="rect">
              <a:avLst/>
            </a:prstGeom>
          </p:spPr>
        </p:pic>
        <p:pic>
          <p:nvPicPr>
            <p:cNvPr id="6" name="object 6"/>
            <p:cNvPicPr/>
            <p:nvPr/>
          </p:nvPicPr>
          <p:blipFill>
            <a:blip r:embed="rId4" cstate="print"/>
            <a:stretch>
              <a:fillRect/>
            </a:stretch>
          </p:blipFill>
          <p:spPr>
            <a:xfrm>
              <a:off x="196697" y="1834862"/>
              <a:ext cx="1843874" cy="542374"/>
            </a:xfrm>
            <a:prstGeom prst="rect">
              <a:avLst/>
            </a:prstGeom>
          </p:spPr>
        </p:pic>
        <p:pic>
          <p:nvPicPr>
            <p:cNvPr id="7" name="object 7"/>
            <p:cNvPicPr/>
            <p:nvPr/>
          </p:nvPicPr>
          <p:blipFill>
            <a:blip r:embed="rId5" cstate="print"/>
            <a:stretch>
              <a:fillRect/>
            </a:stretch>
          </p:blipFill>
          <p:spPr>
            <a:xfrm>
              <a:off x="670560" y="1322082"/>
              <a:ext cx="952499" cy="500367"/>
            </a:xfrm>
            <a:prstGeom prst="rect">
              <a:avLst/>
            </a:prstGeom>
          </p:spPr>
        </p:pic>
        <p:pic>
          <p:nvPicPr>
            <p:cNvPr id="8" name="object 8"/>
            <p:cNvPicPr/>
            <p:nvPr/>
          </p:nvPicPr>
          <p:blipFill>
            <a:blip r:embed="rId6" cstate="print"/>
            <a:stretch>
              <a:fillRect/>
            </a:stretch>
          </p:blipFill>
          <p:spPr>
            <a:xfrm>
              <a:off x="3584449" y="3048258"/>
              <a:ext cx="4780634" cy="3513654"/>
            </a:xfrm>
            <a:prstGeom prst="rect">
              <a:avLst/>
            </a:prstGeom>
          </p:spPr>
        </p:pic>
      </p:grpSp>
      <p:sp>
        <p:nvSpPr>
          <p:cNvPr id="9" name="object 9"/>
          <p:cNvSpPr txBox="1"/>
          <p:nvPr/>
        </p:nvSpPr>
        <p:spPr>
          <a:xfrm>
            <a:off x="9471286" y="6621864"/>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grpSp>
        <p:nvGrpSpPr>
          <p:cNvPr id="10" name="object 10"/>
          <p:cNvGrpSpPr/>
          <p:nvPr/>
        </p:nvGrpSpPr>
        <p:grpSpPr>
          <a:xfrm>
            <a:off x="8295614" y="3172472"/>
            <a:ext cx="1844039" cy="3663950"/>
            <a:chOff x="8295614" y="3172472"/>
            <a:chExt cx="1844039" cy="3663950"/>
          </a:xfrm>
        </p:grpSpPr>
        <p:pic>
          <p:nvPicPr>
            <p:cNvPr id="11" name="object 11"/>
            <p:cNvPicPr/>
            <p:nvPr/>
          </p:nvPicPr>
          <p:blipFill>
            <a:blip r:embed="rId7" cstate="print"/>
            <a:stretch>
              <a:fillRect/>
            </a:stretch>
          </p:blipFill>
          <p:spPr>
            <a:xfrm>
              <a:off x="9217558" y="6616979"/>
              <a:ext cx="219421" cy="219417"/>
            </a:xfrm>
            <a:prstGeom prst="rect">
              <a:avLst/>
            </a:prstGeom>
          </p:spPr>
        </p:pic>
        <p:pic>
          <p:nvPicPr>
            <p:cNvPr id="12" name="object 12"/>
            <p:cNvPicPr/>
            <p:nvPr/>
          </p:nvPicPr>
          <p:blipFill>
            <a:blip r:embed="rId8" cstate="print"/>
            <a:stretch>
              <a:fillRect/>
            </a:stretch>
          </p:blipFill>
          <p:spPr>
            <a:xfrm>
              <a:off x="8436991" y="3205403"/>
              <a:ext cx="1589340" cy="479564"/>
            </a:xfrm>
            <a:prstGeom prst="rect">
              <a:avLst/>
            </a:prstGeom>
          </p:spPr>
        </p:pic>
        <p:pic>
          <p:nvPicPr>
            <p:cNvPr id="13" name="object 13"/>
            <p:cNvPicPr/>
            <p:nvPr/>
          </p:nvPicPr>
          <p:blipFill>
            <a:blip r:embed="rId9" cstate="print"/>
            <a:stretch>
              <a:fillRect/>
            </a:stretch>
          </p:blipFill>
          <p:spPr>
            <a:xfrm>
              <a:off x="8295614" y="3686086"/>
              <a:ext cx="1843871" cy="542373"/>
            </a:xfrm>
            <a:prstGeom prst="rect">
              <a:avLst/>
            </a:prstGeom>
          </p:spPr>
        </p:pic>
        <p:pic>
          <p:nvPicPr>
            <p:cNvPr id="14" name="object 14"/>
            <p:cNvPicPr/>
            <p:nvPr/>
          </p:nvPicPr>
          <p:blipFill>
            <a:blip r:embed="rId10" cstate="print"/>
            <a:stretch>
              <a:fillRect/>
            </a:stretch>
          </p:blipFill>
          <p:spPr>
            <a:xfrm>
              <a:off x="8769349" y="3172472"/>
              <a:ext cx="952499" cy="500367"/>
            </a:xfrm>
            <a:prstGeom prst="rect">
              <a:avLst/>
            </a:prstGeom>
          </p:spPr>
        </p:pic>
      </p:grpSp>
      <p:sp>
        <p:nvSpPr>
          <p:cNvPr id="15" name="object 15"/>
          <p:cNvSpPr txBox="1"/>
          <p:nvPr/>
        </p:nvSpPr>
        <p:spPr>
          <a:xfrm>
            <a:off x="605234" y="673566"/>
            <a:ext cx="8959850" cy="3036570"/>
          </a:xfrm>
          <a:prstGeom prst="rect">
            <a:avLst/>
          </a:prstGeom>
        </p:spPr>
        <p:txBody>
          <a:bodyPr vert="horz" wrap="square" lIns="0" tIns="12700" rIns="0" bIns="0" rtlCol="0">
            <a:spAutoFit/>
          </a:bodyPr>
          <a:lstStyle/>
          <a:p>
            <a:pPr marL="304165" marR="6113145" indent="-292100">
              <a:lnSpc>
                <a:spcPct val="158500"/>
              </a:lnSpc>
              <a:spcBef>
                <a:spcPts val="100"/>
              </a:spcBef>
            </a:pPr>
            <a:r>
              <a:rPr sz="2400" b="1" dirty="0">
                <a:solidFill>
                  <a:srgbClr val="00AFEF"/>
                </a:solidFill>
                <a:latin typeface="한컴산뜻돋움"/>
                <a:cs typeface="한컴산뜻돋움"/>
              </a:rPr>
              <a:t>4.</a:t>
            </a:r>
            <a:r>
              <a:rPr sz="2400" b="1" spc="-110"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표</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정렬</a:t>
            </a:r>
            <a:r>
              <a:rPr sz="2400" b="1" spc="-140" dirty="0">
                <a:solidFill>
                  <a:srgbClr val="00AFEF"/>
                </a:solidFill>
                <a:latin typeface="나눔고딕 ExtraBold"/>
                <a:cs typeface="나눔고딕 ExtraBold"/>
              </a:rPr>
              <a:t> </a:t>
            </a:r>
            <a:r>
              <a:rPr sz="2400" b="1" dirty="0">
                <a:solidFill>
                  <a:srgbClr val="00AFEF"/>
                </a:solidFill>
                <a:latin typeface="한컴산뜻돋움"/>
                <a:cs typeface="한컴산뜻돋움"/>
              </a:rPr>
              <a:t>-</a:t>
            </a:r>
            <a:r>
              <a:rPr sz="2400" b="1" spc="-90" dirty="0">
                <a:solidFill>
                  <a:srgbClr val="00AFEF"/>
                </a:solidFill>
                <a:latin typeface="한컴산뜻돋움"/>
                <a:cs typeface="한컴산뜻돋움"/>
              </a:rPr>
              <a:t> </a:t>
            </a:r>
            <a:r>
              <a:rPr sz="2400" b="1" dirty="0">
                <a:solidFill>
                  <a:srgbClr val="00AFEF"/>
                </a:solidFill>
                <a:latin typeface="한컴산뜻돋움"/>
                <a:cs typeface="한컴산뜻돋움"/>
              </a:rPr>
              <a:t>align</a:t>
            </a:r>
            <a:r>
              <a:rPr sz="2400" b="1" spc="-90" dirty="0">
                <a:solidFill>
                  <a:srgbClr val="00AFEF"/>
                </a:solidFill>
                <a:latin typeface="한컴산뜻돋움"/>
                <a:cs typeface="한컴산뜻돋움"/>
              </a:rPr>
              <a:t> </a:t>
            </a:r>
            <a:r>
              <a:rPr sz="2400" b="1" spc="-95" dirty="0">
                <a:solidFill>
                  <a:srgbClr val="00AFEF"/>
                </a:solidFill>
                <a:latin typeface="나눔고딕 ExtraBold"/>
                <a:cs typeface="나눔고딕 ExtraBold"/>
              </a:rPr>
              <a:t>속성 </a:t>
            </a:r>
            <a:r>
              <a:rPr sz="2400" b="1" spc="-25" dirty="0">
                <a:solidFill>
                  <a:srgbClr val="FFFFFF"/>
                </a:solidFill>
                <a:latin typeface="나눔고딕 ExtraBold"/>
                <a:cs typeface="나눔고딕 ExtraBold"/>
              </a:rPr>
              <a:t>소스</a:t>
            </a:r>
            <a:endParaRPr sz="2400" dirty="0">
              <a:latin typeface="나눔고딕 ExtraBold"/>
              <a:cs typeface="나눔고딕 ExtraBold"/>
            </a:endParaRPr>
          </a:p>
          <a:p>
            <a:pPr marL="730885">
              <a:lnSpc>
                <a:spcPts val="2375"/>
              </a:lnSpc>
              <a:spcBef>
                <a:spcPts val="2390"/>
              </a:spcBef>
            </a:pPr>
            <a:r>
              <a:rPr sz="2000" spc="-40" dirty="0">
                <a:latin typeface="나눔고딕"/>
                <a:cs typeface="나눔고딕"/>
              </a:rPr>
              <a:t>&lt;TABLE</a:t>
            </a:r>
            <a:r>
              <a:rPr sz="2000" spc="-70" dirty="0">
                <a:latin typeface="나눔고딕"/>
                <a:cs typeface="나눔고딕"/>
              </a:rPr>
              <a:t> </a:t>
            </a:r>
            <a:r>
              <a:rPr sz="2000" spc="-95" dirty="0">
                <a:latin typeface="나눔고딕"/>
                <a:cs typeface="나눔고딕"/>
              </a:rPr>
              <a:t>WIDTH="400"</a:t>
            </a:r>
            <a:r>
              <a:rPr sz="2000" spc="-70" dirty="0">
                <a:latin typeface="나눔고딕"/>
                <a:cs typeface="나눔고딕"/>
              </a:rPr>
              <a:t> </a:t>
            </a:r>
            <a:r>
              <a:rPr sz="2000" spc="-90" dirty="0">
                <a:latin typeface="나눔고딕"/>
                <a:cs typeface="나눔고딕"/>
              </a:rPr>
              <a:t>BORDER="1"</a:t>
            </a:r>
            <a:r>
              <a:rPr sz="2000" spc="-70" dirty="0">
                <a:latin typeface="나눔고딕"/>
                <a:cs typeface="나눔고딕"/>
              </a:rPr>
              <a:t> </a:t>
            </a:r>
            <a:r>
              <a:rPr sz="2000" spc="-10" dirty="0">
                <a:latin typeface="나눔고딕"/>
                <a:cs typeface="나눔고딕"/>
              </a:rPr>
              <a:t>ALIGN="</a:t>
            </a:r>
            <a:r>
              <a:rPr sz="2000" spc="-10" dirty="0">
                <a:solidFill>
                  <a:srgbClr val="FF0000"/>
                </a:solidFill>
                <a:latin typeface="나눔고딕"/>
                <a:cs typeface="나눔고딕"/>
              </a:rPr>
              <a:t>center</a:t>
            </a:r>
            <a:r>
              <a:rPr sz="2000" spc="-10" dirty="0">
                <a:latin typeface="맑은 고딕"/>
                <a:cs typeface="맑은 고딕"/>
              </a:rPr>
              <a:t>"&gt;</a:t>
            </a:r>
            <a:endParaRPr sz="2000" dirty="0">
              <a:latin typeface="맑은 고딕"/>
              <a:cs typeface="맑은 고딕"/>
            </a:endParaRPr>
          </a:p>
          <a:p>
            <a:pPr marL="730885">
              <a:lnSpc>
                <a:spcPts val="2375"/>
              </a:lnSpc>
            </a:pPr>
            <a:r>
              <a:rPr sz="2000" spc="-105" dirty="0">
                <a:latin typeface="나눔고딕"/>
                <a:cs typeface="나눔고딕"/>
              </a:rPr>
              <a:t>&lt;TR&gt;&lt;TD&gt;&lt;IMG</a:t>
            </a:r>
            <a:r>
              <a:rPr sz="2000" spc="-35" dirty="0">
                <a:latin typeface="나눔고딕"/>
                <a:cs typeface="나눔고딕"/>
              </a:rPr>
              <a:t> </a:t>
            </a:r>
            <a:r>
              <a:rPr sz="2000" spc="-10" dirty="0">
                <a:latin typeface="나눔고딕"/>
                <a:cs typeface="나눔고딕"/>
              </a:rPr>
              <a:t>SRC="images/landscape.jpg"&gt;&lt;/TD&gt;&lt;/TR&gt;</a:t>
            </a:r>
            <a:endParaRPr sz="2000" dirty="0">
              <a:latin typeface="나눔고딕"/>
              <a:cs typeface="나눔고딕"/>
            </a:endParaRPr>
          </a:p>
          <a:p>
            <a:pPr marL="730885">
              <a:lnSpc>
                <a:spcPct val="100000"/>
              </a:lnSpc>
              <a:spcBef>
                <a:spcPts val="50"/>
              </a:spcBef>
            </a:pPr>
            <a:r>
              <a:rPr sz="2000" spc="-10" dirty="0">
                <a:latin typeface="나눔고딕"/>
                <a:cs typeface="나눔고딕"/>
              </a:rPr>
              <a:t>&lt;/TABLE&gt;</a:t>
            </a:r>
            <a:endParaRPr sz="2000" dirty="0">
              <a:latin typeface="나눔고딕"/>
              <a:cs typeface="나눔고딕"/>
            </a:endParaRPr>
          </a:p>
          <a:p>
            <a:pPr>
              <a:lnSpc>
                <a:spcPct val="100000"/>
              </a:lnSpc>
              <a:spcBef>
                <a:spcPts val="10"/>
              </a:spcBef>
            </a:pPr>
            <a:endParaRPr sz="1300" dirty="0">
              <a:latin typeface="나눔고딕"/>
              <a:cs typeface="나눔고딕"/>
            </a:endParaRPr>
          </a:p>
          <a:p>
            <a:pPr marR="5080" algn="r">
              <a:lnSpc>
                <a:spcPct val="100000"/>
              </a:lnSpc>
            </a:pPr>
            <a:r>
              <a:rPr sz="2400" b="1" spc="-25" dirty="0">
                <a:solidFill>
                  <a:srgbClr val="FFFFFF"/>
                </a:solidFill>
                <a:latin typeface="나눔고딕 ExtraBold"/>
                <a:cs typeface="나눔고딕 ExtraBold"/>
              </a:rPr>
              <a:t>화면</a:t>
            </a:r>
            <a:endParaRPr sz="2400" dirty="0">
              <a:latin typeface="나눔고딕 ExtraBold"/>
              <a:cs typeface="나눔고딕 ExtraBold"/>
            </a:endParaRPr>
          </a:p>
        </p:txBody>
      </p:sp>
      <p:pic>
        <p:nvPicPr>
          <p:cNvPr id="16" name="object 16"/>
          <p:cNvPicPr/>
          <p:nvPr/>
        </p:nvPicPr>
        <p:blipFill>
          <a:blip r:embed="rId11" cstate="print"/>
          <a:stretch>
            <a:fillRect/>
          </a:stretch>
        </p:blipFill>
        <p:spPr>
          <a:xfrm>
            <a:off x="3756888" y="6432728"/>
            <a:ext cx="4364062" cy="307172"/>
          </a:xfrm>
          <a:prstGeom prst="rect">
            <a:avLst/>
          </a:prstGeom>
        </p:spPr>
      </p:pic>
      <p:sp>
        <p:nvSpPr>
          <p:cNvPr id="19" name="TextBox 18">
            <a:extLst>
              <a:ext uri="{FF2B5EF4-FFF2-40B4-BE49-F238E27FC236}">
                <a16:creationId xmlns:a16="http://schemas.microsoft.com/office/drawing/2014/main" id="{562E351C-0B49-B60C-EDDC-D9E44985B3D2}"/>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6697" y="697616"/>
            <a:ext cx="11527155" cy="6160770"/>
            <a:chOff x="196697" y="697616"/>
            <a:chExt cx="11527155" cy="6160770"/>
          </a:xfrm>
        </p:grpSpPr>
        <p:pic>
          <p:nvPicPr>
            <p:cNvPr id="4" name="object 4"/>
            <p:cNvPicPr/>
            <p:nvPr/>
          </p:nvPicPr>
          <p:blipFill>
            <a:blip r:embed="rId2" cstate="print"/>
            <a:stretch>
              <a:fillRect/>
            </a:stretch>
          </p:blipFill>
          <p:spPr>
            <a:xfrm>
              <a:off x="380796" y="697616"/>
              <a:ext cx="11342712" cy="6160383"/>
            </a:xfrm>
            <a:prstGeom prst="rect">
              <a:avLst/>
            </a:prstGeom>
          </p:spPr>
        </p:pic>
        <p:pic>
          <p:nvPicPr>
            <p:cNvPr id="5" name="object 5"/>
            <p:cNvPicPr/>
            <p:nvPr/>
          </p:nvPicPr>
          <p:blipFill>
            <a:blip r:embed="rId3" cstate="print"/>
            <a:stretch>
              <a:fillRect/>
            </a:stretch>
          </p:blipFill>
          <p:spPr>
            <a:xfrm>
              <a:off x="338075" y="1354188"/>
              <a:ext cx="1589340" cy="479564"/>
            </a:xfrm>
            <a:prstGeom prst="rect">
              <a:avLst/>
            </a:prstGeom>
          </p:spPr>
        </p:pic>
        <p:pic>
          <p:nvPicPr>
            <p:cNvPr id="6" name="object 6"/>
            <p:cNvPicPr/>
            <p:nvPr/>
          </p:nvPicPr>
          <p:blipFill>
            <a:blip r:embed="rId4" cstate="print"/>
            <a:stretch>
              <a:fillRect/>
            </a:stretch>
          </p:blipFill>
          <p:spPr>
            <a:xfrm>
              <a:off x="196697" y="1834862"/>
              <a:ext cx="1843874" cy="542374"/>
            </a:xfrm>
            <a:prstGeom prst="rect">
              <a:avLst/>
            </a:prstGeom>
          </p:spPr>
        </p:pic>
        <p:pic>
          <p:nvPicPr>
            <p:cNvPr id="7" name="object 7"/>
            <p:cNvPicPr/>
            <p:nvPr/>
          </p:nvPicPr>
          <p:blipFill>
            <a:blip r:embed="rId5" cstate="print"/>
            <a:stretch>
              <a:fillRect/>
            </a:stretch>
          </p:blipFill>
          <p:spPr>
            <a:xfrm>
              <a:off x="670560" y="1322082"/>
              <a:ext cx="952499" cy="500367"/>
            </a:xfrm>
            <a:prstGeom prst="rect">
              <a:avLst/>
            </a:prstGeom>
          </p:spPr>
        </p:pic>
      </p:grpSp>
      <p:sp>
        <p:nvSpPr>
          <p:cNvPr id="8" name="object 8"/>
          <p:cNvSpPr txBox="1"/>
          <p:nvPr/>
        </p:nvSpPr>
        <p:spPr>
          <a:xfrm>
            <a:off x="9471286" y="6621864"/>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grpSp>
        <p:nvGrpSpPr>
          <p:cNvPr id="9" name="object 9"/>
          <p:cNvGrpSpPr/>
          <p:nvPr/>
        </p:nvGrpSpPr>
        <p:grpSpPr>
          <a:xfrm>
            <a:off x="3487737" y="3081718"/>
            <a:ext cx="6652259" cy="3754754"/>
            <a:chOff x="3487737" y="3081718"/>
            <a:chExt cx="6652259" cy="3754754"/>
          </a:xfrm>
        </p:grpSpPr>
        <p:pic>
          <p:nvPicPr>
            <p:cNvPr id="10" name="object 10"/>
            <p:cNvPicPr/>
            <p:nvPr/>
          </p:nvPicPr>
          <p:blipFill>
            <a:blip r:embed="rId6" cstate="print"/>
            <a:stretch>
              <a:fillRect/>
            </a:stretch>
          </p:blipFill>
          <p:spPr>
            <a:xfrm>
              <a:off x="9217558" y="6616979"/>
              <a:ext cx="219421" cy="219417"/>
            </a:xfrm>
            <a:prstGeom prst="rect">
              <a:avLst/>
            </a:prstGeom>
          </p:spPr>
        </p:pic>
        <p:pic>
          <p:nvPicPr>
            <p:cNvPr id="11" name="object 11"/>
            <p:cNvPicPr/>
            <p:nvPr/>
          </p:nvPicPr>
          <p:blipFill>
            <a:blip r:embed="rId7" cstate="print"/>
            <a:stretch>
              <a:fillRect/>
            </a:stretch>
          </p:blipFill>
          <p:spPr>
            <a:xfrm>
              <a:off x="3487737" y="3081718"/>
              <a:ext cx="4813749" cy="3488886"/>
            </a:xfrm>
            <a:prstGeom prst="rect">
              <a:avLst/>
            </a:prstGeom>
          </p:spPr>
        </p:pic>
        <p:pic>
          <p:nvPicPr>
            <p:cNvPr id="12" name="object 12"/>
            <p:cNvPicPr/>
            <p:nvPr/>
          </p:nvPicPr>
          <p:blipFill>
            <a:blip r:embed="rId8" cstate="print"/>
            <a:stretch>
              <a:fillRect/>
            </a:stretch>
          </p:blipFill>
          <p:spPr>
            <a:xfrm>
              <a:off x="8436991" y="3205403"/>
              <a:ext cx="1589340" cy="479564"/>
            </a:xfrm>
            <a:prstGeom prst="rect">
              <a:avLst/>
            </a:prstGeom>
          </p:spPr>
        </p:pic>
        <p:pic>
          <p:nvPicPr>
            <p:cNvPr id="13" name="object 13"/>
            <p:cNvPicPr/>
            <p:nvPr/>
          </p:nvPicPr>
          <p:blipFill>
            <a:blip r:embed="rId9" cstate="print"/>
            <a:stretch>
              <a:fillRect/>
            </a:stretch>
          </p:blipFill>
          <p:spPr>
            <a:xfrm>
              <a:off x="8295614" y="3686086"/>
              <a:ext cx="1843871" cy="542373"/>
            </a:xfrm>
            <a:prstGeom prst="rect">
              <a:avLst/>
            </a:prstGeom>
          </p:spPr>
        </p:pic>
        <p:pic>
          <p:nvPicPr>
            <p:cNvPr id="14" name="object 14"/>
            <p:cNvPicPr/>
            <p:nvPr/>
          </p:nvPicPr>
          <p:blipFill>
            <a:blip r:embed="rId10" cstate="print"/>
            <a:stretch>
              <a:fillRect/>
            </a:stretch>
          </p:blipFill>
          <p:spPr>
            <a:xfrm>
              <a:off x="8769350" y="3172472"/>
              <a:ext cx="952499" cy="500367"/>
            </a:xfrm>
            <a:prstGeom prst="rect">
              <a:avLst/>
            </a:prstGeom>
          </p:spPr>
        </p:pic>
      </p:grpSp>
      <p:sp>
        <p:nvSpPr>
          <p:cNvPr id="15" name="object 15"/>
          <p:cNvSpPr txBox="1"/>
          <p:nvPr/>
        </p:nvSpPr>
        <p:spPr>
          <a:xfrm>
            <a:off x="537936" y="679760"/>
            <a:ext cx="8959850" cy="3036570"/>
          </a:xfrm>
          <a:prstGeom prst="rect">
            <a:avLst/>
          </a:prstGeom>
        </p:spPr>
        <p:txBody>
          <a:bodyPr vert="horz" wrap="square" lIns="0" tIns="12700" rIns="0" bIns="0" rtlCol="0">
            <a:spAutoFit/>
          </a:bodyPr>
          <a:lstStyle/>
          <a:p>
            <a:pPr marL="304165" marR="6113145" indent="-292100">
              <a:lnSpc>
                <a:spcPct val="158500"/>
              </a:lnSpc>
              <a:spcBef>
                <a:spcPts val="100"/>
              </a:spcBef>
            </a:pPr>
            <a:r>
              <a:rPr sz="2400" b="1" dirty="0">
                <a:solidFill>
                  <a:srgbClr val="00AFEF"/>
                </a:solidFill>
                <a:latin typeface="한컴산뜻돋움"/>
                <a:cs typeface="한컴산뜻돋움"/>
              </a:rPr>
              <a:t>4.</a:t>
            </a:r>
            <a:r>
              <a:rPr sz="2400" b="1" spc="-110"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표</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정렬</a:t>
            </a:r>
            <a:r>
              <a:rPr sz="2400" b="1" spc="-140" dirty="0">
                <a:solidFill>
                  <a:srgbClr val="00AFEF"/>
                </a:solidFill>
                <a:latin typeface="나눔고딕 ExtraBold"/>
                <a:cs typeface="나눔고딕 ExtraBold"/>
              </a:rPr>
              <a:t> </a:t>
            </a:r>
            <a:r>
              <a:rPr sz="2400" b="1" dirty="0">
                <a:solidFill>
                  <a:srgbClr val="00AFEF"/>
                </a:solidFill>
                <a:latin typeface="한컴산뜻돋움"/>
                <a:cs typeface="한컴산뜻돋움"/>
              </a:rPr>
              <a:t>-</a:t>
            </a:r>
            <a:r>
              <a:rPr sz="2400" b="1" spc="-90" dirty="0">
                <a:solidFill>
                  <a:srgbClr val="00AFEF"/>
                </a:solidFill>
                <a:latin typeface="한컴산뜻돋움"/>
                <a:cs typeface="한컴산뜻돋움"/>
              </a:rPr>
              <a:t> </a:t>
            </a:r>
            <a:r>
              <a:rPr sz="2400" b="1" dirty="0">
                <a:solidFill>
                  <a:srgbClr val="00AFEF"/>
                </a:solidFill>
                <a:latin typeface="한컴산뜻돋움"/>
                <a:cs typeface="한컴산뜻돋움"/>
              </a:rPr>
              <a:t>align</a:t>
            </a:r>
            <a:r>
              <a:rPr sz="2400" b="1" spc="-90" dirty="0">
                <a:solidFill>
                  <a:srgbClr val="00AFEF"/>
                </a:solidFill>
                <a:latin typeface="한컴산뜻돋움"/>
                <a:cs typeface="한컴산뜻돋움"/>
              </a:rPr>
              <a:t> </a:t>
            </a:r>
            <a:r>
              <a:rPr sz="2400" b="1" spc="-95" dirty="0">
                <a:solidFill>
                  <a:srgbClr val="00AFEF"/>
                </a:solidFill>
                <a:latin typeface="나눔고딕 ExtraBold"/>
                <a:cs typeface="나눔고딕 ExtraBold"/>
              </a:rPr>
              <a:t>속성 </a:t>
            </a:r>
            <a:r>
              <a:rPr sz="2400" b="1" spc="-25" dirty="0">
                <a:solidFill>
                  <a:srgbClr val="FFFFFF"/>
                </a:solidFill>
                <a:latin typeface="나눔고딕 ExtraBold"/>
                <a:cs typeface="나눔고딕 ExtraBold"/>
              </a:rPr>
              <a:t>소스</a:t>
            </a:r>
            <a:endParaRPr sz="2400" dirty="0">
              <a:latin typeface="나눔고딕 ExtraBold"/>
              <a:cs typeface="나눔고딕 ExtraBold"/>
            </a:endParaRPr>
          </a:p>
          <a:p>
            <a:pPr marL="730885">
              <a:lnSpc>
                <a:spcPct val="100000"/>
              </a:lnSpc>
              <a:spcBef>
                <a:spcPts val="2340"/>
              </a:spcBef>
            </a:pPr>
            <a:r>
              <a:rPr sz="2000" spc="-40" dirty="0">
                <a:latin typeface="나눔고딕"/>
                <a:cs typeface="나눔고딕"/>
              </a:rPr>
              <a:t>&lt;TABLE</a:t>
            </a:r>
            <a:r>
              <a:rPr sz="2000" spc="-85" dirty="0">
                <a:latin typeface="나눔고딕"/>
                <a:cs typeface="나눔고딕"/>
              </a:rPr>
              <a:t> </a:t>
            </a:r>
            <a:r>
              <a:rPr sz="2000" spc="-100" dirty="0">
                <a:latin typeface="나눔고딕"/>
                <a:cs typeface="나눔고딕"/>
              </a:rPr>
              <a:t>WIDTH="400"</a:t>
            </a:r>
            <a:r>
              <a:rPr sz="2000" spc="-60" dirty="0">
                <a:latin typeface="나눔고딕"/>
                <a:cs typeface="나눔고딕"/>
              </a:rPr>
              <a:t> </a:t>
            </a:r>
            <a:r>
              <a:rPr sz="2000" spc="-90" dirty="0">
                <a:latin typeface="나눔고딕"/>
                <a:cs typeface="나눔고딕"/>
              </a:rPr>
              <a:t>BORDER="1"</a:t>
            </a:r>
            <a:r>
              <a:rPr sz="2000" spc="-50" dirty="0">
                <a:latin typeface="나눔고딕"/>
                <a:cs typeface="나눔고딕"/>
              </a:rPr>
              <a:t> </a:t>
            </a:r>
            <a:r>
              <a:rPr sz="2000" spc="-10" dirty="0">
                <a:latin typeface="나눔고딕"/>
                <a:cs typeface="나눔고딕"/>
              </a:rPr>
              <a:t>ALIGN="</a:t>
            </a:r>
            <a:r>
              <a:rPr sz="2000" spc="-10" dirty="0">
                <a:solidFill>
                  <a:srgbClr val="FF0000"/>
                </a:solidFill>
                <a:latin typeface="나눔고딕"/>
                <a:cs typeface="나눔고딕"/>
              </a:rPr>
              <a:t>right</a:t>
            </a:r>
            <a:r>
              <a:rPr sz="2000" spc="-10" dirty="0">
                <a:latin typeface="나눔고딕"/>
                <a:cs typeface="나눔고딕"/>
              </a:rPr>
              <a:t>"&gt;</a:t>
            </a:r>
            <a:endParaRPr sz="2000" dirty="0">
              <a:latin typeface="나눔고딕"/>
              <a:cs typeface="나눔고딕"/>
            </a:endParaRPr>
          </a:p>
          <a:p>
            <a:pPr marL="730885">
              <a:lnSpc>
                <a:spcPct val="100000"/>
              </a:lnSpc>
            </a:pPr>
            <a:r>
              <a:rPr sz="2000" spc="-105" dirty="0">
                <a:latin typeface="나눔고딕"/>
                <a:cs typeface="나눔고딕"/>
              </a:rPr>
              <a:t>&lt;TR&gt;&lt;TD&gt;&lt;IMG</a:t>
            </a:r>
            <a:r>
              <a:rPr sz="2000" spc="-35" dirty="0">
                <a:latin typeface="나눔고딕"/>
                <a:cs typeface="나눔고딕"/>
              </a:rPr>
              <a:t> </a:t>
            </a:r>
            <a:r>
              <a:rPr sz="2000" spc="-10" dirty="0">
                <a:latin typeface="나눔고딕"/>
                <a:cs typeface="나눔고딕"/>
              </a:rPr>
              <a:t>SRC="images/landscape.jpg"&gt;&lt;/TD&gt;&lt;/TR&gt;</a:t>
            </a:r>
            <a:endParaRPr sz="2000" dirty="0">
              <a:latin typeface="나눔고딕"/>
              <a:cs typeface="나눔고딕"/>
            </a:endParaRPr>
          </a:p>
          <a:p>
            <a:pPr marL="730885">
              <a:lnSpc>
                <a:spcPct val="100000"/>
              </a:lnSpc>
            </a:pPr>
            <a:r>
              <a:rPr sz="2000" spc="-10" dirty="0">
                <a:latin typeface="나눔고딕"/>
                <a:cs typeface="나눔고딕"/>
              </a:rPr>
              <a:t>&lt;/TABLE&gt;</a:t>
            </a:r>
            <a:endParaRPr sz="2000" dirty="0">
              <a:latin typeface="나눔고딕"/>
              <a:cs typeface="나눔고딕"/>
            </a:endParaRPr>
          </a:p>
          <a:p>
            <a:pPr>
              <a:lnSpc>
                <a:spcPct val="100000"/>
              </a:lnSpc>
              <a:spcBef>
                <a:spcPts val="60"/>
              </a:spcBef>
            </a:pPr>
            <a:endParaRPr sz="1300" dirty="0">
              <a:latin typeface="나눔고딕"/>
              <a:cs typeface="나눔고딕"/>
            </a:endParaRPr>
          </a:p>
          <a:p>
            <a:pPr marR="5080" algn="r">
              <a:lnSpc>
                <a:spcPct val="100000"/>
              </a:lnSpc>
            </a:pPr>
            <a:r>
              <a:rPr sz="2400" b="1" spc="-25" dirty="0">
                <a:solidFill>
                  <a:srgbClr val="FFFFFF"/>
                </a:solidFill>
                <a:latin typeface="나눔고딕 ExtraBold"/>
                <a:cs typeface="나눔고딕 ExtraBold"/>
              </a:rPr>
              <a:t>화면</a:t>
            </a:r>
            <a:endParaRPr sz="2400" dirty="0">
              <a:latin typeface="나눔고딕 ExtraBold"/>
              <a:cs typeface="나눔고딕 ExtraBold"/>
            </a:endParaRPr>
          </a:p>
        </p:txBody>
      </p:sp>
      <p:pic>
        <p:nvPicPr>
          <p:cNvPr id="16" name="object 16"/>
          <p:cNvPicPr/>
          <p:nvPr/>
        </p:nvPicPr>
        <p:blipFill>
          <a:blip r:embed="rId11" cstate="print"/>
          <a:stretch>
            <a:fillRect/>
          </a:stretch>
        </p:blipFill>
        <p:spPr>
          <a:xfrm>
            <a:off x="3756799" y="6451758"/>
            <a:ext cx="4283011" cy="307168"/>
          </a:xfrm>
          <a:prstGeom prst="rect">
            <a:avLst/>
          </a:prstGeom>
        </p:spPr>
      </p:pic>
      <p:sp>
        <p:nvSpPr>
          <p:cNvPr id="19" name="TextBox 18">
            <a:extLst>
              <a:ext uri="{FF2B5EF4-FFF2-40B4-BE49-F238E27FC236}">
                <a16:creationId xmlns:a16="http://schemas.microsoft.com/office/drawing/2014/main" id="{79598C54-9E85-393E-2D93-DF5AEE675334}"/>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549766" y="1716862"/>
            <a:ext cx="232917" cy="232918"/>
          </a:xfrm>
          <a:prstGeom prst="rect">
            <a:avLst/>
          </a:prstGeom>
        </p:spPr>
      </p:pic>
      <p:grpSp>
        <p:nvGrpSpPr>
          <p:cNvPr id="5" name="object 5"/>
          <p:cNvGrpSpPr/>
          <p:nvPr/>
        </p:nvGrpSpPr>
        <p:grpSpPr>
          <a:xfrm>
            <a:off x="380796" y="2723845"/>
            <a:ext cx="11343005" cy="4134485"/>
            <a:chOff x="380796" y="2723845"/>
            <a:chExt cx="11343005" cy="4134485"/>
          </a:xfrm>
        </p:grpSpPr>
        <p:pic>
          <p:nvPicPr>
            <p:cNvPr id="6" name="object 6"/>
            <p:cNvPicPr/>
            <p:nvPr/>
          </p:nvPicPr>
          <p:blipFill>
            <a:blip r:embed="rId3" cstate="print"/>
            <a:stretch>
              <a:fillRect/>
            </a:stretch>
          </p:blipFill>
          <p:spPr>
            <a:xfrm>
              <a:off x="380796" y="2723845"/>
              <a:ext cx="11342715" cy="4134154"/>
            </a:xfrm>
            <a:prstGeom prst="rect">
              <a:avLst/>
            </a:prstGeom>
          </p:spPr>
        </p:pic>
        <p:pic>
          <p:nvPicPr>
            <p:cNvPr id="7" name="object 7"/>
            <p:cNvPicPr/>
            <p:nvPr/>
          </p:nvPicPr>
          <p:blipFill>
            <a:blip r:embed="rId4" cstate="print"/>
            <a:stretch>
              <a:fillRect/>
            </a:stretch>
          </p:blipFill>
          <p:spPr>
            <a:xfrm>
              <a:off x="1175359" y="3956862"/>
              <a:ext cx="1589341" cy="479564"/>
            </a:xfrm>
            <a:prstGeom prst="rect">
              <a:avLst/>
            </a:prstGeom>
          </p:spPr>
        </p:pic>
        <p:pic>
          <p:nvPicPr>
            <p:cNvPr id="8" name="object 8"/>
            <p:cNvPicPr/>
            <p:nvPr/>
          </p:nvPicPr>
          <p:blipFill>
            <a:blip r:embed="rId5" cstate="print"/>
            <a:stretch>
              <a:fillRect/>
            </a:stretch>
          </p:blipFill>
          <p:spPr>
            <a:xfrm>
              <a:off x="1033983" y="4437541"/>
              <a:ext cx="1843873" cy="542369"/>
            </a:xfrm>
            <a:prstGeom prst="rect">
              <a:avLst/>
            </a:prstGeom>
          </p:spPr>
        </p:pic>
        <p:pic>
          <p:nvPicPr>
            <p:cNvPr id="9" name="object 9"/>
            <p:cNvPicPr/>
            <p:nvPr/>
          </p:nvPicPr>
          <p:blipFill>
            <a:blip r:embed="rId6" cstate="print"/>
            <a:stretch>
              <a:fillRect/>
            </a:stretch>
          </p:blipFill>
          <p:spPr>
            <a:xfrm>
              <a:off x="1507489" y="3924299"/>
              <a:ext cx="952499" cy="500380"/>
            </a:xfrm>
            <a:prstGeom prst="rect">
              <a:avLst/>
            </a:prstGeom>
          </p:spPr>
        </p:pic>
      </p:grpSp>
      <p:sp>
        <p:nvSpPr>
          <p:cNvPr id="10" name="object 10"/>
          <p:cNvSpPr txBox="1"/>
          <p:nvPr/>
        </p:nvSpPr>
        <p:spPr>
          <a:xfrm>
            <a:off x="1355714" y="3976141"/>
            <a:ext cx="6285865" cy="2268855"/>
          </a:xfrm>
          <a:prstGeom prst="rect">
            <a:avLst/>
          </a:prstGeom>
        </p:spPr>
        <p:txBody>
          <a:bodyPr vert="horz" wrap="square" lIns="0" tIns="12700" rIns="0" bIns="0" rtlCol="0">
            <a:spAutoFit/>
          </a:bodyPr>
          <a:lstStyle/>
          <a:p>
            <a:pPr marL="341630">
              <a:lnSpc>
                <a:spcPct val="100000"/>
              </a:lnSpc>
              <a:spcBef>
                <a:spcPts val="100"/>
              </a:spcBef>
            </a:pPr>
            <a:r>
              <a:rPr sz="2400" b="1" spc="-25" dirty="0">
                <a:solidFill>
                  <a:srgbClr val="FFFFFF"/>
                </a:solidFill>
                <a:latin typeface="나눔고딕 ExtraBold"/>
                <a:cs typeface="나눔고딕 ExtraBold"/>
              </a:rPr>
              <a:t>소스</a:t>
            </a:r>
            <a:endParaRPr sz="2400">
              <a:latin typeface="나눔고딕 ExtraBold"/>
              <a:cs typeface="나눔고딕 ExtraBold"/>
            </a:endParaRPr>
          </a:p>
          <a:p>
            <a:pPr>
              <a:lnSpc>
                <a:spcPct val="100000"/>
              </a:lnSpc>
              <a:spcBef>
                <a:spcPts val="75"/>
              </a:spcBef>
            </a:pPr>
            <a:endParaRPr sz="1650">
              <a:latin typeface="나눔고딕 ExtraBold"/>
              <a:cs typeface="나눔고딕 ExtraBold"/>
            </a:endParaRPr>
          </a:p>
          <a:p>
            <a:pPr marL="12700">
              <a:lnSpc>
                <a:spcPct val="100000"/>
              </a:lnSpc>
            </a:pPr>
            <a:r>
              <a:rPr sz="2000" spc="-45" dirty="0">
                <a:latin typeface="나눔고딕"/>
                <a:cs typeface="나눔고딕"/>
              </a:rPr>
              <a:t>&lt;TABLE</a:t>
            </a:r>
            <a:r>
              <a:rPr sz="2000" spc="-75" dirty="0">
                <a:latin typeface="나눔고딕"/>
                <a:cs typeface="나눔고딕"/>
              </a:rPr>
              <a:t> </a:t>
            </a:r>
            <a:r>
              <a:rPr sz="2000" spc="-95" dirty="0">
                <a:latin typeface="나눔고딕"/>
                <a:cs typeface="나눔고딕"/>
              </a:rPr>
              <a:t>WIDTH="400"</a:t>
            </a:r>
            <a:r>
              <a:rPr sz="2000" spc="-50" dirty="0">
                <a:latin typeface="나눔고딕"/>
                <a:cs typeface="나눔고딕"/>
              </a:rPr>
              <a:t> </a:t>
            </a:r>
            <a:r>
              <a:rPr sz="2000" spc="-10" dirty="0">
                <a:solidFill>
                  <a:srgbClr val="FF0000"/>
                </a:solidFill>
                <a:latin typeface="나눔고딕"/>
                <a:cs typeface="나눔고딕"/>
              </a:rPr>
              <a:t>BORDER="0"</a:t>
            </a:r>
            <a:r>
              <a:rPr sz="2000" spc="-10" dirty="0">
                <a:latin typeface="나눔고딕"/>
                <a:cs typeface="나눔고딕"/>
              </a:rPr>
              <a:t>&gt;</a:t>
            </a:r>
            <a:endParaRPr sz="2000">
              <a:latin typeface="나눔고딕"/>
              <a:cs typeface="나눔고딕"/>
            </a:endParaRPr>
          </a:p>
          <a:p>
            <a:pPr marL="12700">
              <a:lnSpc>
                <a:spcPct val="100000"/>
              </a:lnSpc>
            </a:pPr>
            <a:r>
              <a:rPr sz="2000" spc="-105" dirty="0">
                <a:latin typeface="나눔고딕"/>
                <a:cs typeface="나눔고딕"/>
              </a:rPr>
              <a:t>&lt;TR&gt;&lt;TD&gt;&lt;IMG</a:t>
            </a:r>
            <a:r>
              <a:rPr sz="2000" spc="-35" dirty="0">
                <a:latin typeface="나눔고딕"/>
                <a:cs typeface="나눔고딕"/>
              </a:rPr>
              <a:t> </a:t>
            </a:r>
            <a:r>
              <a:rPr sz="2000" spc="-45" dirty="0">
                <a:latin typeface="나눔고딕"/>
                <a:cs typeface="나눔고딕"/>
              </a:rPr>
              <a:t>SRC="images/table_01.gif"&gt;&lt;/TD&gt;&lt;/TR&gt;</a:t>
            </a:r>
            <a:endParaRPr sz="2000">
              <a:latin typeface="나눔고딕"/>
              <a:cs typeface="나눔고딕"/>
            </a:endParaRPr>
          </a:p>
          <a:p>
            <a:pPr marL="12700">
              <a:lnSpc>
                <a:spcPct val="100000"/>
              </a:lnSpc>
            </a:pPr>
            <a:r>
              <a:rPr sz="2000" spc="-105" dirty="0">
                <a:latin typeface="나눔고딕"/>
                <a:cs typeface="나눔고딕"/>
              </a:rPr>
              <a:t>&lt;TR&gt;&lt;TD&gt;&lt;IMG</a:t>
            </a:r>
            <a:r>
              <a:rPr sz="2000" spc="-35" dirty="0">
                <a:latin typeface="나눔고딕"/>
                <a:cs typeface="나눔고딕"/>
              </a:rPr>
              <a:t> </a:t>
            </a:r>
            <a:r>
              <a:rPr sz="2000" spc="-45" dirty="0">
                <a:latin typeface="나눔고딕"/>
                <a:cs typeface="나눔고딕"/>
              </a:rPr>
              <a:t>SRC="images/table_02.gif"&gt;&lt;/TD&gt;&lt;/TR&gt;</a:t>
            </a:r>
            <a:endParaRPr sz="2000">
              <a:latin typeface="나눔고딕"/>
              <a:cs typeface="나눔고딕"/>
            </a:endParaRPr>
          </a:p>
          <a:p>
            <a:pPr marL="12700">
              <a:lnSpc>
                <a:spcPct val="100000"/>
              </a:lnSpc>
            </a:pPr>
            <a:r>
              <a:rPr sz="2000" spc="-105" dirty="0">
                <a:latin typeface="나눔고딕"/>
                <a:cs typeface="나눔고딕"/>
              </a:rPr>
              <a:t>&lt;TR&gt;&lt;TD&gt;&lt;IMG</a:t>
            </a:r>
            <a:r>
              <a:rPr sz="2000" spc="-35" dirty="0">
                <a:latin typeface="나눔고딕"/>
                <a:cs typeface="나눔고딕"/>
              </a:rPr>
              <a:t> </a:t>
            </a:r>
            <a:r>
              <a:rPr sz="2000" spc="-45" dirty="0">
                <a:latin typeface="나눔고딕"/>
                <a:cs typeface="나눔고딕"/>
              </a:rPr>
              <a:t>SRC="images/table_03.gif"&gt;&lt;/TD&gt;&lt;/TR&gt;</a:t>
            </a:r>
            <a:endParaRPr sz="2000">
              <a:latin typeface="나눔고딕"/>
              <a:cs typeface="나눔고딕"/>
            </a:endParaRPr>
          </a:p>
          <a:p>
            <a:pPr marL="12700">
              <a:lnSpc>
                <a:spcPct val="100000"/>
              </a:lnSpc>
              <a:spcBef>
                <a:spcPts val="50"/>
              </a:spcBef>
            </a:pPr>
            <a:r>
              <a:rPr sz="2000" spc="-10" dirty="0">
                <a:latin typeface="나눔고딕"/>
                <a:cs typeface="나눔고딕"/>
              </a:rPr>
              <a:t>&lt;/TABLE&gt;</a:t>
            </a:r>
            <a:endParaRPr sz="2000">
              <a:latin typeface="나눔고딕"/>
              <a:cs typeface="나눔고딕"/>
            </a:endParaRPr>
          </a:p>
        </p:txBody>
      </p:sp>
      <p:sp>
        <p:nvSpPr>
          <p:cNvPr id="13" name="TextBox 12">
            <a:extLst>
              <a:ext uri="{FF2B5EF4-FFF2-40B4-BE49-F238E27FC236}">
                <a16:creationId xmlns:a16="http://schemas.microsoft.com/office/drawing/2014/main" id="{22CB5870-183E-337F-5069-69FD42177D14}"/>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15" name="TextBox 14">
            <a:extLst>
              <a:ext uri="{FF2B5EF4-FFF2-40B4-BE49-F238E27FC236}">
                <a16:creationId xmlns:a16="http://schemas.microsoft.com/office/drawing/2014/main" id="{26BE425D-7540-D3E6-0A86-17E0CF34CDAE}"/>
              </a:ext>
            </a:extLst>
          </p:cNvPr>
          <p:cNvSpPr txBox="1"/>
          <p:nvPr/>
        </p:nvSpPr>
        <p:spPr>
          <a:xfrm>
            <a:off x="380796" y="1008976"/>
            <a:ext cx="6096000" cy="461665"/>
          </a:xfrm>
          <a:prstGeom prst="rect">
            <a:avLst/>
          </a:prstGeom>
          <a:noFill/>
        </p:spPr>
        <p:txBody>
          <a:bodyPr wrap="square">
            <a:spAutoFit/>
          </a:bodyPr>
          <a:lstStyle/>
          <a:p>
            <a:r>
              <a:rPr lang="ko-KR" altLang="en-US" sz="2400" b="1" spc="-140" dirty="0">
                <a:solidFill>
                  <a:srgbClr val="00AFEF"/>
                </a:solidFill>
                <a:latin typeface="나눔고딕 ExtraBold"/>
                <a:cs typeface="나눔고딕 ExtraBold"/>
              </a:rPr>
              <a:t>테두리선을</a:t>
            </a:r>
            <a:r>
              <a:rPr lang="ko-KR" altLang="en-US" sz="2400" b="1" spc="-145" dirty="0">
                <a:solidFill>
                  <a:srgbClr val="00AFEF"/>
                </a:solidFill>
                <a:latin typeface="나눔고딕 ExtraBold"/>
                <a:cs typeface="나눔고딕 ExtraBold"/>
              </a:rPr>
              <a:t> 보이지</a:t>
            </a:r>
            <a:r>
              <a:rPr lang="ko-KR" altLang="en-US" sz="2400" b="1" spc="-135"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않게</a:t>
            </a:r>
            <a:r>
              <a:rPr lang="ko-KR" altLang="en-US" sz="2400" b="1" spc="-140" dirty="0">
                <a:solidFill>
                  <a:srgbClr val="00AFEF"/>
                </a:solidFill>
                <a:latin typeface="나눔고딕 ExtraBold"/>
                <a:cs typeface="나눔고딕 ExtraBold"/>
              </a:rPr>
              <a:t> </a:t>
            </a:r>
            <a:r>
              <a:rPr lang="en-US" altLang="ko-KR" sz="2400" b="1" dirty="0">
                <a:solidFill>
                  <a:srgbClr val="00AFEF"/>
                </a:solidFill>
                <a:latin typeface="한컴산뜻돋움"/>
                <a:cs typeface="한컴산뜻돋움"/>
              </a:rPr>
              <a:t>-</a:t>
            </a:r>
            <a:r>
              <a:rPr lang="ko-KR" altLang="en-US" sz="2400" b="1" spc="-90" dirty="0">
                <a:solidFill>
                  <a:srgbClr val="00AFEF"/>
                </a:solidFill>
                <a:latin typeface="한컴산뜻돋움"/>
                <a:cs typeface="한컴산뜻돋움"/>
              </a:rPr>
              <a:t> </a:t>
            </a:r>
            <a:r>
              <a:rPr lang="en-US" altLang="ko-KR" sz="2400" b="1" spc="-10" dirty="0">
                <a:solidFill>
                  <a:srgbClr val="00AFEF"/>
                </a:solidFill>
                <a:latin typeface="한컴산뜻돋움"/>
                <a:cs typeface="한컴산뜻돋움"/>
              </a:rPr>
              <a:t>border</a:t>
            </a:r>
            <a:r>
              <a:rPr lang="ko-KR" altLang="en-US" sz="2400" b="1" spc="-75" dirty="0">
                <a:solidFill>
                  <a:srgbClr val="00AFEF"/>
                </a:solidFill>
                <a:latin typeface="한컴산뜻돋움"/>
                <a:cs typeface="한컴산뜻돋움"/>
              </a:rPr>
              <a:t> </a:t>
            </a:r>
            <a:r>
              <a:rPr lang="ko-KR" altLang="en-US" sz="2400" b="1" spc="-25" dirty="0">
                <a:solidFill>
                  <a:srgbClr val="00AFEF"/>
                </a:solidFill>
                <a:latin typeface="나눔고딕 ExtraBold"/>
                <a:cs typeface="나눔고딕 ExtraBold"/>
              </a:rPr>
              <a:t>속성</a:t>
            </a:r>
            <a:endParaRPr lang="ko-KR" altLang="en-US" sz="2400" dirty="0"/>
          </a:p>
        </p:txBody>
      </p:sp>
      <p:sp>
        <p:nvSpPr>
          <p:cNvPr id="17" name="TextBox 16">
            <a:extLst>
              <a:ext uri="{FF2B5EF4-FFF2-40B4-BE49-F238E27FC236}">
                <a16:creationId xmlns:a16="http://schemas.microsoft.com/office/drawing/2014/main" id="{6B112DF8-5F94-AA00-20CA-8EECA87C83DD}"/>
              </a:ext>
            </a:extLst>
          </p:cNvPr>
          <p:cNvSpPr txBox="1"/>
          <p:nvPr/>
        </p:nvSpPr>
        <p:spPr>
          <a:xfrm>
            <a:off x="957644" y="1584545"/>
            <a:ext cx="10396156" cy="923330"/>
          </a:xfrm>
          <a:prstGeom prst="rect">
            <a:avLst/>
          </a:prstGeom>
          <a:noFill/>
        </p:spPr>
        <p:txBody>
          <a:bodyPr wrap="square">
            <a:spAutoFit/>
          </a:bodyPr>
          <a:lstStyle/>
          <a:p>
            <a:r>
              <a:rPr lang="ko-KR" altLang="en-US" dirty="0"/>
              <a:t>표의 테두리선이 없도록 테두리선을 없앨 수도, 원하는 굵기로 지정할 수도 있다. 이 때 사용하는 것이 </a:t>
            </a:r>
            <a:r>
              <a:rPr lang="ko-KR" altLang="en-US" dirty="0" err="1"/>
              <a:t>border</a:t>
            </a:r>
            <a:r>
              <a:rPr lang="ko-KR" altLang="en-US" dirty="0"/>
              <a:t> 속성이다. 웹 문서의 레이아웃을 잡기 위해 표를 사용한다면 테두리선을 표시하지 않는 것이 좋다. 이럴 경우에는 </a:t>
            </a:r>
            <a:r>
              <a:rPr lang="ko-KR" altLang="en-US" dirty="0" err="1"/>
              <a:t>border</a:t>
            </a:r>
            <a:r>
              <a:rPr lang="ko-KR" altLang="en-US" dirty="0"/>
              <a:t>=0으로 지정한다.</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509896" y="1572503"/>
            <a:ext cx="232917" cy="232918"/>
          </a:xfrm>
          <a:prstGeom prst="rect">
            <a:avLst/>
          </a:prstGeom>
        </p:spPr>
      </p:pic>
      <p:grpSp>
        <p:nvGrpSpPr>
          <p:cNvPr id="8" name="object 8"/>
          <p:cNvGrpSpPr/>
          <p:nvPr/>
        </p:nvGrpSpPr>
        <p:grpSpPr>
          <a:xfrm>
            <a:off x="9516967" y="2645409"/>
            <a:ext cx="1844039" cy="1056005"/>
            <a:chOff x="9516967" y="2645409"/>
            <a:chExt cx="1844039" cy="1056005"/>
          </a:xfrm>
        </p:grpSpPr>
        <p:pic>
          <p:nvPicPr>
            <p:cNvPr id="9" name="object 9"/>
            <p:cNvPicPr/>
            <p:nvPr/>
          </p:nvPicPr>
          <p:blipFill>
            <a:blip r:embed="rId3" cstate="print"/>
            <a:stretch>
              <a:fillRect/>
            </a:stretch>
          </p:blipFill>
          <p:spPr>
            <a:xfrm>
              <a:off x="9658349" y="2677985"/>
              <a:ext cx="1589341" cy="479564"/>
            </a:xfrm>
            <a:prstGeom prst="rect">
              <a:avLst/>
            </a:prstGeom>
          </p:spPr>
        </p:pic>
        <p:pic>
          <p:nvPicPr>
            <p:cNvPr id="10" name="object 10"/>
            <p:cNvPicPr/>
            <p:nvPr/>
          </p:nvPicPr>
          <p:blipFill>
            <a:blip r:embed="rId4" cstate="print"/>
            <a:stretch>
              <a:fillRect/>
            </a:stretch>
          </p:blipFill>
          <p:spPr>
            <a:xfrm>
              <a:off x="9516967" y="3158667"/>
              <a:ext cx="1843876" cy="542374"/>
            </a:xfrm>
            <a:prstGeom prst="rect">
              <a:avLst/>
            </a:prstGeom>
          </p:spPr>
        </p:pic>
        <p:pic>
          <p:nvPicPr>
            <p:cNvPr id="11" name="object 11"/>
            <p:cNvPicPr/>
            <p:nvPr/>
          </p:nvPicPr>
          <p:blipFill>
            <a:blip r:embed="rId5" cstate="print"/>
            <a:stretch>
              <a:fillRect/>
            </a:stretch>
          </p:blipFill>
          <p:spPr>
            <a:xfrm>
              <a:off x="9991089" y="2645409"/>
              <a:ext cx="952499" cy="500380"/>
            </a:xfrm>
            <a:prstGeom prst="rect">
              <a:avLst/>
            </a:prstGeom>
          </p:spPr>
        </p:pic>
      </p:grpSp>
      <p:sp>
        <p:nvSpPr>
          <p:cNvPr id="12" name="object 12"/>
          <p:cNvSpPr txBox="1"/>
          <p:nvPr/>
        </p:nvSpPr>
        <p:spPr>
          <a:xfrm>
            <a:off x="6152919" y="2697266"/>
            <a:ext cx="5097145" cy="4003675"/>
          </a:xfrm>
          <a:prstGeom prst="rect">
            <a:avLst/>
          </a:prstGeom>
        </p:spPr>
        <p:txBody>
          <a:bodyPr vert="horz" wrap="square" lIns="0" tIns="12700" rIns="0" bIns="0" rtlCol="0">
            <a:spAutoFit/>
          </a:bodyPr>
          <a:lstStyle/>
          <a:p>
            <a:pPr marR="516890" algn="r">
              <a:lnSpc>
                <a:spcPct val="100000"/>
              </a:lnSpc>
              <a:spcBef>
                <a:spcPts val="100"/>
              </a:spcBef>
            </a:pPr>
            <a:r>
              <a:rPr sz="2400" b="1" spc="-25" dirty="0">
                <a:solidFill>
                  <a:srgbClr val="FFFFFF"/>
                </a:solidFill>
                <a:latin typeface="나눔고딕 ExtraBold"/>
                <a:cs typeface="나눔고딕 ExtraBold"/>
              </a:rPr>
              <a:t>소스</a:t>
            </a:r>
            <a:endParaRPr sz="2400">
              <a:latin typeface="나눔고딕 ExtraBold"/>
              <a:cs typeface="나눔고딕 ExtraBold"/>
            </a:endParaRPr>
          </a:p>
          <a:p>
            <a:pPr marL="12700">
              <a:lnSpc>
                <a:spcPct val="100000"/>
              </a:lnSpc>
              <a:spcBef>
                <a:spcPts val="2045"/>
              </a:spcBef>
            </a:pPr>
            <a:r>
              <a:rPr sz="2000" spc="-45" dirty="0">
                <a:latin typeface="나눔고딕"/>
                <a:cs typeface="나눔고딕"/>
              </a:rPr>
              <a:t>&lt;TABLE</a:t>
            </a:r>
            <a:r>
              <a:rPr sz="2000" spc="-75" dirty="0">
                <a:latin typeface="나눔고딕"/>
                <a:cs typeface="나눔고딕"/>
              </a:rPr>
              <a:t> </a:t>
            </a:r>
            <a:r>
              <a:rPr sz="2000" spc="-95" dirty="0">
                <a:latin typeface="나눔고딕"/>
                <a:cs typeface="나눔고딕"/>
              </a:rPr>
              <a:t>WIDTH="400"</a:t>
            </a:r>
            <a:r>
              <a:rPr sz="2000" spc="-50" dirty="0">
                <a:latin typeface="나눔고딕"/>
                <a:cs typeface="나눔고딕"/>
              </a:rPr>
              <a:t> </a:t>
            </a:r>
            <a:r>
              <a:rPr sz="2000" spc="-10" dirty="0">
                <a:solidFill>
                  <a:srgbClr val="FF0000"/>
                </a:solidFill>
                <a:latin typeface="나눔고딕"/>
                <a:cs typeface="나눔고딕"/>
              </a:rPr>
              <a:t>BORDER="1"</a:t>
            </a:r>
            <a:r>
              <a:rPr sz="2000" spc="-10" dirty="0">
                <a:latin typeface="나눔고딕"/>
                <a:cs typeface="나눔고딕"/>
              </a:rPr>
              <a:t>&gt;</a:t>
            </a:r>
            <a:endParaRPr sz="2000">
              <a:latin typeface="나눔고딕"/>
              <a:cs typeface="나눔고딕"/>
            </a:endParaRPr>
          </a:p>
          <a:p>
            <a:pPr marL="12700">
              <a:lnSpc>
                <a:spcPct val="100000"/>
              </a:lnSpc>
            </a:pPr>
            <a:r>
              <a:rPr sz="2000" spc="-20" dirty="0">
                <a:latin typeface="나눔고딕"/>
                <a:cs typeface="나눔고딕"/>
              </a:rPr>
              <a:t>&lt;TR&gt;</a:t>
            </a:r>
            <a:endParaRPr sz="2000">
              <a:latin typeface="나눔고딕"/>
              <a:cs typeface="나눔고딕"/>
            </a:endParaRPr>
          </a:p>
          <a:p>
            <a:pPr marL="12700">
              <a:lnSpc>
                <a:spcPct val="100000"/>
              </a:lnSpc>
            </a:pPr>
            <a:r>
              <a:rPr sz="2000" spc="-114" dirty="0">
                <a:latin typeface="나눔고딕"/>
                <a:cs typeface="나눔고딕"/>
              </a:rPr>
              <a:t>&lt;TD&gt;&lt;IMG</a:t>
            </a:r>
            <a:r>
              <a:rPr sz="2000" spc="-85" dirty="0">
                <a:latin typeface="나눔고딕"/>
                <a:cs typeface="나눔고딕"/>
              </a:rPr>
              <a:t> </a:t>
            </a:r>
            <a:r>
              <a:rPr sz="2000" spc="-45" dirty="0">
                <a:latin typeface="나눔고딕"/>
                <a:cs typeface="나눔고딕"/>
              </a:rPr>
              <a:t>SRC="images/table_01.gif"&gt;&lt;/TD&gt;</a:t>
            </a:r>
            <a:endParaRPr sz="2000">
              <a:latin typeface="나눔고딕"/>
              <a:cs typeface="나눔고딕"/>
            </a:endParaRPr>
          </a:p>
          <a:p>
            <a:pPr marL="12700">
              <a:lnSpc>
                <a:spcPct val="100000"/>
              </a:lnSpc>
            </a:pPr>
            <a:r>
              <a:rPr sz="2000" spc="-10" dirty="0">
                <a:latin typeface="나눔고딕"/>
                <a:cs typeface="나눔고딕"/>
              </a:rPr>
              <a:t>&lt;/TR&gt;</a:t>
            </a:r>
            <a:endParaRPr sz="2000">
              <a:latin typeface="나눔고딕"/>
              <a:cs typeface="나눔고딕"/>
            </a:endParaRPr>
          </a:p>
          <a:p>
            <a:pPr marL="12700">
              <a:lnSpc>
                <a:spcPct val="100000"/>
              </a:lnSpc>
            </a:pPr>
            <a:r>
              <a:rPr sz="2000" spc="-20" dirty="0">
                <a:latin typeface="나눔고딕"/>
                <a:cs typeface="나눔고딕"/>
              </a:rPr>
              <a:t>&lt;TR&gt;</a:t>
            </a:r>
            <a:endParaRPr sz="2000">
              <a:latin typeface="나눔고딕"/>
              <a:cs typeface="나눔고딕"/>
            </a:endParaRPr>
          </a:p>
          <a:p>
            <a:pPr marL="12700">
              <a:lnSpc>
                <a:spcPct val="100000"/>
              </a:lnSpc>
            </a:pPr>
            <a:r>
              <a:rPr sz="2000" spc="-114" dirty="0">
                <a:latin typeface="나눔고딕"/>
                <a:cs typeface="나눔고딕"/>
              </a:rPr>
              <a:t>&lt;TD&gt;&lt;IMG</a:t>
            </a:r>
            <a:r>
              <a:rPr sz="2000" spc="-85" dirty="0">
                <a:latin typeface="나눔고딕"/>
                <a:cs typeface="나눔고딕"/>
              </a:rPr>
              <a:t> </a:t>
            </a:r>
            <a:r>
              <a:rPr sz="2000" spc="-45" dirty="0">
                <a:latin typeface="나눔고딕"/>
                <a:cs typeface="나눔고딕"/>
              </a:rPr>
              <a:t>SRC="images/table_02.gif"&gt;&lt;/TD&gt;</a:t>
            </a:r>
            <a:endParaRPr sz="2000">
              <a:latin typeface="나눔고딕"/>
              <a:cs typeface="나눔고딕"/>
            </a:endParaRPr>
          </a:p>
          <a:p>
            <a:pPr marL="12700">
              <a:lnSpc>
                <a:spcPct val="100000"/>
              </a:lnSpc>
            </a:pPr>
            <a:r>
              <a:rPr sz="2000" spc="-10" dirty="0">
                <a:latin typeface="나눔고딕"/>
                <a:cs typeface="나눔고딕"/>
              </a:rPr>
              <a:t>&lt;/TR&gt;</a:t>
            </a:r>
            <a:endParaRPr sz="2000">
              <a:latin typeface="나눔고딕"/>
              <a:cs typeface="나눔고딕"/>
            </a:endParaRPr>
          </a:p>
          <a:p>
            <a:pPr marL="12700">
              <a:lnSpc>
                <a:spcPct val="100000"/>
              </a:lnSpc>
            </a:pPr>
            <a:r>
              <a:rPr sz="2000" spc="-20" dirty="0">
                <a:latin typeface="나눔고딕"/>
                <a:cs typeface="나눔고딕"/>
              </a:rPr>
              <a:t>&lt;TR&gt;</a:t>
            </a:r>
            <a:endParaRPr sz="2000">
              <a:latin typeface="나눔고딕"/>
              <a:cs typeface="나눔고딕"/>
            </a:endParaRPr>
          </a:p>
          <a:p>
            <a:pPr marL="12700">
              <a:lnSpc>
                <a:spcPct val="100000"/>
              </a:lnSpc>
            </a:pPr>
            <a:r>
              <a:rPr sz="2000" spc="-114" dirty="0">
                <a:latin typeface="나눔고딕"/>
                <a:cs typeface="나눔고딕"/>
              </a:rPr>
              <a:t>&lt;TD&gt;&lt;IMG</a:t>
            </a:r>
            <a:r>
              <a:rPr sz="2000" spc="-85" dirty="0">
                <a:latin typeface="나눔고딕"/>
                <a:cs typeface="나눔고딕"/>
              </a:rPr>
              <a:t> </a:t>
            </a:r>
            <a:r>
              <a:rPr sz="2000" spc="-45" dirty="0">
                <a:latin typeface="나눔고딕"/>
                <a:cs typeface="나눔고딕"/>
              </a:rPr>
              <a:t>SRC="images/table_03.gif"&gt;&lt;/TD&gt;</a:t>
            </a:r>
            <a:endParaRPr sz="2000">
              <a:latin typeface="나눔고딕"/>
              <a:cs typeface="나눔고딕"/>
            </a:endParaRPr>
          </a:p>
          <a:p>
            <a:pPr marL="12700">
              <a:lnSpc>
                <a:spcPct val="100000"/>
              </a:lnSpc>
            </a:pPr>
            <a:r>
              <a:rPr sz="2000" spc="-10" dirty="0">
                <a:latin typeface="나눔고딕"/>
                <a:cs typeface="나눔고딕"/>
              </a:rPr>
              <a:t>&lt;/TR&gt;</a:t>
            </a:r>
            <a:endParaRPr sz="2000">
              <a:latin typeface="나눔고딕"/>
              <a:cs typeface="나눔고딕"/>
            </a:endParaRPr>
          </a:p>
          <a:p>
            <a:pPr marL="12700">
              <a:lnSpc>
                <a:spcPct val="100000"/>
              </a:lnSpc>
            </a:pPr>
            <a:r>
              <a:rPr sz="2000" spc="-10" dirty="0">
                <a:latin typeface="나눔고딕"/>
                <a:cs typeface="나눔고딕"/>
              </a:rPr>
              <a:t>&lt;/TABLE&gt;</a:t>
            </a:r>
            <a:endParaRPr sz="2000">
              <a:latin typeface="나눔고딕"/>
              <a:cs typeface="나눔고딕"/>
            </a:endParaRPr>
          </a:p>
        </p:txBody>
      </p:sp>
      <p:grpSp>
        <p:nvGrpSpPr>
          <p:cNvPr id="13" name="object 13"/>
          <p:cNvGrpSpPr/>
          <p:nvPr/>
        </p:nvGrpSpPr>
        <p:grpSpPr>
          <a:xfrm>
            <a:off x="626355" y="2645409"/>
            <a:ext cx="1844039" cy="1056005"/>
            <a:chOff x="626355" y="2645409"/>
            <a:chExt cx="1844039" cy="1056005"/>
          </a:xfrm>
        </p:grpSpPr>
        <p:pic>
          <p:nvPicPr>
            <p:cNvPr id="14" name="object 14"/>
            <p:cNvPicPr/>
            <p:nvPr/>
          </p:nvPicPr>
          <p:blipFill>
            <a:blip r:embed="rId3" cstate="print"/>
            <a:stretch>
              <a:fillRect/>
            </a:stretch>
          </p:blipFill>
          <p:spPr>
            <a:xfrm>
              <a:off x="767732" y="2677985"/>
              <a:ext cx="1589336" cy="479564"/>
            </a:xfrm>
            <a:prstGeom prst="rect">
              <a:avLst/>
            </a:prstGeom>
          </p:spPr>
        </p:pic>
        <p:pic>
          <p:nvPicPr>
            <p:cNvPr id="15" name="object 15"/>
            <p:cNvPicPr/>
            <p:nvPr/>
          </p:nvPicPr>
          <p:blipFill>
            <a:blip r:embed="rId4" cstate="print"/>
            <a:stretch>
              <a:fillRect/>
            </a:stretch>
          </p:blipFill>
          <p:spPr>
            <a:xfrm>
              <a:off x="626355" y="3158667"/>
              <a:ext cx="1843870" cy="542374"/>
            </a:xfrm>
            <a:prstGeom prst="rect">
              <a:avLst/>
            </a:prstGeom>
          </p:spPr>
        </p:pic>
        <p:pic>
          <p:nvPicPr>
            <p:cNvPr id="16" name="object 16"/>
            <p:cNvPicPr/>
            <p:nvPr/>
          </p:nvPicPr>
          <p:blipFill>
            <a:blip r:embed="rId6" cstate="print"/>
            <a:stretch>
              <a:fillRect/>
            </a:stretch>
          </p:blipFill>
          <p:spPr>
            <a:xfrm>
              <a:off x="1099819" y="2645409"/>
              <a:ext cx="952499" cy="500380"/>
            </a:xfrm>
            <a:prstGeom prst="rect">
              <a:avLst/>
            </a:prstGeom>
          </p:spPr>
        </p:pic>
      </p:grpSp>
      <p:sp>
        <p:nvSpPr>
          <p:cNvPr id="17" name="object 17"/>
          <p:cNvSpPr txBox="1"/>
          <p:nvPr/>
        </p:nvSpPr>
        <p:spPr>
          <a:xfrm>
            <a:off x="1277606" y="2697266"/>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화면</a:t>
            </a:r>
            <a:endParaRPr sz="2400">
              <a:latin typeface="나눔고딕 ExtraBold"/>
              <a:cs typeface="나눔고딕 ExtraBold"/>
            </a:endParaRPr>
          </a:p>
        </p:txBody>
      </p:sp>
      <p:grpSp>
        <p:nvGrpSpPr>
          <p:cNvPr id="18" name="object 18"/>
          <p:cNvGrpSpPr/>
          <p:nvPr/>
        </p:nvGrpSpPr>
        <p:grpSpPr>
          <a:xfrm>
            <a:off x="1895106" y="3272459"/>
            <a:ext cx="3021330" cy="3368040"/>
            <a:chOff x="1895106" y="3272459"/>
            <a:chExt cx="3021330" cy="3368040"/>
          </a:xfrm>
        </p:grpSpPr>
        <p:pic>
          <p:nvPicPr>
            <p:cNvPr id="19" name="object 19"/>
            <p:cNvPicPr/>
            <p:nvPr/>
          </p:nvPicPr>
          <p:blipFill>
            <a:blip r:embed="rId7" cstate="print"/>
            <a:stretch>
              <a:fillRect/>
            </a:stretch>
          </p:blipFill>
          <p:spPr>
            <a:xfrm>
              <a:off x="1907806" y="3285164"/>
              <a:ext cx="2995396" cy="3342531"/>
            </a:xfrm>
            <a:prstGeom prst="rect">
              <a:avLst/>
            </a:prstGeom>
          </p:spPr>
        </p:pic>
        <p:sp>
          <p:nvSpPr>
            <p:cNvPr id="20" name="object 20"/>
            <p:cNvSpPr/>
            <p:nvPr/>
          </p:nvSpPr>
          <p:spPr>
            <a:xfrm>
              <a:off x="1901456" y="3278809"/>
              <a:ext cx="3008630" cy="3355340"/>
            </a:xfrm>
            <a:custGeom>
              <a:avLst/>
              <a:gdLst/>
              <a:ahLst/>
              <a:cxnLst/>
              <a:rect l="l" t="t" r="r" b="b"/>
              <a:pathLst>
                <a:path w="3008629" h="3355340">
                  <a:moveTo>
                    <a:pt x="0" y="0"/>
                  </a:moveTo>
                  <a:lnTo>
                    <a:pt x="3008096" y="0"/>
                  </a:lnTo>
                  <a:lnTo>
                    <a:pt x="3008096" y="3355225"/>
                  </a:lnTo>
                  <a:lnTo>
                    <a:pt x="0" y="3355225"/>
                  </a:lnTo>
                  <a:lnTo>
                    <a:pt x="0" y="0"/>
                  </a:lnTo>
                  <a:close/>
                </a:path>
              </a:pathLst>
            </a:custGeom>
            <a:ln w="12700">
              <a:solidFill>
                <a:srgbClr val="5B9BD4"/>
              </a:solidFill>
            </a:ln>
          </p:spPr>
          <p:txBody>
            <a:bodyPr wrap="square" lIns="0" tIns="0" rIns="0" bIns="0" rtlCol="0"/>
            <a:lstStyle/>
            <a:p>
              <a:endParaRPr/>
            </a:p>
          </p:txBody>
        </p:sp>
      </p:grpSp>
      <p:sp>
        <p:nvSpPr>
          <p:cNvPr id="21" name="object 21"/>
          <p:cNvSpPr txBox="1"/>
          <p:nvPr/>
        </p:nvSpPr>
        <p:spPr>
          <a:xfrm>
            <a:off x="3000703" y="3011313"/>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pic>
        <p:nvPicPr>
          <p:cNvPr id="22" name="object 22"/>
          <p:cNvPicPr/>
          <p:nvPr/>
        </p:nvPicPr>
        <p:blipFill>
          <a:blip r:embed="rId8" cstate="print"/>
          <a:stretch>
            <a:fillRect/>
          </a:stretch>
        </p:blipFill>
        <p:spPr>
          <a:xfrm>
            <a:off x="2746971" y="3006423"/>
            <a:ext cx="219417" cy="219427"/>
          </a:xfrm>
          <a:prstGeom prst="rect">
            <a:avLst/>
          </a:prstGeom>
        </p:spPr>
      </p:pic>
      <p:sp>
        <p:nvSpPr>
          <p:cNvPr id="25" name="TextBox 24">
            <a:extLst>
              <a:ext uri="{FF2B5EF4-FFF2-40B4-BE49-F238E27FC236}">
                <a16:creationId xmlns:a16="http://schemas.microsoft.com/office/drawing/2014/main" id="{7D2FFDF7-14DF-D2A8-2FFB-A641C36E39D7}"/>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27" name="TextBox 26">
            <a:extLst>
              <a:ext uri="{FF2B5EF4-FFF2-40B4-BE49-F238E27FC236}">
                <a16:creationId xmlns:a16="http://schemas.microsoft.com/office/drawing/2014/main" id="{34089BEE-5F37-9D63-A86E-3A3F5F7023FF}"/>
              </a:ext>
            </a:extLst>
          </p:cNvPr>
          <p:cNvSpPr txBox="1"/>
          <p:nvPr/>
        </p:nvSpPr>
        <p:spPr>
          <a:xfrm>
            <a:off x="357504" y="981076"/>
            <a:ext cx="6096000"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테두리선</a:t>
            </a:r>
            <a:r>
              <a:rPr lang="ko-KR" altLang="en-US" sz="2400" b="1" spc="-135"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색</a:t>
            </a:r>
            <a:r>
              <a:rPr lang="ko-KR" altLang="en-US" sz="2400" b="1" spc="-130" dirty="0">
                <a:solidFill>
                  <a:srgbClr val="00AFEF"/>
                </a:solidFill>
                <a:latin typeface="나눔고딕 ExtraBold"/>
                <a:cs typeface="나눔고딕 ExtraBold"/>
              </a:rPr>
              <a:t> </a:t>
            </a:r>
            <a:r>
              <a:rPr lang="en-US" altLang="ko-KR" sz="2400" b="1" dirty="0">
                <a:solidFill>
                  <a:srgbClr val="00AFEF"/>
                </a:solidFill>
                <a:latin typeface="한컴산뜻돋움"/>
                <a:cs typeface="한컴산뜻돋움"/>
              </a:rPr>
              <a:t>-</a:t>
            </a:r>
            <a:r>
              <a:rPr lang="ko-KR" altLang="en-US" sz="2400" b="1" spc="-85" dirty="0">
                <a:solidFill>
                  <a:srgbClr val="00AFEF"/>
                </a:solidFill>
                <a:latin typeface="한컴산뜻돋움"/>
                <a:cs typeface="한컴산뜻돋움"/>
              </a:rPr>
              <a:t> </a:t>
            </a:r>
            <a:r>
              <a:rPr lang="en-US" altLang="ko-KR" sz="2400" b="1" spc="-25" dirty="0" err="1">
                <a:solidFill>
                  <a:srgbClr val="00AFEF"/>
                </a:solidFill>
                <a:latin typeface="한컴산뜻돋움"/>
                <a:cs typeface="한컴산뜻돋움"/>
              </a:rPr>
              <a:t>bordercolor</a:t>
            </a:r>
            <a:r>
              <a:rPr lang="ko-KR" altLang="en-US" sz="2400" b="1" spc="-50" dirty="0">
                <a:solidFill>
                  <a:srgbClr val="00AFEF"/>
                </a:solidFill>
                <a:latin typeface="한컴산뜻돋움"/>
                <a:cs typeface="한컴산뜻돋움"/>
              </a:rPr>
              <a:t> </a:t>
            </a:r>
            <a:r>
              <a:rPr lang="ko-KR" altLang="en-US" sz="2400" b="1" spc="-25" dirty="0">
                <a:solidFill>
                  <a:srgbClr val="00AFEF"/>
                </a:solidFill>
                <a:latin typeface="나눔고딕 ExtraBold"/>
                <a:cs typeface="나눔고딕 ExtraBold"/>
              </a:rPr>
              <a:t>속성</a:t>
            </a:r>
            <a:endParaRPr lang="ko-KR" altLang="en-US" sz="2400" dirty="0"/>
          </a:p>
        </p:txBody>
      </p:sp>
      <p:sp>
        <p:nvSpPr>
          <p:cNvPr id="29" name="TextBox 28">
            <a:extLst>
              <a:ext uri="{FF2B5EF4-FFF2-40B4-BE49-F238E27FC236}">
                <a16:creationId xmlns:a16="http://schemas.microsoft.com/office/drawing/2014/main" id="{03786DD9-E7F5-9DBC-B859-FF1ED1C7D140}"/>
              </a:ext>
            </a:extLst>
          </p:cNvPr>
          <p:cNvSpPr txBox="1"/>
          <p:nvPr/>
        </p:nvSpPr>
        <p:spPr>
          <a:xfrm>
            <a:off x="941936" y="1500567"/>
            <a:ext cx="10305754" cy="646331"/>
          </a:xfrm>
          <a:prstGeom prst="rect">
            <a:avLst/>
          </a:prstGeom>
          <a:noFill/>
        </p:spPr>
        <p:txBody>
          <a:bodyPr wrap="square">
            <a:spAutoFit/>
          </a:bodyPr>
          <a:lstStyle/>
          <a:p>
            <a:r>
              <a:rPr lang="ko-KR" altLang="en-US" dirty="0"/>
              <a:t>앞에서 설명한 </a:t>
            </a:r>
            <a:r>
              <a:rPr lang="ko-KR" altLang="en-US" dirty="0" err="1"/>
              <a:t>border</a:t>
            </a:r>
            <a:r>
              <a:rPr lang="ko-KR" altLang="en-US" dirty="0"/>
              <a:t> 속성을 사용해서 표에 테두리선을 만들었을 경우 </a:t>
            </a:r>
            <a:r>
              <a:rPr lang="ko-KR" altLang="en-US" dirty="0" err="1"/>
              <a:t>bordercolor</a:t>
            </a:r>
            <a:r>
              <a:rPr lang="ko-KR" altLang="en-US" dirty="0"/>
              <a:t> 속성을 사용해서 테두리선에 원하는 색상을 입힐 수 있다. </a:t>
            </a:r>
            <a:r>
              <a:rPr lang="ko-KR" altLang="en-US" dirty="0" err="1"/>
              <a:t>border</a:t>
            </a:r>
            <a:r>
              <a:rPr lang="ko-KR" altLang="en-US" dirty="0"/>
              <a:t>=0일 경우에는 의미가 없다.</a:t>
            </a:r>
          </a:p>
        </p:txBody>
      </p:sp>
      <p:cxnSp>
        <p:nvCxnSpPr>
          <p:cNvPr id="2" name="직선 연결선 1">
            <a:extLst>
              <a:ext uri="{FF2B5EF4-FFF2-40B4-BE49-F238E27FC236}">
                <a16:creationId xmlns:a16="http://schemas.microsoft.com/office/drawing/2014/main" id="{F18D0C6F-06ED-A227-FACD-662FD81CFC8A}"/>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3EB80AD-3DC1-0711-35BA-4600DDD00656}"/>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76B49D8D-B344-803D-0141-73D7DB7B2534}"/>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152919" y="2502547"/>
            <a:ext cx="5097145" cy="3378200"/>
          </a:xfrm>
          <a:prstGeom prst="rect">
            <a:avLst/>
          </a:prstGeom>
        </p:spPr>
        <p:txBody>
          <a:bodyPr vert="horz" wrap="square" lIns="0" tIns="12700" rIns="0" bIns="0" rtlCol="0">
            <a:spAutoFit/>
          </a:bodyPr>
          <a:lstStyle/>
          <a:p>
            <a:pPr marL="12700">
              <a:lnSpc>
                <a:spcPct val="100000"/>
              </a:lnSpc>
              <a:spcBef>
                <a:spcPts val="100"/>
              </a:spcBef>
            </a:pPr>
            <a:r>
              <a:rPr sz="2000" spc="-40" dirty="0">
                <a:latin typeface="나눔고딕"/>
                <a:cs typeface="나눔고딕"/>
              </a:rPr>
              <a:t>&lt;TABLE</a:t>
            </a:r>
            <a:r>
              <a:rPr sz="2000" spc="-80" dirty="0">
                <a:latin typeface="나눔고딕"/>
                <a:cs typeface="나눔고딕"/>
              </a:rPr>
              <a:t> </a:t>
            </a:r>
            <a:r>
              <a:rPr sz="2000" spc="-100" dirty="0">
                <a:latin typeface="나눔고딕"/>
                <a:cs typeface="나눔고딕"/>
              </a:rPr>
              <a:t>WIDTH="400"</a:t>
            </a:r>
            <a:r>
              <a:rPr sz="2000" spc="-60" dirty="0">
                <a:latin typeface="나눔고딕"/>
                <a:cs typeface="나눔고딕"/>
              </a:rPr>
              <a:t> </a:t>
            </a:r>
            <a:r>
              <a:rPr sz="2000" spc="-10" dirty="0">
                <a:latin typeface="나눔고딕"/>
                <a:cs typeface="나눔고딕"/>
              </a:rPr>
              <a:t>BORDER=“1"&gt;</a:t>
            </a:r>
            <a:endParaRPr sz="2000">
              <a:latin typeface="나눔고딕"/>
              <a:cs typeface="나눔고딕"/>
            </a:endParaRPr>
          </a:p>
          <a:p>
            <a:pPr marL="12700">
              <a:lnSpc>
                <a:spcPct val="100000"/>
              </a:lnSpc>
            </a:pPr>
            <a:r>
              <a:rPr sz="2000" spc="-20" dirty="0">
                <a:latin typeface="나눔고딕"/>
                <a:cs typeface="나눔고딕"/>
              </a:rPr>
              <a:t>&lt;TR&gt;</a:t>
            </a:r>
            <a:endParaRPr sz="2000">
              <a:latin typeface="나눔고딕"/>
              <a:cs typeface="나눔고딕"/>
            </a:endParaRPr>
          </a:p>
          <a:p>
            <a:pPr marL="12700">
              <a:lnSpc>
                <a:spcPct val="100000"/>
              </a:lnSpc>
            </a:pPr>
            <a:r>
              <a:rPr sz="2000" spc="-114" dirty="0">
                <a:latin typeface="나눔고딕"/>
                <a:cs typeface="나눔고딕"/>
              </a:rPr>
              <a:t>&lt;TD&gt;&lt;IMG</a:t>
            </a:r>
            <a:r>
              <a:rPr sz="2000" spc="-85" dirty="0">
                <a:latin typeface="나눔고딕"/>
                <a:cs typeface="나눔고딕"/>
              </a:rPr>
              <a:t> </a:t>
            </a:r>
            <a:r>
              <a:rPr sz="2000" spc="-45" dirty="0">
                <a:latin typeface="나눔고딕"/>
                <a:cs typeface="나눔고딕"/>
              </a:rPr>
              <a:t>SRC="images/table_01.gif"&gt;&lt;/TD&gt;</a:t>
            </a:r>
            <a:endParaRPr sz="2000">
              <a:latin typeface="나눔고딕"/>
              <a:cs typeface="나눔고딕"/>
            </a:endParaRPr>
          </a:p>
          <a:p>
            <a:pPr marL="12700">
              <a:lnSpc>
                <a:spcPct val="100000"/>
              </a:lnSpc>
            </a:pPr>
            <a:r>
              <a:rPr sz="2000" spc="-10" dirty="0">
                <a:latin typeface="나눔고딕"/>
                <a:cs typeface="나눔고딕"/>
              </a:rPr>
              <a:t>&lt;/TR&gt;</a:t>
            </a:r>
            <a:endParaRPr sz="2000">
              <a:latin typeface="나눔고딕"/>
              <a:cs typeface="나눔고딕"/>
            </a:endParaRPr>
          </a:p>
          <a:p>
            <a:pPr marL="12700">
              <a:lnSpc>
                <a:spcPct val="100000"/>
              </a:lnSpc>
            </a:pPr>
            <a:r>
              <a:rPr sz="2000" spc="-20" dirty="0">
                <a:latin typeface="나눔고딕"/>
                <a:cs typeface="나눔고딕"/>
              </a:rPr>
              <a:t>&lt;TR&gt;</a:t>
            </a:r>
            <a:endParaRPr sz="2000">
              <a:latin typeface="나눔고딕"/>
              <a:cs typeface="나눔고딕"/>
            </a:endParaRPr>
          </a:p>
          <a:p>
            <a:pPr marL="12700">
              <a:lnSpc>
                <a:spcPct val="100000"/>
              </a:lnSpc>
            </a:pPr>
            <a:r>
              <a:rPr sz="2000" spc="-114" dirty="0">
                <a:latin typeface="나눔고딕"/>
                <a:cs typeface="나눔고딕"/>
              </a:rPr>
              <a:t>&lt;TD&gt;&lt;IMG</a:t>
            </a:r>
            <a:r>
              <a:rPr sz="2000" spc="-85" dirty="0">
                <a:latin typeface="나눔고딕"/>
                <a:cs typeface="나눔고딕"/>
              </a:rPr>
              <a:t> </a:t>
            </a:r>
            <a:r>
              <a:rPr sz="2000" spc="-45" dirty="0">
                <a:latin typeface="나눔고딕"/>
                <a:cs typeface="나눔고딕"/>
              </a:rPr>
              <a:t>SRC="images/table_02.gif"&gt;&lt;/TD&gt;</a:t>
            </a:r>
            <a:endParaRPr sz="2000">
              <a:latin typeface="나눔고딕"/>
              <a:cs typeface="나눔고딕"/>
            </a:endParaRPr>
          </a:p>
          <a:p>
            <a:pPr marL="12700">
              <a:lnSpc>
                <a:spcPct val="100000"/>
              </a:lnSpc>
            </a:pPr>
            <a:r>
              <a:rPr sz="2000" spc="-10" dirty="0">
                <a:latin typeface="나눔고딕"/>
                <a:cs typeface="나눔고딕"/>
              </a:rPr>
              <a:t>&lt;/TR&gt;</a:t>
            </a:r>
            <a:endParaRPr sz="2000">
              <a:latin typeface="나눔고딕"/>
              <a:cs typeface="나눔고딕"/>
            </a:endParaRPr>
          </a:p>
          <a:p>
            <a:pPr marL="12700">
              <a:lnSpc>
                <a:spcPct val="100000"/>
              </a:lnSpc>
            </a:pPr>
            <a:r>
              <a:rPr sz="2000" spc="-20" dirty="0">
                <a:latin typeface="나눔고딕"/>
                <a:cs typeface="나눔고딕"/>
              </a:rPr>
              <a:t>&lt;TR&gt;</a:t>
            </a:r>
            <a:endParaRPr sz="2000">
              <a:latin typeface="나눔고딕"/>
              <a:cs typeface="나눔고딕"/>
            </a:endParaRPr>
          </a:p>
          <a:p>
            <a:pPr marL="12700">
              <a:lnSpc>
                <a:spcPct val="100000"/>
              </a:lnSpc>
            </a:pPr>
            <a:r>
              <a:rPr sz="2000" spc="-114" dirty="0">
                <a:latin typeface="나눔고딕"/>
                <a:cs typeface="나눔고딕"/>
              </a:rPr>
              <a:t>&lt;TD&gt;&lt;IMG</a:t>
            </a:r>
            <a:r>
              <a:rPr sz="2000" spc="-85" dirty="0">
                <a:latin typeface="나눔고딕"/>
                <a:cs typeface="나눔고딕"/>
              </a:rPr>
              <a:t> </a:t>
            </a:r>
            <a:r>
              <a:rPr sz="2000" spc="-45" dirty="0">
                <a:latin typeface="나눔고딕"/>
                <a:cs typeface="나눔고딕"/>
              </a:rPr>
              <a:t>SRC="images/table_03.gif"&gt;&lt;/TD&gt;</a:t>
            </a:r>
            <a:endParaRPr sz="2000">
              <a:latin typeface="나눔고딕"/>
              <a:cs typeface="나눔고딕"/>
            </a:endParaRPr>
          </a:p>
          <a:p>
            <a:pPr marL="12700">
              <a:lnSpc>
                <a:spcPct val="100000"/>
              </a:lnSpc>
            </a:pPr>
            <a:r>
              <a:rPr sz="2000" spc="-10" dirty="0">
                <a:latin typeface="나눔고딕"/>
                <a:cs typeface="나눔고딕"/>
              </a:rPr>
              <a:t>&lt;/TR&gt;</a:t>
            </a:r>
            <a:endParaRPr sz="2000">
              <a:latin typeface="나눔고딕"/>
              <a:cs typeface="나눔고딕"/>
            </a:endParaRPr>
          </a:p>
          <a:p>
            <a:pPr marL="12700">
              <a:lnSpc>
                <a:spcPct val="100000"/>
              </a:lnSpc>
            </a:pPr>
            <a:r>
              <a:rPr sz="2000" spc="-10" dirty="0">
                <a:latin typeface="나눔고딕"/>
                <a:cs typeface="나눔고딕"/>
              </a:rPr>
              <a:t>&lt;/TABLE&gt;</a:t>
            </a:r>
            <a:endParaRPr sz="2000">
              <a:latin typeface="나눔고딕"/>
              <a:cs typeface="나눔고딕"/>
            </a:endParaRPr>
          </a:p>
        </p:txBody>
      </p:sp>
      <p:grpSp>
        <p:nvGrpSpPr>
          <p:cNvPr id="5" name="object 5"/>
          <p:cNvGrpSpPr/>
          <p:nvPr/>
        </p:nvGrpSpPr>
        <p:grpSpPr>
          <a:xfrm>
            <a:off x="9516967" y="1445259"/>
            <a:ext cx="1844039" cy="1056005"/>
            <a:chOff x="9516967" y="1445259"/>
            <a:chExt cx="1844039" cy="1056005"/>
          </a:xfrm>
        </p:grpSpPr>
        <p:pic>
          <p:nvPicPr>
            <p:cNvPr id="6" name="object 6"/>
            <p:cNvPicPr/>
            <p:nvPr/>
          </p:nvPicPr>
          <p:blipFill>
            <a:blip r:embed="rId2" cstate="print"/>
            <a:stretch>
              <a:fillRect/>
            </a:stretch>
          </p:blipFill>
          <p:spPr>
            <a:xfrm>
              <a:off x="9658349" y="1477619"/>
              <a:ext cx="1589341" cy="479577"/>
            </a:xfrm>
            <a:prstGeom prst="rect">
              <a:avLst/>
            </a:prstGeom>
          </p:spPr>
        </p:pic>
        <p:pic>
          <p:nvPicPr>
            <p:cNvPr id="7" name="object 7"/>
            <p:cNvPicPr/>
            <p:nvPr/>
          </p:nvPicPr>
          <p:blipFill>
            <a:blip r:embed="rId3" cstate="print"/>
            <a:stretch>
              <a:fillRect/>
            </a:stretch>
          </p:blipFill>
          <p:spPr>
            <a:xfrm>
              <a:off x="9516967" y="1958301"/>
              <a:ext cx="1843876" cy="542376"/>
            </a:xfrm>
            <a:prstGeom prst="rect">
              <a:avLst/>
            </a:prstGeom>
          </p:spPr>
        </p:pic>
        <p:pic>
          <p:nvPicPr>
            <p:cNvPr id="8" name="object 8"/>
            <p:cNvPicPr/>
            <p:nvPr/>
          </p:nvPicPr>
          <p:blipFill>
            <a:blip r:embed="rId4" cstate="print"/>
            <a:stretch>
              <a:fillRect/>
            </a:stretch>
          </p:blipFill>
          <p:spPr>
            <a:xfrm>
              <a:off x="9991089" y="1445259"/>
              <a:ext cx="952499" cy="500380"/>
            </a:xfrm>
            <a:prstGeom prst="rect">
              <a:avLst/>
            </a:prstGeom>
          </p:spPr>
        </p:pic>
      </p:grpSp>
      <p:sp>
        <p:nvSpPr>
          <p:cNvPr id="9" name="object 9"/>
          <p:cNvSpPr txBox="1"/>
          <p:nvPr/>
        </p:nvSpPr>
        <p:spPr>
          <a:xfrm>
            <a:off x="10168218" y="1496902"/>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소스</a:t>
            </a:r>
            <a:endParaRPr sz="2400">
              <a:latin typeface="나눔고딕 ExtraBold"/>
              <a:cs typeface="나눔고딕 ExtraBold"/>
            </a:endParaRPr>
          </a:p>
        </p:txBody>
      </p:sp>
      <p:grpSp>
        <p:nvGrpSpPr>
          <p:cNvPr id="10" name="object 10"/>
          <p:cNvGrpSpPr/>
          <p:nvPr/>
        </p:nvGrpSpPr>
        <p:grpSpPr>
          <a:xfrm>
            <a:off x="659409" y="1445259"/>
            <a:ext cx="1844039" cy="1056005"/>
            <a:chOff x="659409" y="1445259"/>
            <a:chExt cx="1844039" cy="1056005"/>
          </a:xfrm>
        </p:grpSpPr>
        <p:pic>
          <p:nvPicPr>
            <p:cNvPr id="11" name="object 11"/>
            <p:cNvPicPr/>
            <p:nvPr/>
          </p:nvPicPr>
          <p:blipFill>
            <a:blip r:embed="rId2" cstate="print"/>
            <a:stretch>
              <a:fillRect/>
            </a:stretch>
          </p:blipFill>
          <p:spPr>
            <a:xfrm>
              <a:off x="800785" y="1477619"/>
              <a:ext cx="1589341" cy="479577"/>
            </a:xfrm>
            <a:prstGeom prst="rect">
              <a:avLst/>
            </a:prstGeom>
          </p:spPr>
        </p:pic>
        <p:pic>
          <p:nvPicPr>
            <p:cNvPr id="12" name="object 12"/>
            <p:cNvPicPr/>
            <p:nvPr/>
          </p:nvPicPr>
          <p:blipFill>
            <a:blip r:embed="rId3" cstate="print"/>
            <a:stretch>
              <a:fillRect/>
            </a:stretch>
          </p:blipFill>
          <p:spPr>
            <a:xfrm>
              <a:off x="659409" y="1958301"/>
              <a:ext cx="1843874" cy="542376"/>
            </a:xfrm>
            <a:prstGeom prst="rect">
              <a:avLst/>
            </a:prstGeom>
          </p:spPr>
        </p:pic>
        <p:pic>
          <p:nvPicPr>
            <p:cNvPr id="13" name="object 13"/>
            <p:cNvPicPr/>
            <p:nvPr/>
          </p:nvPicPr>
          <p:blipFill>
            <a:blip r:embed="rId5" cstate="print"/>
            <a:stretch>
              <a:fillRect/>
            </a:stretch>
          </p:blipFill>
          <p:spPr>
            <a:xfrm>
              <a:off x="1132839" y="1445259"/>
              <a:ext cx="952499" cy="500380"/>
            </a:xfrm>
            <a:prstGeom prst="rect">
              <a:avLst/>
            </a:prstGeom>
          </p:spPr>
        </p:pic>
      </p:grpSp>
      <p:sp>
        <p:nvSpPr>
          <p:cNvPr id="14" name="object 14"/>
          <p:cNvSpPr txBox="1"/>
          <p:nvPr/>
        </p:nvSpPr>
        <p:spPr>
          <a:xfrm>
            <a:off x="1310656" y="1496902"/>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화면</a:t>
            </a:r>
            <a:endParaRPr sz="2400">
              <a:latin typeface="나눔고딕 ExtraBold"/>
              <a:cs typeface="나눔고딕 ExtraBold"/>
            </a:endParaRPr>
          </a:p>
        </p:txBody>
      </p:sp>
      <p:sp>
        <p:nvSpPr>
          <p:cNvPr id="15" name="object 15"/>
          <p:cNvSpPr txBox="1"/>
          <p:nvPr/>
        </p:nvSpPr>
        <p:spPr>
          <a:xfrm>
            <a:off x="3361565" y="2019987"/>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grpSp>
        <p:nvGrpSpPr>
          <p:cNvPr id="16" name="object 16"/>
          <p:cNvGrpSpPr/>
          <p:nvPr/>
        </p:nvGrpSpPr>
        <p:grpSpPr>
          <a:xfrm>
            <a:off x="1689422" y="2015096"/>
            <a:ext cx="3589654" cy="4268470"/>
            <a:chOff x="1689422" y="2015096"/>
            <a:chExt cx="3589654" cy="4268470"/>
          </a:xfrm>
        </p:grpSpPr>
        <p:pic>
          <p:nvPicPr>
            <p:cNvPr id="17" name="object 17"/>
            <p:cNvPicPr/>
            <p:nvPr/>
          </p:nvPicPr>
          <p:blipFill>
            <a:blip r:embed="rId6" cstate="print"/>
            <a:stretch>
              <a:fillRect/>
            </a:stretch>
          </p:blipFill>
          <p:spPr>
            <a:xfrm>
              <a:off x="3107830" y="2015096"/>
              <a:ext cx="219428" cy="219428"/>
            </a:xfrm>
            <a:prstGeom prst="rect">
              <a:avLst/>
            </a:prstGeom>
          </p:spPr>
        </p:pic>
        <p:pic>
          <p:nvPicPr>
            <p:cNvPr id="18" name="object 18"/>
            <p:cNvPicPr/>
            <p:nvPr/>
          </p:nvPicPr>
          <p:blipFill>
            <a:blip r:embed="rId7" cstate="print"/>
            <a:stretch>
              <a:fillRect/>
            </a:stretch>
          </p:blipFill>
          <p:spPr>
            <a:xfrm>
              <a:off x="1689422" y="2211788"/>
              <a:ext cx="3589294" cy="3889152"/>
            </a:xfrm>
            <a:prstGeom prst="rect">
              <a:avLst/>
            </a:prstGeom>
          </p:spPr>
        </p:pic>
        <p:pic>
          <p:nvPicPr>
            <p:cNvPr id="19" name="object 19"/>
            <p:cNvPicPr/>
            <p:nvPr/>
          </p:nvPicPr>
          <p:blipFill>
            <a:blip r:embed="rId8" cstate="print"/>
            <a:stretch>
              <a:fillRect/>
            </a:stretch>
          </p:blipFill>
          <p:spPr>
            <a:xfrm>
              <a:off x="1855959" y="6062932"/>
              <a:ext cx="3199897" cy="220138"/>
            </a:xfrm>
            <a:prstGeom prst="rect">
              <a:avLst/>
            </a:prstGeom>
          </p:spPr>
        </p:pic>
      </p:grpSp>
      <p:sp>
        <p:nvSpPr>
          <p:cNvPr id="20" name="object 20"/>
          <p:cNvSpPr txBox="1"/>
          <p:nvPr/>
        </p:nvSpPr>
        <p:spPr>
          <a:xfrm>
            <a:off x="501820" y="927356"/>
            <a:ext cx="431673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테두리선</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색</a:t>
            </a:r>
            <a:r>
              <a:rPr sz="2400" b="1" spc="-130" dirty="0">
                <a:solidFill>
                  <a:srgbClr val="00AFEF"/>
                </a:solidFill>
                <a:latin typeface="나눔고딕 ExtraBold"/>
                <a:cs typeface="나눔고딕 ExtraBold"/>
              </a:rPr>
              <a:t> </a:t>
            </a:r>
            <a:r>
              <a:rPr sz="2400" b="1" dirty="0">
                <a:solidFill>
                  <a:srgbClr val="00AFEF"/>
                </a:solidFill>
                <a:latin typeface="한컴산뜻돋움"/>
                <a:cs typeface="한컴산뜻돋움"/>
              </a:rPr>
              <a:t>-</a:t>
            </a:r>
            <a:r>
              <a:rPr sz="2400" b="1" spc="-85" dirty="0">
                <a:solidFill>
                  <a:srgbClr val="00AFEF"/>
                </a:solidFill>
                <a:latin typeface="한컴산뜻돋움"/>
                <a:cs typeface="한컴산뜻돋움"/>
              </a:rPr>
              <a:t> </a:t>
            </a:r>
            <a:r>
              <a:rPr sz="2400" b="1" spc="-25" dirty="0">
                <a:solidFill>
                  <a:srgbClr val="00AFEF"/>
                </a:solidFill>
                <a:latin typeface="한컴산뜻돋움"/>
                <a:cs typeface="한컴산뜻돋움"/>
              </a:rPr>
              <a:t>bordercolor</a:t>
            </a:r>
            <a:r>
              <a:rPr sz="2400" b="1" spc="-50" dirty="0">
                <a:solidFill>
                  <a:srgbClr val="00AFEF"/>
                </a:solidFill>
                <a:latin typeface="한컴산뜻돋움"/>
                <a:cs typeface="한컴산뜻돋움"/>
              </a:rPr>
              <a:t> </a:t>
            </a:r>
            <a:r>
              <a:rPr sz="2400" b="1" spc="-25" dirty="0">
                <a:solidFill>
                  <a:srgbClr val="00AFEF"/>
                </a:solidFill>
                <a:latin typeface="나눔고딕 ExtraBold"/>
                <a:cs typeface="나눔고딕 ExtraBold"/>
              </a:rPr>
              <a:t>속성</a:t>
            </a:r>
            <a:endParaRPr sz="2400" dirty="0">
              <a:latin typeface="나눔고딕 ExtraBold"/>
              <a:cs typeface="나눔고딕 ExtraBold"/>
            </a:endParaRPr>
          </a:p>
        </p:txBody>
      </p:sp>
      <p:sp>
        <p:nvSpPr>
          <p:cNvPr id="23" name="TextBox 22">
            <a:extLst>
              <a:ext uri="{FF2B5EF4-FFF2-40B4-BE49-F238E27FC236}">
                <a16:creationId xmlns:a16="http://schemas.microsoft.com/office/drawing/2014/main" id="{20B2DEBE-941B-0BBB-18C1-67EFB5A82C02}"/>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cxnSp>
        <p:nvCxnSpPr>
          <p:cNvPr id="2" name="직선 연결선 1">
            <a:extLst>
              <a:ext uri="{FF2B5EF4-FFF2-40B4-BE49-F238E27FC236}">
                <a16:creationId xmlns:a16="http://schemas.microsoft.com/office/drawing/2014/main" id="{F04059B6-5DBD-EB97-D148-2DAEFE484715}"/>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C82AEED-4C3B-3440-D09C-60D82AABF27A}"/>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21" name="TextBox 20">
            <a:extLst>
              <a:ext uri="{FF2B5EF4-FFF2-40B4-BE49-F238E27FC236}">
                <a16:creationId xmlns:a16="http://schemas.microsoft.com/office/drawing/2014/main" id="{CEE8DD29-7E48-FD08-E78E-D3A8E6C1F37E}"/>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2"/>
          <p:cNvGraphicFramePr>
            <a:graphicFrameLocks noGrp="1"/>
          </p:cNvGraphicFramePr>
          <p:nvPr>
            <p:extLst>
              <p:ext uri="{D42A27DB-BD31-4B8C-83A1-F6EECF244321}">
                <p14:modId xmlns:p14="http://schemas.microsoft.com/office/powerpoint/2010/main" val="4099814329"/>
              </p:ext>
            </p:extLst>
          </p:nvPr>
        </p:nvGraphicFramePr>
        <p:xfrm>
          <a:off x="859040" y="2975692"/>
          <a:ext cx="5812790" cy="2921000"/>
        </p:xfrm>
        <a:graphic>
          <a:graphicData uri="http://schemas.openxmlformats.org/drawingml/2006/table">
            <a:tbl>
              <a:tblPr firstRow="1" bandRow="1">
                <a:tableStyleId>{2D5ABB26-0587-4C30-8999-92F81FD0307C}</a:tableStyleId>
              </a:tblPr>
              <a:tblGrid>
                <a:gridCol w="2906395">
                  <a:extLst>
                    <a:ext uri="{9D8B030D-6E8A-4147-A177-3AD203B41FA5}">
                      <a16:colId xmlns:a16="http://schemas.microsoft.com/office/drawing/2014/main" val="20000"/>
                    </a:ext>
                  </a:extLst>
                </a:gridCol>
                <a:gridCol w="2906395">
                  <a:extLst>
                    <a:ext uri="{9D8B030D-6E8A-4147-A177-3AD203B41FA5}">
                      <a16:colId xmlns:a16="http://schemas.microsoft.com/office/drawing/2014/main" val="20001"/>
                    </a:ext>
                  </a:extLst>
                </a:gridCol>
              </a:tblGrid>
              <a:tr h="584200">
                <a:tc>
                  <a:txBody>
                    <a:bodyPr/>
                    <a:lstStyle/>
                    <a:p>
                      <a:pPr algn="ctr">
                        <a:lnSpc>
                          <a:spcPct val="100000"/>
                        </a:lnSpc>
                        <a:spcBef>
                          <a:spcPts val="1015"/>
                        </a:spcBef>
                      </a:pPr>
                      <a:r>
                        <a:rPr sz="1800" b="1" spc="-110" dirty="0">
                          <a:solidFill>
                            <a:srgbClr val="FFFFFF"/>
                          </a:solidFill>
                          <a:latin typeface="나눔고딕 ExtraBold"/>
                          <a:cs typeface="나눔고딕 ExtraBold"/>
                        </a:rPr>
                        <a:t>속성과</a:t>
                      </a:r>
                      <a:r>
                        <a:rPr sz="1800" b="1" spc="-105" dirty="0">
                          <a:solidFill>
                            <a:srgbClr val="FFFFFF"/>
                          </a:solidFill>
                          <a:latin typeface="나눔고딕 ExtraBold"/>
                          <a:cs typeface="나눔고딕 ExtraBold"/>
                        </a:rPr>
                        <a:t> </a:t>
                      </a:r>
                      <a:r>
                        <a:rPr sz="1800" b="1" spc="-25" dirty="0">
                          <a:solidFill>
                            <a:srgbClr val="FFFFFF"/>
                          </a:solidFill>
                          <a:latin typeface="나눔고딕 ExtraBold"/>
                          <a:cs typeface="나눔고딕 ExtraBold"/>
                        </a:rPr>
                        <a:t>속성값</a:t>
                      </a:r>
                      <a:endParaRPr sz="1800">
                        <a:latin typeface="나눔고딕 ExtraBold"/>
                        <a:cs typeface="나눔고딕 ExtraBold"/>
                      </a:endParaRPr>
                    </a:p>
                  </a:txBody>
                  <a:tcPr marL="0" marR="0" marT="128905" marB="0">
                    <a:lnR w="12700">
                      <a:solidFill>
                        <a:srgbClr val="000000"/>
                      </a:solidFill>
                      <a:prstDash val="solid"/>
                    </a:lnR>
                    <a:lnT w="12700">
                      <a:solidFill>
                        <a:srgbClr val="000000"/>
                      </a:solidFill>
                      <a:prstDash val="solid"/>
                    </a:lnT>
                    <a:lnB w="12700">
                      <a:solidFill>
                        <a:srgbClr val="000000"/>
                      </a:solidFill>
                      <a:prstDash val="solid"/>
                    </a:lnB>
                    <a:solidFill>
                      <a:srgbClr val="5B9BD4"/>
                    </a:solidFill>
                  </a:tcPr>
                </a:tc>
                <a:tc>
                  <a:txBody>
                    <a:bodyPr/>
                    <a:lstStyle/>
                    <a:p>
                      <a:pPr algn="ctr">
                        <a:lnSpc>
                          <a:spcPct val="100000"/>
                        </a:lnSpc>
                        <a:spcBef>
                          <a:spcPts val="1015"/>
                        </a:spcBef>
                      </a:pPr>
                      <a:r>
                        <a:rPr sz="1800" b="1" spc="-25" dirty="0">
                          <a:solidFill>
                            <a:srgbClr val="FFFFFF"/>
                          </a:solidFill>
                          <a:latin typeface="나눔고딕 ExtraBold"/>
                          <a:cs typeface="나눔고딕 ExtraBold"/>
                        </a:rPr>
                        <a:t>설명</a:t>
                      </a:r>
                      <a:endParaRPr sz="1800">
                        <a:latin typeface="나눔고딕 ExtraBold"/>
                        <a:cs typeface="나눔고딕 ExtraBold"/>
                      </a:endParaRPr>
                    </a:p>
                  </a:txBody>
                  <a:tcPr marL="0" marR="0" marT="128905" marB="0">
                    <a:lnL w="12700">
                      <a:solidFill>
                        <a:srgbClr val="000000"/>
                      </a:solidFill>
                      <a:prstDash val="solid"/>
                    </a:lnL>
                    <a:lnT w="12700">
                      <a:solidFill>
                        <a:srgbClr val="000000"/>
                      </a:solidFill>
                      <a:prstDash val="solid"/>
                    </a:lnT>
                    <a:lnB w="12700">
                      <a:solidFill>
                        <a:srgbClr val="000000"/>
                      </a:solidFill>
                      <a:prstDash val="solid"/>
                    </a:lnB>
                    <a:solidFill>
                      <a:srgbClr val="5B9BD4"/>
                    </a:solidFill>
                  </a:tcPr>
                </a:tc>
                <a:extLst>
                  <a:ext uri="{0D108BD9-81ED-4DB2-BD59-A6C34878D82A}">
                    <a16:rowId xmlns:a16="http://schemas.microsoft.com/office/drawing/2014/main" val="10000"/>
                  </a:ext>
                </a:extLst>
              </a:tr>
              <a:tr h="584200">
                <a:tc>
                  <a:txBody>
                    <a:bodyPr/>
                    <a:lstStyle/>
                    <a:p>
                      <a:pPr algn="ctr">
                        <a:lnSpc>
                          <a:spcPct val="100000"/>
                        </a:lnSpc>
                        <a:spcBef>
                          <a:spcPts val="1015"/>
                        </a:spcBef>
                      </a:pPr>
                      <a:r>
                        <a:rPr sz="1800" spc="555" dirty="0">
                          <a:latin typeface="휴먼아미체"/>
                          <a:cs typeface="휴먼아미체"/>
                        </a:rPr>
                        <a:t>지정하지</a:t>
                      </a:r>
                      <a:r>
                        <a:rPr sz="1800" spc="-350" dirty="0">
                          <a:latin typeface="휴먼아미체"/>
                          <a:cs typeface="휴먼아미체"/>
                        </a:rPr>
                        <a:t> </a:t>
                      </a:r>
                      <a:r>
                        <a:rPr sz="1800" spc="434" dirty="0">
                          <a:latin typeface="휴먼아미체"/>
                          <a:cs typeface="휴먼아미체"/>
                        </a:rPr>
                        <a:t>않음</a:t>
                      </a:r>
                      <a:r>
                        <a:rPr sz="1800" spc="434" dirty="0">
                          <a:latin typeface="한컴산뜻돋움"/>
                          <a:cs typeface="한컴산뜻돋움"/>
                        </a:rPr>
                        <a:t>(</a:t>
                      </a:r>
                      <a:r>
                        <a:rPr sz="1800" spc="434" dirty="0">
                          <a:latin typeface="휴먼아미체"/>
                          <a:cs typeface="휴먼아미체"/>
                        </a:rPr>
                        <a:t>기본값</a:t>
                      </a:r>
                      <a:r>
                        <a:rPr sz="1800" spc="434" dirty="0">
                          <a:latin typeface="한컴산뜻돋움"/>
                          <a:cs typeface="한컴산뜻돋움"/>
                        </a:rPr>
                        <a:t>)</a:t>
                      </a:r>
                      <a:endParaRPr sz="1800">
                        <a:latin typeface="한컴산뜻돋움"/>
                        <a:cs typeface="한컴산뜻돋움"/>
                      </a:endParaRPr>
                    </a:p>
                  </a:txBody>
                  <a:tcPr marL="0" marR="0" marT="128905"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15"/>
                        </a:spcBef>
                      </a:pPr>
                      <a:r>
                        <a:rPr sz="1800" spc="680" dirty="0">
                          <a:latin typeface="휴먼아미체"/>
                          <a:cs typeface="휴먼아미체"/>
                        </a:rPr>
                        <a:t>검은</a:t>
                      </a:r>
                      <a:r>
                        <a:rPr sz="1800" spc="-355" dirty="0">
                          <a:latin typeface="휴먼아미체"/>
                          <a:cs typeface="휴먼아미체"/>
                        </a:rPr>
                        <a:t> </a:t>
                      </a:r>
                      <a:r>
                        <a:rPr sz="1800" spc="535" dirty="0">
                          <a:latin typeface="휴먼아미체"/>
                          <a:cs typeface="휴먼아미체"/>
                        </a:rPr>
                        <a:t>원</a:t>
                      </a:r>
                      <a:endParaRPr sz="1800">
                        <a:latin typeface="휴먼아미체"/>
                        <a:cs typeface="휴먼아미체"/>
                      </a:endParaRPr>
                    </a:p>
                  </a:txBody>
                  <a:tcPr marL="0" marR="0" marT="128905"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84200">
                <a:tc>
                  <a:txBody>
                    <a:bodyPr/>
                    <a:lstStyle/>
                    <a:p>
                      <a:pPr>
                        <a:lnSpc>
                          <a:spcPct val="100000"/>
                        </a:lnSpc>
                      </a:pPr>
                      <a:endParaRPr sz="21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20"/>
                        </a:spcBef>
                      </a:pPr>
                      <a:r>
                        <a:rPr sz="1800" spc="680" dirty="0">
                          <a:latin typeface="휴먼아미체"/>
                          <a:cs typeface="휴먼아미체"/>
                        </a:rPr>
                        <a:t>검은</a:t>
                      </a:r>
                      <a:r>
                        <a:rPr sz="1800" spc="-355" dirty="0">
                          <a:latin typeface="휴먼아미체"/>
                          <a:cs typeface="휴먼아미체"/>
                        </a:rPr>
                        <a:t> </a:t>
                      </a:r>
                      <a:r>
                        <a:rPr sz="1800" spc="535" dirty="0">
                          <a:latin typeface="휴먼아미체"/>
                          <a:cs typeface="휴먼아미체"/>
                        </a:rPr>
                        <a:t>원</a:t>
                      </a:r>
                      <a:endParaRPr sz="1800">
                        <a:latin typeface="휴먼아미체"/>
                        <a:cs typeface="휴먼아미체"/>
                      </a:endParaRPr>
                    </a:p>
                  </a:txBody>
                  <a:tcPr marL="0" marR="0" marT="129540"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84200">
                <a:tc>
                  <a:txBody>
                    <a:bodyPr/>
                    <a:lstStyle/>
                    <a:p>
                      <a:pPr>
                        <a:lnSpc>
                          <a:spcPct val="100000"/>
                        </a:lnSpc>
                      </a:pPr>
                      <a:endParaRPr sz="21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19"/>
                        </a:spcBef>
                      </a:pPr>
                      <a:r>
                        <a:rPr sz="1800" spc="540" dirty="0">
                          <a:latin typeface="휴먼아미체"/>
                          <a:cs typeface="휴먼아미체"/>
                        </a:rPr>
                        <a:t>안이</a:t>
                      </a:r>
                      <a:r>
                        <a:rPr sz="1800" spc="-350" dirty="0">
                          <a:latin typeface="휴먼아미체"/>
                          <a:cs typeface="휴먼아미체"/>
                        </a:rPr>
                        <a:t> </a:t>
                      </a:r>
                      <a:r>
                        <a:rPr sz="1800" spc="635" dirty="0">
                          <a:latin typeface="휴먼아미체"/>
                          <a:cs typeface="휴먼아미체"/>
                        </a:rPr>
                        <a:t>비어있는</a:t>
                      </a:r>
                      <a:r>
                        <a:rPr sz="1800" spc="-360" dirty="0">
                          <a:latin typeface="휴먼아미체"/>
                          <a:cs typeface="휴먼아미체"/>
                        </a:rPr>
                        <a:t> </a:t>
                      </a:r>
                      <a:r>
                        <a:rPr sz="1800" spc="535" dirty="0">
                          <a:latin typeface="휴먼아미체"/>
                          <a:cs typeface="휴먼아미체"/>
                        </a:rPr>
                        <a:t>원</a:t>
                      </a:r>
                      <a:endParaRPr sz="1800">
                        <a:latin typeface="휴먼아미체"/>
                        <a:cs typeface="휴먼아미체"/>
                      </a:endParaRPr>
                    </a:p>
                  </a:txBody>
                  <a:tcPr marL="0" marR="0" marT="129539"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84200">
                <a:tc>
                  <a:txBody>
                    <a:bodyPr/>
                    <a:lstStyle/>
                    <a:p>
                      <a:pPr>
                        <a:lnSpc>
                          <a:spcPct val="100000"/>
                        </a:lnSpc>
                      </a:pPr>
                      <a:endParaRPr sz="21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19"/>
                        </a:spcBef>
                      </a:pPr>
                      <a:r>
                        <a:rPr sz="1800" spc="680" dirty="0">
                          <a:latin typeface="휴먼아미체"/>
                          <a:cs typeface="휴먼아미체"/>
                        </a:rPr>
                        <a:t>검은</a:t>
                      </a:r>
                      <a:r>
                        <a:rPr sz="1800" spc="-355" dirty="0">
                          <a:latin typeface="휴먼아미체"/>
                          <a:cs typeface="휴먼아미체"/>
                        </a:rPr>
                        <a:t> </a:t>
                      </a:r>
                      <a:r>
                        <a:rPr sz="1800" spc="500" dirty="0">
                          <a:latin typeface="휴먼아미체"/>
                          <a:cs typeface="휴먼아미체"/>
                        </a:rPr>
                        <a:t>사각형</a:t>
                      </a:r>
                      <a:endParaRPr sz="1800">
                        <a:latin typeface="휴먼아미체"/>
                        <a:cs typeface="휴먼아미체"/>
                      </a:endParaRPr>
                    </a:p>
                  </a:txBody>
                  <a:tcPr marL="0" marR="0" marT="129539" marB="0">
                    <a:lnL w="12700">
                      <a:solidFill>
                        <a:srgbClr val="000000"/>
                      </a:solidFill>
                      <a:prstDash val="solid"/>
                    </a:lnL>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pic>
        <p:nvPicPr>
          <p:cNvPr id="13" name="object 13"/>
          <p:cNvPicPr/>
          <p:nvPr/>
        </p:nvPicPr>
        <p:blipFill>
          <a:blip r:embed="rId2" cstate="print"/>
          <a:stretch>
            <a:fillRect/>
          </a:stretch>
        </p:blipFill>
        <p:spPr>
          <a:xfrm>
            <a:off x="1663594" y="4321493"/>
            <a:ext cx="947546" cy="175191"/>
          </a:xfrm>
          <a:prstGeom prst="rect">
            <a:avLst/>
          </a:prstGeom>
        </p:spPr>
      </p:pic>
      <p:pic>
        <p:nvPicPr>
          <p:cNvPr id="14" name="object 14"/>
          <p:cNvPicPr/>
          <p:nvPr/>
        </p:nvPicPr>
        <p:blipFill>
          <a:blip r:embed="rId3" cstate="print"/>
          <a:stretch>
            <a:fillRect/>
          </a:stretch>
        </p:blipFill>
        <p:spPr>
          <a:xfrm>
            <a:off x="1663594" y="4972420"/>
            <a:ext cx="1052829" cy="175191"/>
          </a:xfrm>
          <a:prstGeom prst="rect">
            <a:avLst/>
          </a:prstGeom>
        </p:spPr>
      </p:pic>
      <p:pic>
        <p:nvPicPr>
          <p:cNvPr id="15" name="object 15"/>
          <p:cNvPicPr/>
          <p:nvPr/>
        </p:nvPicPr>
        <p:blipFill>
          <a:blip r:embed="rId4" cstate="print"/>
          <a:stretch>
            <a:fillRect/>
          </a:stretch>
        </p:blipFill>
        <p:spPr>
          <a:xfrm>
            <a:off x="1663594" y="5550784"/>
            <a:ext cx="1166885" cy="175191"/>
          </a:xfrm>
          <a:prstGeom prst="rect">
            <a:avLst/>
          </a:prstGeom>
        </p:spPr>
      </p:pic>
      <p:pic>
        <p:nvPicPr>
          <p:cNvPr id="16" name="object 16"/>
          <p:cNvPicPr/>
          <p:nvPr/>
        </p:nvPicPr>
        <p:blipFill>
          <a:blip r:embed="rId5" cstate="print"/>
          <a:stretch>
            <a:fillRect/>
          </a:stretch>
        </p:blipFill>
        <p:spPr>
          <a:xfrm>
            <a:off x="5841193" y="5519225"/>
            <a:ext cx="193879" cy="175911"/>
          </a:xfrm>
          <a:prstGeom prst="rect">
            <a:avLst/>
          </a:prstGeom>
        </p:spPr>
      </p:pic>
      <p:pic>
        <p:nvPicPr>
          <p:cNvPr id="17" name="object 17"/>
          <p:cNvPicPr/>
          <p:nvPr/>
        </p:nvPicPr>
        <p:blipFill>
          <a:blip r:embed="rId6" cstate="print"/>
          <a:stretch>
            <a:fillRect/>
          </a:stretch>
        </p:blipFill>
        <p:spPr>
          <a:xfrm>
            <a:off x="6056983" y="4940585"/>
            <a:ext cx="166600" cy="175044"/>
          </a:xfrm>
          <a:prstGeom prst="rect">
            <a:avLst/>
          </a:prstGeom>
        </p:spPr>
      </p:pic>
      <p:pic>
        <p:nvPicPr>
          <p:cNvPr id="18" name="object 18"/>
          <p:cNvPicPr/>
          <p:nvPr/>
        </p:nvPicPr>
        <p:blipFill>
          <a:blip r:embed="rId7" cstate="print"/>
          <a:stretch>
            <a:fillRect/>
          </a:stretch>
        </p:blipFill>
        <p:spPr>
          <a:xfrm>
            <a:off x="5630075" y="4357829"/>
            <a:ext cx="170985" cy="175044"/>
          </a:xfrm>
          <a:prstGeom prst="rect">
            <a:avLst/>
          </a:prstGeom>
        </p:spPr>
      </p:pic>
      <p:pic>
        <p:nvPicPr>
          <p:cNvPr id="19" name="object 19"/>
          <p:cNvPicPr/>
          <p:nvPr/>
        </p:nvPicPr>
        <p:blipFill>
          <a:blip r:embed="rId7" cstate="print"/>
          <a:stretch>
            <a:fillRect/>
          </a:stretch>
        </p:blipFill>
        <p:spPr>
          <a:xfrm>
            <a:off x="5630075" y="3775769"/>
            <a:ext cx="170985" cy="175911"/>
          </a:xfrm>
          <a:prstGeom prst="rect">
            <a:avLst/>
          </a:prstGeom>
        </p:spPr>
      </p:pic>
      <p:pic>
        <p:nvPicPr>
          <p:cNvPr id="20" name="object 20"/>
          <p:cNvPicPr/>
          <p:nvPr/>
        </p:nvPicPr>
        <p:blipFill>
          <a:blip r:embed="rId8" cstate="print"/>
          <a:stretch>
            <a:fillRect/>
          </a:stretch>
        </p:blipFill>
        <p:spPr>
          <a:xfrm>
            <a:off x="946404" y="5907235"/>
            <a:ext cx="5667755" cy="307324"/>
          </a:xfrm>
          <a:prstGeom prst="rect">
            <a:avLst/>
          </a:prstGeom>
        </p:spPr>
      </p:pic>
      <p:sp>
        <p:nvSpPr>
          <p:cNvPr id="21" name="object 21"/>
          <p:cNvSpPr txBox="1"/>
          <p:nvPr/>
        </p:nvSpPr>
        <p:spPr>
          <a:xfrm>
            <a:off x="7072141" y="5757292"/>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22" name="object 22"/>
          <p:cNvPicPr/>
          <p:nvPr/>
        </p:nvPicPr>
        <p:blipFill>
          <a:blip r:embed="rId9" cstate="print"/>
          <a:stretch>
            <a:fillRect/>
          </a:stretch>
        </p:blipFill>
        <p:spPr>
          <a:xfrm>
            <a:off x="6818376" y="5751787"/>
            <a:ext cx="219455" cy="219455"/>
          </a:xfrm>
          <a:prstGeom prst="rect">
            <a:avLst/>
          </a:prstGeom>
        </p:spPr>
      </p:pic>
      <p:sp>
        <p:nvSpPr>
          <p:cNvPr id="25" name="TextBox 24">
            <a:extLst>
              <a:ext uri="{FF2B5EF4-FFF2-40B4-BE49-F238E27FC236}">
                <a16:creationId xmlns:a16="http://schemas.microsoft.com/office/drawing/2014/main" id="{E3B68884-03C1-4138-7C81-ADC9E67CFD5C}"/>
              </a:ext>
            </a:extLst>
          </p:cNvPr>
          <p:cNvSpPr txBox="1"/>
          <p:nvPr/>
        </p:nvSpPr>
        <p:spPr>
          <a:xfrm>
            <a:off x="306647" y="319086"/>
            <a:ext cx="9365309"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순서가 없는 목록</a:t>
            </a:r>
          </a:p>
        </p:txBody>
      </p:sp>
      <p:sp>
        <p:nvSpPr>
          <p:cNvPr id="27" name="TextBox 26">
            <a:extLst>
              <a:ext uri="{FF2B5EF4-FFF2-40B4-BE49-F238E27FC236}">
                <a16:creationId xmlns:a16="http://schemas.microsoft.com/office/drawing/2014/main" id="{E720578F-A83F-A3FD-B30B-164F12A04F20}"/>
              </a:ext>
            </a:extLst>
          </p:cNvPr>
          <p:cNvSpPr txBox="1"/>
          <p:nvPr/>
        </p:nvSpPr>
        <p:spPr>
          <a:xfrm>
            <a:off x="375556" y="994415"/>
            <a:ext cx="6096000" cy="461665"/>
          </a:xfrm>
          <a:prstGeom prst="rect">
            <a:avLst/>
          </a:prstGeom>
          <a:noFill/>
        </p:spPr>
        <p:txBody>
          <a:bodyPr wrap="square">
            <a:spAutoFit/>
          </a:bodyPr>
          <a:lstStyle/>
          <a:p>
            <a:r>
              <a:rPr lang="ko-KR" altLang="en-US" sz="2400" b="1" dirty="0">
                <a:solidFill>
                  <a:srgbClr val="5A7EA9"/>
                </a:solidFill>
              </a:rPr>
              <a:t>&lt;UL&gt; 태그와 &lt;LI&gt; 태그</a:t>
            </a:r>
          </a:p>
        </p:txBody>
      </p:sp>
      <p:sp>
        <p:nvSpPr>
          <p:cNvPr id="29" name="TextBox 28">
            <a:extLst>
              <a:ext uri="{FF2B5EF4-FFF2-40B4-BE49-F238E27FC236}">
                <a16:creationId xmlns:a16="http://schemas.microsoft.com/office/drawing/2014/main" id="{F2A6A532-46AF-54CF-71CE-B892CD4547EA}"/>
              </a:ext>
            </a:extLst>
          </p:cNvPr>
          <p:cNvSpPr txBox="1"/>
          <p:nvPr/>
        </p:nvSpPr>
        <p:spPr>
          <a:xfrm>
            <a:off x="375556" y="1775478"/>
            <a:ext cx="11283043" cy="646331"/>
          </a:xfrm>
          <a:prstGeom prst="rect">
            <a:avLst/>
          </a:prstGeom>
          <a:noFill/>
        </p:spPr>
        <p:txBody>
          <a:bodyPr wrap="square">
            <a:spAutoFit/>
          </a:bodyPr>
          <a:lstStyle/>
          <a:p>
            <a:r>
              <a:rPr lang="ko-KR" altLang="en-US" dirty="0"/>
              <a:t>순서 없는 목록에서는 &lt;UL&gt; 태그의 </a:t>
            </a:r>
            <a:r>
              <a:rPr lang="ko-KR" altLang="en-US" dirty="0" err="1"/>
              <a:t>type</a:t>
            </a:r>
            <a:r>
              <a:rPr lang="ko-KR" altLang="en-US" dirty="0"/>
              <a:t> 속성으로 </a:t>
            </a:r>
            <a:r>
              <a:rPr lang="ko-KR" altLang="en-US" dirty="0" err="1"/>
              <a:t>불릿을</a:t>
            </a:r>
            <a:r>
              <a:rPr lang="ko-KR" altLang="en-US" dirty="0"/>
              <a:t> 조절할 수 있다. 변경할 수 있는 종류는 원, 검은 원, 그리고 검은 사각형이다.</a:t>
            </a:r>
          </a:p>
        </p:txBody>
      </p:sp>
      <p:cxnSp>
        <p:nvCxnSpPr>
          <p:cNvPr id="2" name="직선 연결선 1">
            <a:extLst>
              <a:ext uri="{FF2B5EF4-FFF2-40B4-BE49-F238E27FC236}">
                <a16:creationId xmlns:a16="http://schemas.microsoft.com/office/drawing/2014/main" id="{A3DC408F-ADD3-4619-D2E4-70AAA2476076}"/>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B947191-8A08-19EA-5315-E2D88042C82D}"/>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C97C8B9C-FCC5-F440-9825-835549D02E33}"/>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50805" y="1018706"/>
            <a:ext cx="431673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테두리선</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색</a:t>
            </a:r>
            <a:r>
              <a:rPr sz="2400" b="1" spc="-130" dirty="0">
                <a:solidFill>
                  <a:srgbClr val="00AFEF"/>
                </a:solidFill>
                <a:latin typeface="나눔고딕 ExtraBold"/>
                <a:cs typeface="나눔고딕 ExtraBold"/>
              </a:rPr>
              <a:t> </a:t>
            </a:r>
            <a:r>
              <a:rPr sz="2400" b="1" dirty="0">
                <a:solidFill>
                  <a:srgbClr val="00AFEF"/>
                </a:solidFill>
                <a:latin typeface="한컴산뜻돋움"/>
                <a:cs typeface="한컴산뜻돋움"/>
              </a:rPr>
              <a:t>-</a:t>
            </a:r>
            <a:r>
              <a:rPr sz="2400" b="1" spc="-85" dirty="0">
                <a:solidFill>
                  <a:srgbClr val="00AFEF"/>
                </a:solidFill>
                <a:latin typeface="한컴산뜻돋움"/>
                <a:cs typeface="한컴산뜻돋움"/>
              </a:rPr>
              <a:t> </a:t>
            </a:r>
            <a:r>
              <a:rPr sz="2400" b="1" spc="-25" dirty="0">
                <a:solidFill>
                  <a:srgbClr val="00AFEF"/>
                </a:solidFill>
                <a:latin typeface="한컴산뜻돋움"/>
                <a:cs typeface="한컴산뜻돋움"/>
              </a:rPr>
              <a:t>bordercolor</a:t>
            </a:r>
            <a:r>
              <a:rPr sz="2400" b="1" spc="-50" dirty="0">
                <a:solidFill>
                  <a:srgbClr val="00AFEF"/>
                </a:solidFill>
                <a:latin typeface="한컴산뜻돋움"/>
                <a:cs typeface="한컴산뜻돋움"/>
              </a:rPr>
              <a:t> </a:t>
            </a:r>
            <a:r>
              <a:rPr sz="2400" b="1" spc="-25" dirty="0">
                <a:solidFill>
                  <a:srgbClr val="00AFEF"/>
                </a:solidFill>
                <a:latin typeface="나눔고딕 ExtraBold"/>
                <a:cs typeface="나눔고딕 ExtraBold"/>
              </a:rPr>
              <a:t>속성</a:t>
            </a:r>
            <a:endParaRPr sz="2400" dirty="0">
              <a:latin typeface="나눔고딕 ExtraBold"/>
              <a:cs typeface="나눔고딕 ExtraBold"/>
            </a:endParaRPr>
          </a:p>
        </p:txBody>
      </p:sp>
      <p:sp>
        <p:nvSpPr>
          <p:cNvPr id="5" name="object 5"/>
          <p:cNvSpPr txBox="1"/>
          <p:nvPr/>
        </p:nvSpPr>
        <p:spPr>
          <a:xfrm>
            <a:off x="6152919" y="2502547"/>
            <a:ext cx="5097145" cy="3683000"/>
          </a:xfrm>
          <a:prstGeom prst="rect">
            <a:avLst/>
          </a:prstGeom>
        </p:spPr>
        <p:txBody>
          <a:bodyPr vert="horz" wrap="square" lIns="0" tIns="12700" rIns="0" bIns="0" rtlCol="0">
            <a:spAutoFit/>
          </a:bodyPr>
          <a:lstStyle/>
          <a:p>
            <a:pPr marL="12700" marR="1099185">
              <a:lnSpc>
                <a:spcPct val="100000"/>
              </a:lnSpc>
              <a:spcBef>
                <a:spcPts val="100"/>
              </a:spcBef>
            </a:pPr>
            <a:r>
              <a:rPr sz="2000" spc="-40" dirty="0">
                <a:latin typeface="나눔고딕"/>
                <a:cs typeface="나눔고딕"/>
              </a:rPr>
              <a:t>&lt;TABLE</a:t>
            </a:r>
            <a:r>
              <a:rPr sz="2000" spc="-80" dirty="0">
                <a:latin typeface="나눔고딕"/>
                <a:cs typeface="나눔고딕"/>
              </a:rPr>
              <a:t> </a:t>
            </a:r>
            <a:r>
              <a:rPr sz="2000" spc="-100" dirty="0">
                <a:latin typeface="나눔고딕"/>
                <a:cs typeface="나눔고딕"/>
              </a:rPr>
              <a:t>WIDTH="400"</a:t>
            </a:r>
            <a:r>
              <a:rPr sz="2000" spc="-60" dirty="0">
                <a:latin typeface="나눔고딕"/>
                <a:cs typeface="나눔고딕"/>
              </a:rPr>
              <a:t> </a:t>
            </a:r>
            <a:r>
              <a:rPr sz="2000" spc="-75" dirty="0">
                <a:latin typeface="나눔고딕"/>
                <a:cs typeface="나눔고딕"/>
              </a:rPr>
              <a:t>BORDER="3" </a:t>
            </a:r>
            <a:r>
              <a:rPr sz="2000" spc="-35" dirty="0">
                <a:solidFill>
                  <a:srgbClr val="FF0000"/>
                </a:solidFill>
                <a:latin typeface="나눔고딕"/>
                <a:cs typeface="나눔고딕"/>
              </a:rPr>
              <a:t>BORDERCOLOR="#DD0000"</a:t>
            </a:r>
            <a:r>
              <a:rPr sz="2000" spc="-35" dirty="0">
                <a:latin typeface="나눔고딕"/>
                <a:cs typeface="나눔고딕"/>
              </a:rPr>
              <a:t>&gt;</a:t>
            </a:r>
            <a:endParaRPr sz="2000">
              <a:latin typeface="나눔고딕"/>
              <a:cs typeface="나눔고딕"/>
            </a:endParaRPr>
          </a:p>
          <a:p>
            <a:pPr marL="12700">
              <a:lnSpc>
                <a:spcPct val="100000"/>
              </a:lnSpc>
            </a:pPr>
            <a:r>
              <a:rPr sz="2000" spc="-20" dirty="0">
                <a:latin typeface="나눔고딕"/>
                <a:cs typeface="나눔고딕"/>
              </a:rPr>
              <a:t>&lt;TR&gt;</a:t>
            </a:r>
            <a:endParaRPr sz="2000">
              <a:latin typeface="나눔고딕"/>
              <a:cs typeface="나눔고딕"/>
            </a:endParaRPr>
          </a:p>
          <a:p>
            <a:pPr marL="12700">
              <a:lnSpc>
                <a:spcPct val="100000"/>
              </a:lnSpc>
            </a:pPr>
            <a:r>
              <a:rPr sz="2000" spc="-114" dirty="0">
                <a:latin typeface="나눔고딕"/>
                <a:cs typeface="나눔고딕"/>
              </a:rPr>
              <a:t>&lt;TD&gt;&lt;IMG</a:t>
            </a:r>
            <a:r>
              <a:rPr sz="2000" spc="-85" dirty="0">
                <a:latin typeface="나눔고딕"/>
                <a:cs typeface="나눔고딕"/>
              </a:rPr>
              <a:t> </a:t>
            </a:r>
            <a:r>
              <a:rPr sz="2000" spc="-45" dirty="0">
                <a:latin typeface="나눔고딕"/>
                <a:cs typeface="나눔고딕"/>
              </a:rPr>
              <a:t>SRC="images/table_01.gif"&gt;&lt;/TD&gt;</a:t>
            </a:r>
            <a:endParaRPr sz="2000">
              <a:latin typeface="나눔고딕"/>
              <a:cs typeface="나눔고딕"/>
            </a:endParaRPr>
          </a:p>
          <a:p>
            <a:pPr marL="12700">
              <a:lnSpc>
                <a:spcPct val="100000"/>
              </a:lnSpc>
            </a:pPr>
            <a:r>
              <a:rPr sz="2000" spc="-10" dirty="0">
                <a:latin typeface="나눔고딕"/>
                <a:cs typeface="나눔고딕"/>
              </a:rPr>
              <a:t>&lt;/TR&gt;</a:t>
            </a:r>
            <a:endParaRPr sz="2000">
              <a:latin typeface="나눔고딕"/>
              <a:cs typeface="나눔고딕"/>
            </a:endParaRPr>
          </a:p>
          <a:p>
            <a:pPr marL="12700">
              <a:lnSpc>
                <a:spcPct val="100000"/>
              </a:lnSpc>
            </a:pPr>
            <a:r>
              <a:rPr sz="2000" spc="-20" dirty="0">
                <a:latin typeface="나눔고딕"/>
                <a:cs typeface="나눔고딕"/>
              </a:rPr>
              <a:t>&lt;TR&gt;</a:t>
            </a:r>
            <a:endParaRPr sz="2000">
              <a:latin typeface="나눔고딕"/>
              <a:cs typeface="나눔고딕"/>
            </a:endParaRPr>
          </a:p>
          <a:p>
            <a:pPr marL="12700">
              <a:lnSpc>
                <a:spcPct val="100000"/>
              </a:lnSpc>
            </a:pPr>
            <a:r>
              <a:rPr sz="2000" spc="-114" dirty="0">
                <a:latin typeface="나눔고딕"/>
                <a:cs typeface="나눔고딕"/>
              </a:rPr>
              <a:t>&lt;TD&gt;&lt;IMG</a:t>
            </a:r>
            <a:r>
              <a:rPr sz="2000" spc="-85" dirty="0">
                <a:latin typeface="나눔고딕"/>
                <a:cs typeface="나눔고딕"/>
              </a:rPr>
              <a:t> </a:t>
            </a:r>
            <a:r>
              <a:rPr sz="2000" spc="-45" dirty="0">
                <a:latin typeface="나눔고딕"/>
                <a:cs typeface="나눔고딕"/>
              </a:rPr>
              <a:t>SRC="images/table_02.gif"&gt;&lt;/TD&gt;</a:t>
            </a:r>
            <a:endParaRPr sz="2000">
              <a:latin typeface="나눔고딕"/>
              <a:cs typeface="나눔고딕"/>
            </a:endParaRPr>
          </a:p>
          <a:p>
            <a:pPr marL="12700">
              <a:lnSpc>
                <a:spcPct val="100000"/>
              </a:lnSpc>
            </a:pPr>
            <a:r>
              <a:rPr sz="2000" spc="-10" dirty="0">
                <a:latin typeface="나눔고딕"/>
                <a:cs typeface="나눔고딕"/>
              </a:rPr>
              <a:t>&lt;/TR&gt;</a:t>
            </a:r>
            <a:endParaRPr sz="2000">
              <a:latin typeface="나눔고딕"/>
              <a:cs typeface="나눔고딕"/>
            </a:endParaRPr>
          </a:p>
          <a:p>
            <a:pPr marL="12700">
              <a:lnSpc>
                <a:spcPct val="100000"/>
              </a:lnSpc>
            </a:pPr>
            <a:r>
              <a:rPr sz="2000" spc="-20" dirty="0">
                <a:latin typeface="나눔고딕"/>
                <a:cs typeface="나눔고딕"/>
              </a:rPr>
              <a:t>&lt;TR&gt;</a:t>
            </a:r>
            <a:endParaRPr sz="2000">
              <a:latin typeface="나눔고딕"/>
              <a:cs typeface="나눔고딕"/>
            </a:endParaRPr>
          </a:p>
          <a:p>
            <a:pPr marL="12700">
              <a:lnSpc>
                <a:spcPct val="100000"/>
              </a:lnSpc>
            </a:pPr>
            <a:r>
              <a:rPr sz="2000" spc="-114" dirty="0">
                <a:latin typeface="나눔고딕"/>
                <a:cs typeface="나눔고딕"/>
              </a:rPr>
              <a:t>&lt;TD&gt;&lt;IMG</a:t>
            </a:r>
            <a:r>
              <a:rPr sz="2000" spc="-85" dirty="0">
                <a:latin typeface="나눔고딕"/>
                <a:cs typeface="나눔고딕"/>
              </a:rPr>
              <a:t> </a:t>
            </a:r>
            <a:r>
              <a:rPr sz="2000" spc="-45" dirty="0">
                <a:latin typeface="나눔고딕"/>
                <a:cs typeface="나눔고딕"/>
              </a:rPr>
              <a:t>SRC="images/table_03.gif"&gt;&lt;/TD&gt;</a:t>
            </a:r>
            <a:endParaRPr sz="2000">
              <a:latin typeface="나눔고딕"/>
              <a:cs typeface="나눔고딕"/>
            </a:endParaRPr>
          </a:p>
          <a:p>
            <a:pPr marL="12700">
              <a:lnSpc>
                <a:spcPct val="100000"/>
              </a:lnSpc>
            </a:pPr>
            <a:r>
              <a:rPr sz="2000" spc="-10" dirty="0">
                <a:latin typeface="나눔고딕"/>
                <a:cs typeface="나눔고딕"/>
              </a:rPr>
              <a:t>&lt;/TR&gt;</a:t>
            </a:r>
            <a:endParaRPr sz="2000">
              <a:latin typeface="나눔고딕"/>
              <a:cs typeface="나눔고딕"/>
            </a:endParaRPr>
          </a:p>
          <a:p>
            <a:pPr marL="12700">
              <a:lnSpc>
                <a:spcPct val="100000"/>
              </a:lnSpc>
            </a:pPr>
            <a:r>
              <a:rPr sz="2000" spc="-10" dirty="0">
                <a:latin typeface="나눔고딕"/>
                <a:cs typeface="나눔고딕"/>
              </a:rPr>
              <a:t>&lt;/TABLE&gt;</a:t>
            </a:r>
            <a:endParaRPr sz="2000">
              <a:latin typeface="나눔고딕"/>
              <a:cs typeface="나눔고딕"/>
            </a:endParaRPr>
          </a:p>
        </p:txBody>
      </p:sp>
      <p:grpSp>
        <p:nvGrpSpPr>
          <p:cNvPr id="6" name="object 6"/>
          <p:cNvGrpSpPr/>
          <p:nvPr/>
        </p:nvGrpSpPr>
        <p:grpSpPr>
          <a:xfrm>
            <a:off x="9516967" y="1445259"/>
            <a:ext cx="1844039" cy="1056005"/>
            <a:chOff x="9516967" y="1445259"/>
            <a:chExt cx="1844039" cy="1056005"/>
          </a:xfrm>
        </p:grpSpPr>
        <p:pic>
          <p:nvPicPr>
            <p:cNvPr id="7" name="object 7"/>
            <p:cNvPicPr/>
            <p:nvPr/>
          </p:nvPicPr>
          <p:blipFill>
            <a:blip r:embed="rId2" cstate="print"/>
            <a:stretch>
              <a:fillRect/>
            </a:stretch>
          </p:blipFill>
          <p:spPr>
            <a:xfrm>
              <a:off x="9658349" y="1477619"/>
              <a:ext cx="1589341" cy="479577"/>
            </a:xfrm>
            <a:prstGeom prst="rect">
              <a:avLst/>
            </a:prstGeom>
          </p:spPr>
        </p:pic>
        <p:pic>
          <p:nvPicPr>
            <p:cNvPr id="8" name="object 8"/>
            <p:cNvPicPr/>
            <p:nvPr/>
          </p:nvPicPr>
          <p:blipFill>
            <a:blip r:embed="rId3" cstate="print"/>
            <a:stretch>
              <a:fillRect/>
            </a:stretch>
          </p:blipFill>
          <p:spPr>
            <a:xfrm>
              <a:off x="9516967" y="1958301"/>
              <a:ext cx="1843876" cy="542376"/>
            </a:xfrm>
            <a:prstGeom prst="rect">
              <a:avLst/>
            </a:prstGeom>
          </p:spPr>
        </p:pic>
        <p:pic>
          <p:nvPicPr>
            <p:cNvPr id="9" name="object 9"/>
            <p:cNvPicPr/>
            <p:nvPr/>
          </p:nvPicPr>
          <p:blipFill>
            <a:blip r:embed="rId4" cstate="print"/>
            <a:stretch>
              <a:fillRect/>
            </a:stretch>
          </p:blipFill>
          <p:spPr>
            <a:xfrm>
              <a:off x="9991089" y="1445259"/>
              <a:ext cx="952499" cy="500380"/>
            </a:xfrm>
            <a:prstGeom prst="rect">
              <a:avLst/>
            </a:prstGeom>
          </p:spPr>
        </p:pic>
      </p:grpSp>
      <p:sp>
        <p:nvSpPr>
          <p:cNvPr id="10" name="object 10"/>
          <p:cNvSpPr txBox="1"/>
          <p:nvPr/>
        </p:nvSpPr>
        <p:spPr>
          <a:xfrm>
            <a:off x="10168218" y="1496902"/>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소스</a:t>
            </a:r>
            <a:endParaRPr sz="2400">
              <a:latin typeface="나눔고딕 ExtraBold"/>
              <a:cs typeface="나눔고딕 ExtraBold"/>
            </a:endParaRPr>
          </a:p>
        </p:txBody>
      </p:sp>
      <p:grpSp>
        <p:nvGrpSpPr>
          <p:cNvPr id="11" name="object 11"/>
          <p:cNvGrpSpPr/>
          <p:nvPr/>
        </p:nvGrpSpPr>
        <p:grpSpPr>
          <a:xfrm>
            <a:off x="659409" y="1445259"/>
            <a:ext cx="1844039" cy="1056005"/>
            <a:chOff x="659409" y="1445259"/>
            <a:chExt cx="1844039" cy="1056005"/>
          </a:xfrm>
        </p:grpSpPr>
        <p:pic>
          <p:nvPicPr>
            <p:cNvPr id="12" name="object 12"/>
            <p:cNvPicPr/>
            <p:nvPr/>
          </p:nvPicPr>
          <p:blipFill>
            <a:blip r:embed="rId2" cstate="print"/>
            <a:stretch>
              <a:fillRect/>
            </a:stretch>
          </p:blipFill>
          <p:spPr>
            <a:xfrm>
              <a:off x="800785" y="1477619"/>
              <a:ext cx="1589341" cy="479577"/>
            </a:xfrm>
            <a:prstGeom prst="rect">
              <a:avLst/>
            </a:prstGeom>
          </p:spPr>
        </p:pic>
        <p:pic>
          <p:nvPicPr>
            <p:cNvPr id="13" name="object 13"/>
            <p:cNvPicPr/>
            <p:nvPr/>
          </p:nvPicPr>
          <p:blipFill>
            <a:blip r:embed="rId3" cstate="print"/>
            <a:stretch>
              <a:fillRect/>
            </a:stretch>
          </p:blipFill>
          <p:spPr>
            <a:xfrm>
              <a:off x="659409" y="1958301"/>
              <a:ext cx="1843874" cy="542376"/>
            </a:xfrm>
            <a:prstGeom prst="rect">
              <a:avLst/>
            </a:prstGeom>
          </p:spPr>
        </p:pic>
        <p:pic>
          <p:nvPicPr>
            <p:cNvPr id="14" name="object 14"/>
            <p:cNvPicPr/>
            <p:nvPr/>
          </p:nvPicPr>
          <p:blipFill>
            <a:blip r:embed="rId5" cstate="print"/>
            <a:stretch>
              <a:fillRect/>
            </a:stretch>
          </p:blipFill>
          <p:spPr>
            <a:xfrm>
              <a:off x="1132839" y="1445259"/>
              <a:ext cx="952499" cy="500380"/>
            </a:xfrm>
            <a:prstGeom prst="rect">
              <a:avLst/>
            </a:prstGeom>
          </p:spPr>
        </p:pic>
      </p:grpSp>
      <p:sp>
        <p:nvSpPr>
          <p:cNvPr id="15" name="object 15"/>
          <p:cNvSpPr txBox="1"/>
          <p:nvPr/>
        </p:nvSpPr>
        <p:spPr>
          <a:xfrm>
            <a:off x="1310656" y="1496902"/>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화면</a:t>
            </a:r>
            <a:endParaRPr sz="2400">
              <a:latin typeface="나눔고딕 ExtraBold"/>
              <a:cs typeface="나눔고딕 ExtraBold"/>
            </a:endParaRPr>
          </a:p>
        </p:txBody>
      </p:sp>
      <p:sp>
        <p:nvSpPr>
          <p:cNvPr id="16" name="object 16"/>
          <p:cNvSpPr txBox="1"/>
          <p:nvPr/>
        </p:nvSpPr>
        <p:spPr>
          <a:xfrm>
            <a:off x="3268374" y="1970807"/>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grpSp>
        <p:nvGrpSpPr>
          <p:cNvPr id="17" name="object 17"/>
          <p:cNvGrpSpPr/>
          <p:nvPr/>
        </p:nvGrpSpPr>
        <p:grpSpPr>
          <a:xfrm>
            <a:off x="1366307" y="1965921"/>
            <a:ext cx="3799840" cy="4579620"/>
            <a:chOff x="1366307" y="1965921"/>
            <a:chExt cx="3799840" cy="4579620"/>
          </a:xfrm>
        </p:grpSpPr>
        <p:pic>
          <p:nvPicPr>
            <p:cNvPr id="18" name="object 18"/>
            <p:cNvPicPr/>
            <p:nvPr/>
          </p:nvPicPr>
          <p:blipFill>
            <a:blip r:embed="rId6" cstate="print"/>
            <a:stretch>
              <a:fillRect/>
            </a:stretch>
          </p:blipFill>
          <p:spPr>
            <a:xfrm>
              <a:off x="3014637" y="1965921"/>
              <a:ext cx="219416" cy="219424"/>
            </a:xfrm>
            <a:prstGeom prst="rect">
              <a:avLst/>
            </a:prstGeom>
          </p:spPr>
        </p:pic>
        <p:pic>
          <p:nvPicPr>
            <p:cNvPr id="19" name="object 19"/>
            <p:cNvPicPr/>
            <p:nvPr/>
          </p:nvPicPr>
          <p:blipFill>
            <a:blip r:embed="rId7" cstate="print"/>
            <a:stretch>
              <a:fillRect/>
            </a:stretch>
          </p:blipFill>
          <p:spPr>
            <a:xfrm>
              <a:off x="1366307" y="2138307"/>
              <a:ext cx="3799264" cy="4209738"/>
            </a:xfrm>
            <a:prstGeom prst="rect">
              <a:avLst/>
            </a:prstGeom>
          </p:spPr>
        </p:pic>
        <p:pic>
          <p:nvPicPr>
            <p:cNvPr id="20" name="object 20"/>
            <p:cNvPicPr/>
            <p:nvPr/>
          </p:nvPicPr>
          <p:blipFill>
            <a:blip r:embed="rId8" cstate="print"/>
            <a:stretch>
              <a:fillRect/>
            </a:stretch>
          </p:blipFill>
          <p:spPr>
            <a:xfrm>
              <a:off x="1516456" y="6278057"/>
              <a:ext cx="3462948" cy="267242"/>
            </a:xfrm>
            <a:prstGeom prst="rect">
              <a:avLst/>
            </a:prstGeom>
          </p:spPr>
        </p:pic>
      </p:grpSp>
      <p:sp>
        <p:nvSpPr>
          <p:cNvPr id="23" name="TextBox 22">
            <a:extLst>
              <a:ext uri="{FF2B5EF4-FFF2-40B4-BE49-F238E27FC236}">
                <a16:creationId xmlns:a16="http://schemas.microsoft.com/office/drawing/2014/main" id="{C42EB89F-C88A-A101-222A-B0629420B4FF}"/>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cxnSp>
        <p:nvCxnSpPr>
          <p:cNvPr id="2" name="직선 연결선 1">
            <a:extLst>
              <a:ext uri="{FF2B5EF4-FFF2-40B4-BE49-F238E27FC236}">
                <a16:creationId xmlns:a16="http://schemas.microsoft.com/office/drawing/2014/main" id="{E4EE7774-35CB-4BFD-2EE4-58DB32D85015}"/>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7C53E77-2370-0730-2DD6-CFA44910B5B5}"/>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21" name="TextBox 20">
            <a:extLst>
              <a:ext uri="{FF2B5EF4-FFF2-40B4-BE49-F238E27FC236}">
                <a16:creationId xmlns:a16="http://schemas.microsoft.com/office/drawing/2014/main" id="{4F779453-C303-43B0-A02C-5C275727B9CB}"/>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F59255-B213-E6D0-DC12-EB64D6FC27A4}"/>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9" name="TextBox 8">
            <a:extLst>
              <a:ext uri="{FF2B5EF4-FFF2-40B4-BE49-F238E27FC236}">
                <a16:creationId xmlns:a16="http://schemas.microsoft.com/office/drawing/2014/main" id="{7131B26C-8FD0-DBA9-D100-F5DE7DBA85C7}"/>
              </a:ext>
            </a:extLst>
          </p:cNvPr>
          <p:cNvSpPr txBox="1"/>
          <p:nvPr/>
        </p:nvSpPr>
        <p:spPr>
          <a:xfrm>
            <a:off x="348342" y="1071729"/>
            <a:ext cx="6096000"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테두리 여백 </a:t>
            </a:r>
            <a:r>
              <a:rPr lang="en-US" altLang="ko-KR" sz="2400" b="1" dirty="0">
                <a:solidFill>
                  <a:srgbClr val="00AFEF"/>
                </a:solidFill>
                <a:latin typeface="한컴산뜻돋움"/>
                <a:cs typeface="한컴산뜻돋움"/>
              </a:rPr>
              <a:t>-</a:t>
            </a:r>
            <a:r>
              <a:rPr lang="ko-KR" altLang="en-US" sz="2400" b="1" spc="-100" dirty="0">
                <a:solidFill>
                  <a:srgbClr val="00AFEF"/>
                </a:solidFill>
                <a:latin typeface="한컴산뜻돋움"/>
                <a:cs typeface="한컴산뜻돋움"/>
              </a:rPr>
              <a:t> </a:t>
            </a:r>
            <a:r>
              <a:rPr lang="en-US" altLang="ko-KR" sz="2400" b="1" dirty="0">
                <a:solidFill>
                  <a:srgbClr val="00AFEF"/>
                </a:solidFill>
                <a:latin typeface="한컴산뜻돋움"/>
                <a:cs typeface="한컴산뜻돋움"/>
              </a:rPr>
              <a:t>cellpadding</a:t>
            </a:r>
            <a:r>
              <a:rPr lang="ko-KR" altLang="en-US" sz="2400" b="1" spc="-95" dirty="0">
                <a:solidFill>
                  <a:srgbClr val="00AFEF"/>
                </a:solidFill>
                <a:latin typeface="한컴산뜻돋움"/>
                <a:cs typeface="한컴산뜻돋움"/>
              </a:rPr>
              <a:t> </a:t>
            </a:r>
            <a:r>
              <a:rPr lang="ko-KR" altLang="en-US" sz="2400" b="1" spc="-25" dirty="0">
                <a:solidFill>
                  <a:srgbClr val="00AFEF"/>
                </a:solidFill>
                <a:latin typeface="나눔고딕 ExtraBold"/>
                <a:cs typeface="나눔고딕 ExtraBold"/>
              </a:rPr>
              <a:t>속성</a:t>
            </a:r>
            <a:endParaRPr lang="ko-KR" altLang="en-US" sz="2400" dirty="0"/>
          </a:p>
        </p:txBody>
      </p:sp>
      <p:sp>
        <p:nvSpPr>
          <p:cNvPr id="11" name="TextBox 10">
            <a:extLst>
              <a:ext uri="{FF2B5EF4-FFF2-40B4-BE49-F238E27FC236}">
                <a16:creationId xmlns:a16="http://schemas.microsoft.com/office/drawing/2014/main" id="{5366A534-3E11-6379-3673-31268F1C7F75}"/>
              </a:ext>
            </a:extLst>
          </p:cNvPr>
          <p:cNvSpPr txBox="1"/>
          <p:nvPr/>
        </p:nvSpPr>
        <p:spPr>
          <a:xfrm>
            <a:off x="462643" y="1698482"/>
            <a:ext cx="10910931" cy="369332"/>
          </a:xfrm>
          <a:prstGeom prst="rect">
            <a:avLst/>
          </a:prstGeom>
          <a:noFill/>
        </p:spPr>
        <p:txBody>
          <a:bodyPr wrap="square">
            <a:spAutoFit/>
          </a:bodyPr>
          <a:lstStyle/>
          <a:p>
            <a:r>
              <a:rPr lang="ko-KR" altLang="en-US" dirty="0" err="1"/>
              <a:t>cellpadding</a:t>
            </a:r>
            <a:r>
              <a:rPr lang="ko-KR" altLang="en-US" dirty="0"/>
              <a:t> 속성은 셀 테두리선과 내용 사이의 여백을 조절한다. </a:t>
            </a:r>
          </a:p>
        </p:txBody>
      </p:sp>
      <p:sp>
        <p:nvSpPr>
          <p:cNvPr id="3" name="TextBox 2">
            <a:extLst>
              <a:ext uri="{FF2B5EF4-FFF2-40B4-BE49-F238E27FC236}">
                <a16:creationId xmlns:a16="http://schemas.microsoft.com/office/drawing/2014/main" id="{0C45147F-335B-0029-5807-64B1A67C3BB0}"/>
              </a:ext>
            </a:extLst>
          </p:cNvPr>
          <p:cNvSpPr txBox="1"/>
          <p:nvPr/>
        </p:nvSpPr>
        <p:spPr>
          <a:xfrm>
            <a:off x="462643" y="5468621"/>
            <a:ext cx="10989129" cy="523220"/>
          </a:xfrm>
          <a:prstGeom prst="rect">
            <a:avLst/>
          </a:prstGeom>
          <a:noFill/>
        </p:spPr>
        <p:txBody>
          <a:bodyPr wrap="square">
            <a:spAutoFit/>
          </a:bodyPr>
          <a:lstStyle/>
          <a:p>
            <a:r>
              <a:rPr lang="en-US" altLang="ko-KR" sz="1400" dirty="0"/>
              <a:t>※ </a:t>
            </a:r>
            <a:r>
              <a:rPr lang="ko-KR" altLang="en-US" sz="1400" dirty="0"/>
              <a:t>표의 테두리선을 표시하지 않는 상태에서 셀과 셀 사이가 떨어져 보일 경우에는 </a:t>
            </a:r>
            <a:r>
              <a:rPr lang="ko-KR" altLang="en-US" sz="1400" dirty="0" err="1"/>
              <a:t>cellpadding과</a:t>
            </a:r>
            <a:r>
              <a:rPr lang="ko-KR" altLang="en-US" sz="1400" dirty="0"/>
              <a:t> 다음에 배울 </a:t>
            </a:r>
            <a:r>
              <a:rPr lang="ko-KR" altLang="en-US" sz="1400" dirty="0" err="1"/>
              <a:t>cellspacing을</a:t>
            </a:r>
            <a:r>
              <a:rPr lang="ko-KR" altLang="en-US" sz="1400" dirty="0"/>
              <a:t> 모두 0으로 설정하면 셀과 셀 사이가 바짝 붙어서 표시된다.</a:t>
            </a:r>
          </a:p>
        </p:txBody>
      </p:sp>
      <p:sp>
        <p:nvSpPr>
          <p:cNvPr id="7" name="TextBox 6">
            <a:extLst>
              <a:ext uri="{FF2B5EF4-FFF2-40B4-BE49-F238E27FC236}">
                <a16:creationId xmlns:a16="http://schemas.microsoft.com/office/drawing/2014/main" id="{E2E18C48-001F-0B8C-FEB9-6E88D11AB106}"/>
              </a:ext>
            </a:extLst>
          </p:cNvPr>
          <p:cNvSpPr txBox="1"/>
          <p:nvPr/>
        </p:nvSpPr>
        <p:spPr>
          <a:xfrm>
            <a:off x="462643" y="2567888"/>
            <a:ext cx="4914900" cy="1200329"/>
          </a:xfrm>
          <a:prstGeom prst="rect">
            <a:avLst/>
          </a:prstGeom>
          <a:noFill/>
        </p:spPr>
        <p:txBody>
          <a:bodyPr wrap="square">
            <a:spAutoFit/>
          </a:bodyPr>
          <a:lstStyle/>
          <a:p>
            <a:r>
              <a:rPr lang="ko-KR" altLang="en-US" dirty="0" err="1"/>
              <a:t>cellpadding</a:t>
            </a:r>
            <a:r>
              <a:rPr lang="ko-KR" altLang="en-US" dirty="0"/>
              <a:t> 속성을 지정하지 않을 경우 셀의 내용이 셀의 테두리선에 바짝 붙여서 표시되는데, 적절하게 </a:t>
            </a:r>
            <a:r>
              <a:rPr lang="ko-KR" altLang="en-US" dirty="0" err="1"/>
              <a:t>cellpadding을</a:t>
            </a:r>
            <a:r>
              <a:rPr lang="ko-KR" altLang="en-US" dirty="0"/>
              <a:t> 설정해주면 훨씬 깔끔한 표를 유지할 수 있다.</a:t>
            </a:r>
          </a:p>
        </p:txBody>
      </p:sp>
      <p:cxnSp>
        <p:nvCxnSpPr>
          <p:cNvPr id="2" name="직선 연결선 1">
            <a:extLst>
              <a:ext uri="{FF2B5EF4-FFF2-40B4-BE49-F238E27FC236}">
                <a16:creationId xmlns:a16="http://schemas.microsoft.com/office/drawing/2014/main" id="{C5A79E18-F9CE-147E-2E98-3E69A0130A64}"/>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A09D3F-C620-385E-17EE-55398EFB57EB}"/>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6" name="TextBox 5">
            <a:extLst>
              <a:ext uri="{FF2B5EF4-FFF2-40B4-BE49-F238E27FC236}">
                <a16:creationId xmlns:a16="http://schemas.microsoft.com/office/drawing/2014/main" id="{88BB8FA2-A225-E7C3-C40C-5D7DB91D8C83}"/>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41948" y="1026972"/>
            <a:ext cx="4321175"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테두리</a:t>
            </a:r>
            <a:r>
              <a:rPr sz="2400" b="1" spc="-145" dirty="0">
                <a:solidFill>
                  <a:srgbClr val="00AFEF"/>
                </a:solidFill>
                <a:latin typeface="나눔고딕 ExtraBold"/>
                <a:cs typeface="나눔고딕 ExtraBold"/>
              </a:rPr>
              <a:t> 여백 </a:t>
            </a:r>
            <a:r>
              <a:rPr sz="2400" b="1" dirty="0">
                <a:solidFill>
                  <a:srgbClr val="00AFEF"/>
                </a:solidFill>
                <a:latin typeface="한컴산뜻돋움"/>
                <a:cs typeface="한컴산뜻돋움"/>
              </a:rPr>
              <a:t>-</a:t>
            </a:r>
            <a:r>
              <a:rPr sz="2400" b="1" spc="-100" dirty="0">
                <a:solidFill>
                  <a:srgbClr val="00AFEF"/>
                </a:solidFill>
                <a:latin typeface="한컴산뜻돋움"/>
                <a:cs typeface="한컴산뜻돋움"/>
              </a:rPr>
              <a:t> </a:t>
            </a:r>
            <a:r>
              <a:rPr sz="2400" b="1" dirty="0">
                <a:solidFill>
                  <a:srgbClr val="00AFEF"/>
                </a:solidFill>
                <a:latin typeface="한컴산뜻돋움"/>
                <a:cs typeface="한컴산뜻돋움"/>
              </a:rPr>
              <a:t>cellpadding</a:t>
            </a:r>
            <a:r>
              <a:rPr sz="2400" b="1" spc="-95" dirty="0">
                <a:solidFill>
                  <a:srgbClr val="00AFEF"/>
                </a:solidFill>
                <a:latin typeface="한컴산뜻돋움"/>
                <a:cs typeface="한컴산뜻돋움"/>
              </a:rPr>
              <a:t> </a:t>
            </a:r>
            <a:r>
              <a:rPr sz="2400" b="1" spc="-25" dirty="0">
                <a:solidFill>
                  <a:srgbClr val="00AFEF"/>
                </a:solidFill>
                <a:latin typeface="나눔고딕 ExtraBold"/>
                <a:cs typeface="나눔고딕 ExtraBold"/>
              </a:rPr>
              <a:t>속성</a:t>
            </a:r>
            <a:endParaRPr sz="2400" dirty="0">
              <a:latin typeface="나눔고딕 ExtraBold"/>
              <a:cs typeface="나눔고딕 ExtraBold"/>
            </a:endParaRPr>
          </a:p>
        </p:txBody>
      </p:sp>
      <p:grpSp>
        <p:nvGrpSpPr>
          <p:cNvPr id="4" name="object 4"/>
          <p:cNvGrpSpPr/>
          <p:nvPr/>
        </p:nvGrpSpPr>
        <p:grpSpPr>
          <a:xfrm>
            <a:off x="2586709" y="2000431"/>
            <a:ext cx="5960745" cy="4422140"/>
            <a:chOff x="2880624" y="1836266"/>
            <a:chExt cx="5960745" cy="4422140"/>
          </a:xfrm>
        </p:grpSpPr>
        <p:pic>
          <p:nvPicPr>
            <p:cNvPr id="5" name="object 5"/>
            <p:cNvPicPr/>
            <p:nvPr/>
          </p:nvPicPr>
          <p:blipFill>
            <a:blip r:embed="rId2" cstate="print"/>
            <a:stretch>
              <a:fillRect/>
            </a:stretch>
          </p:blipFill>
          <p:spPr>
            <a:xfrm>
              <a:off x="2880624" y="1836266"/>
              <a:ext cx="5960201" cy="4274096"/>
            </a:xfrm>
            <a:prstGeom prst="rect">
              <a:avLst/>
            </a:prstGeom>
          </p:spPr>
        </p:pic>
        <p:sp>
          <p:nvSpPr>
            <p:cNvPr id="6" name="object 6"/>
            <p:cNvSpPr/>
            <p:nvPr/>
          </p:nvSpPr>
          <p:spPr>
            <a:xfrm>
              <a:off x="3216922" y="5106187"/>
              <a:ext cx="4968875" cy="1151890"/>
            </a:xfrm>
            <a:custGeom>
              <a:avLst/>
              <a:gdLst/>
              <a:ahLst/>
              <a:cxnLst/>
              <a:rect l="l" t="t" r="r" b="b"/>
              <a:pathLst>
                <a:path w="4968875" h="1151889">
                  <a:moveTo>
                    <a:pt x="793216" y="203949"/>
                  </a:moveTo>
                  <a:lnTo>
                    <a:pt x="0" y="203949"/>
                  </a:lnTo>
                  <a:lnTo>
                    <a:pt x="0" y="380352"/>
                  </a:lnTo>
                  <a:lnTo>
                    <a:pt x="793216" y="380352"/>
                  </a:lnTo>
                  <a:lnTo>
                    <a:pt x="793216" y="203949"/>
                  </a:lnTo>
                  <a:close/>
                </a:path>
                <a:path w="4968875" h="1151889">
                  <a:moveTo>
                    <a:pt x="3922014" y="0"/>
                  </a:moveTo>
                  <a:lnTo>
                    <a:pt x="2566936" y="0"/>
                  </a:lnTo>
                  <a:lnTo>
                    <a:pt x="2566936" y="402526"/>
                  </a:lnTo>
                  <a:lnTo>
                    <a:pt x="3922014" y="402526"/>
                  </a:lnTo>
                  <a:lnTo>
                    <a:pt x="3922014" y="0"/>
                  </a:lnTo>
                  <a:close/>
                </a:path>
                <a:path w="4968875" h="1151889">
                  <a:moveTo>
                    <a:pt x="4968608" y="749147"/>
                  </a:moveTo>
                  <a:lnTo>
                    <a:pt x="3613531" y="749147"/>
                  </a:lnTo>
                  <a:lnTo>
                    <a:pt x="3613531" y="1151661"/>
                  </a:lnTo>
                  <a:lnTo>
                    <a:pt x="4968608" y="1151661"/>
                  </a:lnTo>
                  <a:lnTo>
                    <a:pt x="4968608" y="749147"/>
                  </a:lnTo>
                  <a:close/>
                </a:path>
              </a:pathLst>
            </a:custGeom>
            <a:solidFill>
              <a:srgbClr val="FFFFFF"/>
            </a:solidFill>
          </p:spPr>
          <p:txBody>
            <a:bodyPr wrap="square" lIns="0" tIns="0" rIns="0" bIns="0" rtlCol="0"/>
            <a:lstStyle/>
            <a:p>
              <a:endParaRPr/>
            </a:p>
          </p:txBody>
        </p:sp>
      </p:grpSp>
      <p:sp>
        <p:nvSpPr>
          <p:cNvPr id="7" name="object 7"/>
          <p:cNvSpPr txBox="1"/>
          <p:nvPr/>
        </p:nvSpPr>
        <p:spPr>
          <a:xfrm>
            <a:off x="5422498" y="5349352"/>
            <a:ext cx="12319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나눔고딕"/>
                <a:cs typeface="나눔고딕"/>
              </a:rPr>
              <a:t>cellpadding</a:t>
            </a:r>
            <a:endParaRPr sz="1800">
              <a:latin typeface="나눔고딕"/>
              <a:cs typeface="나눔고딕"/>
            </a:endParaRPr>
          </a:p>
        </p:txBody>
      </p:sp>
      <p:sp>
        <p:nvSpPr>
          <p:cNvPr id="8" name="object 8"/>
          <p:cNvSpPr txBox="1"/>
          <p:nvPr/>
        </p:nvSpPr>
        <p:spPr>
          <a:xfrm>
            <a:off x="6758665" y="5962686"/>
            <a:ext cx="118364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나눔고딕"/>
                <a:cs typeface="나눔고딕"/>
              </a:rPr>
              <a:t>cellspacing</a:t>
            </a:r>
            <a:endParaRPr sz="1800">
              <a:latin typeface="나눔고딕"/>
              <a:cs typeface="나눔고딕"/>
            </a:endParaRPr>
          </a:p>
        </p:txBody>
      </p:sp>
      <p:sp>
        <p:nvSpPr>
          <p:cNvPr id="9" name="object 9"/>
          <p:cNvSpPr txBox="1"/>
          <p:nvPr/>
        </p:nvSpPr>
        <p:spPr>
          <a:xfrm>
            <a:off x="2841375" y="5349352"/>
            <a:ext cx="7245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나눔고딕"/>
                <a:cs typeface="나눔고딕"/>
              </a:rPr>
              <a:t>border</a:t>
            </a:r>
            <a:endParaRPr sz="1800">
              <a:latin typeface="나눔고딕"/>
              <a:cs typeface="나눔고딕"/>
            </a:endParaRPr>
          </a:p>
        </p:txBody>
      </p:sp>
      <p:sp>
        <p:nvSpPr>
          <p:cNvPr id="10" name="object 10"/>
          <p:cNvSpPr txBox="1"/>
          <p:nvPr/>
        </p:nvSpPr>
        <p:spPr>
          <a:xfrm>
            <a:off x="6652761" y="1834339"/>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pic>
        <p:nvPicPr>
          <p:cNvPr id="11" name="object 11"/>
          <p:cNvPicPr/>
          <p:nvPr/>
        </p:nvPicPr>
        <p:blipFill>
          <a:blip r:embed="rId3" cstate="print"/>
          <a:stretch>
            <a:fillRect/>
          </a:stretch>
        </p:blipFill>
        <p:spPr>
          <a:xfrm>
            <a:off x="6399025" y="1829449"/>
            <a:ext cx="219428" cy="219428"/>
          </a:xfrm>
          <a:prstGeom prst="rect">
            <a:avLst/>
          </a:prstGeom>
        </p:spPr>
      </p:pic>
      <p:sp>
        <p:nvSpPr>
          <p:cNvPr id="14" name="TextBox 13">
            <a:extLst>
              <a:ext uri="{FF2B5EF4-FFF2-40B4-BE49-F238E27FC236}">
                <a16:creationId xmlns:a16="http://schemas.microsoft.com/office/drawing/2014/main" id="{6E3E2917-A62C-3A18-AAE5-EE9F5BA41989}"/>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cxnSp>
        <p:nvCxnSpPr>
          <p:cNvPr id="2" name="직선 연결선 1">
            <a:extLst>
              <a:ext uri="{FF2B5EF4-FFF2-40B4-BE49-F238E27FC236}">
                <a16:creationId xmlns:a16="http://schemas.microsoft.com/office/drawing/2014/main" id="{BAD9C1CC-95FF-8972-E256-5A0F3C1C51FC}"/>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89D1E4F-3E82-0AE1-E106-FF13C58533E5}"/>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13" name="TextBox 12">
            <a:extLst>
              <a:ext uri="{FF2B5EF4-FFF2-40B4-BE49-F238E27FC236}">
                <a16:creationId xmlns:a16="http://schemas.microsoft.com/office/drawing/2014/main" id="{5DC4E8CE-9A25-9E7D-A60E-51F93EDF473B}"/>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24497" y="697230"/>
            <a:ext cx="11343005" cy="6160770"/>
            <a:chOff x="380796" y="697616"/>
            <a:chExt cx="11343005" cy="6160770"/>
          </a:xfrm>
        </p:grpSpPr>
        <p:pic>
          <p:nvPicPr>
            <p:cNvPr id="4" name="object 4"/>
            <p:cNvPicPr/>
            <p:nvPr/>
          </p:nvPicPr>
          <p:blipFill>
            <a:blip r:embed="rId2" cstate="print"/>
            <a:stretch>
              <a:fillRect/>
            </a:stretch>
          </p:blipFill>
          <p:spPr>
            <a:xfrm>
              <a:off x="380796" y="697616"/>
              <a:ext cx="11342712" cy="6160383"/>
            </a:xfrm>
            <a:prstGeom prst="rect">
              <a:avLst/>
            </a:prstGeom>
          </p:spPr>
        </p:pic>
        <p:pic>
          <p:nvPicPr>
            <p:cNvPr id="5" name="object 5"/>
            <p:cNvPicPr/>
            <p:nvPr/>
          </p:nvPicPr>
          <p:blipFill>
            <a:blip r:embed="rId3" cstate="print"/>
            <a:stretch>
              <a:fillRect/>
            </a:stretch>
          </p:blipFill>
          <p:spPr>
            <a:xfrm>
              <a:off x="1129060" y="1760563"/>
              <a:ext cx="1589336" cy="479564"/>
            </a:xfrm>
            <a:prstGeom prst="rect">
              <a:avLst/>
            </a:prstGeom>
          </p:spPr>
        </p:pic>
        <p:pic>
          <p:nvPicPr>
            <p:cNvPr id="6" name="object 6"/>
            <p:cNvPicPr/>
            <p:nvPr/>
          </p:nvPicPr>
          <p:blipFill>
            <a:blip r:embed="rId4" cstate="print"/>
            <a:stretch>
              <a:fillRect/>
            </a:stretch>
          </p:blipFill>
          <p:spPr>
            <a:xfrm>
              <a:off x="987683" y="2241239"/>
              <a:ext cx="1843876" cy="542371"/>
            </a:xfrm>
            <a:prstGeom prst="rect">
              <a:avLst/>
            </a:prstGeom>
          </p:spPr>
        </p:pic>
        <p:pic>
          <p:nvPicPr>
            <p:cNvPr id="7" name="object 7"/>
            <p:cNvPicPr/>
            <p:nvPr/>
          </p:nvPicPr>
          <p:blipFill>
            <a:blip r:embed="rId5" cstate="print"/>
            <a:stretch>
              <a:fillRect/>
            </a:stretch>
          </p:blipFill>
          <p:spPr>
            <a:xfrm>
              <a:off x="1461769" y="1728469"/>
              <a:ext cx="952499" cy="500380"/>
            </a:xfrm>
            <a:prstGeom prst="rect">
              <a:avLst/>
            </a:prstGeom>
          </p:spPr>
        </p:pic>
      </p:grpSp>
      <p:sp>
        <p:nvSpPr>
          <p:cNvPr id="8" name="object 8"/>
          <p:cNvSpPr txBox="1"/>
          <p:nvPr/>
        </p:nvSpPr>
        <p:spPr>
          <a:xfrm>
            <a:off x="561691" y="950401"/>
            <a:ext cx="10373995" cy="565404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테두리</a:t>
            </a:r>
            <a:r>
              <a:rPr sz="2400" b="1" spc="-145" dirty="0">
                <a:solidFill>
                  <a:srgbClr val="00AFEF"/>
                </a:solidFill>
                <a:latin typeface="나눔고딕 ExtraBold"/>
                <a:cs typeface="나눔고딕 ExtraBold"/>
              </a:rPr>
              <a:t> 여백 </a:t>
            </a:r>
            <a:r>
              <a:rPr sz="2400" b="1" dirty="0">
                <a:solidFill>
                  <a:srgbClr val="00AFEF"/>
                </a:solidFill>
                <a:latin typeface="한컴산뜻돋움"/>
                <a:cs typeface="한컴산뜻돋움"/>
              </a:rPr>
              <a:t>-</a:t>
            </a:r>
            <a:r>
              <a:rPr sz="2400" b="1" spc="-100" dirty="0">
                <a:solidFill>
                  <a:srgbClr val="00AFEF"/>
                </a:solidFill>
                <a:latin typeface="한컴산뜻돋움"/>
                <a:cs typeface="한컴산뜻돋움"/>
              </a:rPr>
              <a:t> </a:t>
            </a:r>
            <a:r>
              <a:rPr sz="2400" b="1" dirty="0">
                <a:solidFill>
                  <a:srgbClr val="00AFEF"/>
                </a:solidFill>
                <a:latin typeface="한컴산뜻돋움"/>
                <a:cs typeface="한컴산뜻돋움"/>
              </a:rPr>
              <a:t>cellpadding</a:t>
            </a:r>
            <a:r>
              <a:rPr sz="2400" b="1" spc="-95" dirty="0">
                <a:solidFill>
                  <a:srgbClr val="00AFEF"/>
                </a:solidFill>
                <a:latin typeface="한컴산뜻돋움"/>
                <a:cs typeface="한컴산뜻돋움"/>
              </a:rPr>
              <a:t> </a:t>
            </a:r>
            <a:r>
              <a:rPr sz="2400" b="1" spc="-25" dirty="0">
                <a:solidFill>
                  <a:srgbClr val="00AFEF"/>
                </a:solidFill>
                <a:latin typeface="나눔고딕 ExtraBold"/>
                <a:cs typeface="나눔고딕 ExtraBold"/>
              </a:rPr>
              <a:t>속성</a:t>
            </a:r>
            <a:endParaRPr sz="2400" dirty="0">
              <a:latin typeface="나눔고딕 ExtraBold"/>
              <a:cs typeface="나눔고딕 ExtraBold"/>
            </a:endParaRPr>
          </a:p>
          <a:p>
            <a:pPr>
              <a:lnSpc>
                <a:spcPct val="100000"/>
              </a:lnSpc>
              <a:spcBef>
                <a:spcPts val="50"/>
              </a:spcBef>
            </a:pPr>
            <a:endParaRPr sz="3000" dirty="0">
              <a:latin typeface="나눔고딕 ExtraBold"/>
              <a:cs typeface="나눔고딕 ExtraBold"/>
            </a:endParaRPr>
          </a:p>
          <a:p>
            <a:pPr marL="1095375">
              <a:lnSpc>
                <a:spcPct val="100000"/>
              </a:lnSpc>
              <a:spcBef>
                <a:spcPts val="5"/>
              </a:spcBef>
            </a:pPr>
            <a:r>
              <a:rPr sz="2400" b="1" spc="-25" dirty="0">
                <a:solidFill>
                  <a:srgbClr val="FFFFFF"/>
                </a:solidFill>
                <a:latin typeface="나눔고딕 ExtraBold"/>
                <a:cs typeface="나눔고딕 ExtraBold"/>
              </a:rPr>
              <a:t>소스</a:t>
            </a:r>
            <a:endParaRPr sz="2400" dirty="0">
              <a:latin typeface="나눔고딕 ExtraBold"/>
              <a:cs typeface="나눔고딕 ExtraBold"/>
            </a:endParaRPr>
          </a:p>
          <a:p>
            <a:pPr marL="730885" marR="981075">
              <a:lnSpc>
                <a:spcPct val="100000"/>
              </a:lnSpc>
              <a:spcBef>
                <a:spcPts val="1989"/>
              </a:spcBef>
            </a:pPr>
            <a:r>
              <a:rPr sz="2200" spc="-45" dirty="0">
                <a:latin typeface="나눔고딕"/>
                <a:cs typeface="나눔고딕"/>
              </a:rPr>
              <a:t>&lt;TABLE</a:t>
            </a:r>
            <a:r>
              <a:rPr sz="2200" spc="-105" dirty="0">
                <a:latin typeface="나눔고딕"/>
                <a:cs typeface="나눔고딕"/>
              </a:rPr>
              <a:t> WIDTH="400"</a:t>
            </a:r>
            <a:r>
              <a:rPr sz="2200" spc="-65" dirty="0">
                <a:latin typeface="나눔고딕"/>
                <a:cs typeface="나눔고딕"/>
              </a:rPr>
              <a:t> </a:t>
            </a:r>
            <a:r>
              <a:rPr sz="2200" spc="-90" dirty="0">
                <a:latin typeface="나눔고딕"/>
                <a:cs typeface="나눔고딕"/>
              </a:rPr>
              <a:t>HEIGHT="124"</a:t>
            </a:r>
            <a:r>
              <a:rPr sz="2200" spc="-60" dirty="0">
                <a:latin typeface="나눔고딕"/>
                <a:cs typeface="나눔고딕"/>
              </a:rPr>
              <a:t> </a:t>
            </a:r>
            <a:r>
              <a:rPr sz="2200" spc="-100" dirty="0">
                <a:latin typeface="나눔고딕"/>
                <a:cs typeface="나눔고딕"/>
              </a:rPr>
              <a:t>BORDER="1"</a:t>
            </a:r>
            <a:r>
              <a:rPr sz="2200" spc="-60" dirty="0">
                <a:latin typeface="나눔고딕"/>
                <a:cs typeface="나눔고딕"/>
              </a:rPr>
              <a:t> </a:t>
            </a:r>
            <a:r>
              <a:rPr sz="2200" spc="-65" dirty="0">
                <a:solidFill>
                  <a:srgbClr val="FF0000"/>
                </a:solidFill>
                <a:latin typeface="나눔고딕"/>
                <a:cs typeface="나눔고딕"/>
              </a:rPr>
              <a:t>CELLPADDING="0" </a:t>
            </a:r>
            <a:r>
              <a:rPr sz="2200" spc="-30" dirty="0">
                <a:solidFill>
                  <a:srgbClr val="FF0000"/>
                </a:solidFill>
                <a:latin typeface="나눔고딕"/>
                <a:cs typeface="나눔고딕"/>
              </a:rPr>
              <a:t>CELLSPACING="0"</a:t>
            </a:r>
            <a:r>
              <a:rPr sz="2200" spc="-30" dirty="0">
                <a:latin typeface="나눔고딕"/>
                <a:cs typeface="나눔고딕"/>
              </a:rPr>
              <a:t>&gt;</a:t>
            </a:r>
            <a:endParaRPr sz="2200" dirty="0">
              <a:latin typeface="나눔고딕"/>
              <a:cs typeface="나눔고딕"/>
            </a:endParaRPr>
          </a:p>
          <a:p>
            <a:pPr marL="730885">
              <a:lnSpc>
                <a:spcPct val="100000"/>
              </a:lnSpc>
            </a:pPr>
            <a:r>
              <a:rPr sz="2200" spc="-90" dirty="0">
                <a:latin typeface="나눔고딕"/>
                <a:cs typeface="나눔고딕"/>
              </a:rPr>
              <a:t>&lt;CAPTION&gt;&lt;STRONG&gt;</a:t>
            </a:r>
            <a:r>
              <a:rPr sz="2200" b="1" spc="-90" dirty="0">
                <a:latin typeface="나눔고딕 ExtraBold"/>
                <a:cs typeface="나눔고딕 ExtraBold"/>
              </a:rPr>
              <a:t>셀패딩</a:t>
            </a:r>
            <a:r>
              <a:rPr sz="2200" b="1" spc="-90" dirty="0">
                <a:latin typeface="한컴산뜻돋움"/>
                <a:cs typeface="한컴산뜻돋움"/>
              </a:rPr>
              <a:t>(a</a:t>
            </a:r>
            <a:r>
              <a:rPr sz="2200" b="1" spc="55" dirty="0">
                <a:latin typeface="한컴산뜻돋움"/>
                <a:cs typeface="한컴산뜻돋움"/>
              </a:rPr>
              <a:t> </a:t>
            </a:r>
            <a:r>
              <a:rPr sz="2200" b="1" spc="-55" dirty="0">
                <a:latin typeface="한컴산뜻돋움"/>
                <a:cs typeface="한컴산뜻돋움"/>
              </a:rPr>
              <a:t>cellpadding)</a:t>
            </a:r>
            <a:r>
              <a:rPr sz="2200" b="1" spc="-55" dirty="0">
                <a:latin typeface="나눔고딕 ExtraBold"/>
                <a:cs typeface="나눔고딕 ExtraBold"/>
              </a:rPr>
              <a:t>값</a:t>
            </a:r>
            <a:r>
              <a:rPr sz="2200" spc="-55" dirty="0">
                <a:latin typeface="나눔고딕"/>
                <a:cs typeface="나눔고딕"/>
              </a:rPr>
              <a:t>&lt;/STRONG&gt;&lt;CAPTION&gt;</a:t>
            </a:r>
            <a:r>
              <a:rPr sz="2200" spc="10" dirty="0">
                <a:latin typeface="나눔고딕"/>
                <a:cs typeface="나눔고딕"/>
              </a:rPr>
              <a:t> </a:t>
            </a:r>
            <a:r>
              <a:rPr sz="2200" spc="-20" dirty="0">
                <a:latin typeface="나눔고딕"/>
                <a:cs typeface="나눔고딕"/>
              </a:rPr>
              <a:t>&lt;TR&gt;</a:t>
            </a:r>
            <a:endParaRPr sz="2200" dirty="0">
              <a:latin typeface="나눔고딕"/>
              <a:cs typeface="나눔고딕"/>
            </a:endParaRPr>
          </a:p>
          <a:p>
            <a:pPr marL="730885">
              <a:lnSpc>
                <a:spcPct val="100000"/>
              </a:lnSpc>
            </a:pPr>
            <a:r>
              <a:rPr sz="2200" spc="-40" dirty="0">
                <a:latin typeface="나눔고딕"/>
                <a:cs typeface="나눔고딕"/>
              </a:rPr>
              <a:t>&lt;TD</a:t>
            </a:r>
            <a:r>
              <a:rPr sz="2200" spc="-130" dirty="0">
                <a:latin typeface="나눔고딕"/>
                <a:cs typeface="나눔고딕"/>
              </a:rPr>
              <a:t> </a:t>
            </a:r>
            <a:r>
              <a:rPr sz="2200" spc="-20" dirty="0">
                <a:latin typeface="나눔고딕"/>
                <a:cs typeface="나눔고딕"/>
              </a:rPr>
              <a:t>BGCOLOR="#FFFF00"&gt;</a:t>
            </a:r>
            <a:endParaRPr sz="2200" dirty="0">
              <a:latin typeface="나눔고딕"/>
              <a:cs typeface="나눔고딕"/>
            </a:endParaRPr>
          </a:p>
          <a:p>
            <a:pPr marL="730885" marR="5080">
              <a:lnSpc>
                <a:spcPct val="100000"/>
              </a:lnSpc>
            </a:pPr>
            <a:r>
              <a:rPr sz="2200" spc="-30" dirty="0">
                <a:solidFill>
                  <a:srgbClr val="BEBEBE"/>
                </a:solidFill>
                <a:latin typeface="나눔고딕"/>
                <a:cs typeface="나눔고딕"/>
              </a:rPr>
              <a:t>Definition</a:t>
            </a:r>
            <a:r>
              <a:rPr sz="2200" spc="-110" dirty="0">
                <a:solidFill>
                  <a:srgbClr val="BEBEBE"/>
                </a:solidFill>
                <a:latin typeface="나눔고딕"/>
                <a:cs typeface="나눔고딕"/>
              </a:rPr>
              <a:t> </a:t>
            </a:r>
            <a:r>
              <a:rPr sz="2200" spc="-65" dirty="0">
                <a:solidFill>
                  <a:srgbClr val="BEBEBE"/>
                </a:solidFill>
                <a:latin typeface="나눔고딕"/>
                <a:cs typeface="나눔고딕"/>
              </a:rPr>
              <a:t>and</a:t>
            </a:r>
            <a:r>
              <a:rPr sz="2200" spc="-80" dirty="0">
                <a:solidFill>
                  <a:srgbClr val="BEBEBE"/>
                </a:solidFill>
                <a:latin typeface="나눔고딕"/>
                <a:cs typeface="나눔고딕"/>
              </a:rPr>
              <a:t> </a:t>
            </a:r>
            <a:r>
              <a:rPr sz="2200" dirty="0">
                <a:solidFill>
                  <a:srgbClr val="BEBEBE"/>
                </a:solidFill>
                <a:latin typeface="나눔고딕"/>
                <a:cs typeface="나눔고딕"/>
              </a:rPr>
              <a:t>Usage</a:t>
            </a:r>
            <a:r>
              <a:rPr sz="2200" spc="-95" dirty="0">
                <a:solidFill>
                  <a:srgbClr val="BEBEBE"/>
                </a:solidFill>
                <a:latin typeface="나눔고딕"/>
                <a:cs typeface="나눔고딕"/>
              </a:rPr>
              <a:t> </a:t>
            </a:r>
            <a:r>
              <a:rPr sz="2200" dirty="0">
                <a:solidFill>
                  <a:srgbClr val="BEBEBE"/>
                </a:solidFill>
                <a:latin typeface="나눔고딕"/>
                <a:cs typeface="나눔고딕"/>
              </a:rPr>
              <a:t>The</a:t>
            </a:r>
            <a:r>
              <a:rPr sz="2200" spc="-105" dirty="0">
                <a:solidFill>
                  <a:srgbClr val="BEBEBE"/>
                </a:solidFill>
                <a:latin typeface="나눔고딕"/>
                <a:cs typeface="나눔고딕"/>
              </a:rPr>
              <a:t> </a:t>
            </a:r>
            <a:r>
              <a:rPr sz="2200" spc="-30" dirty="0">
                <a:solidFill>
                  <a:srgbClr val="BEBEBE"/>
                </a:solidFill>
                <a:latin typeface="나눔고딕"/>
                <a:cs typeface="나눔고딕"/>
              </a:rPr>
              <a:t>table</a:t>
            </a:r>
            <a:r>
              <a:rPr sz="2200" spc="-95" dirty="0">
                <a:solidFill>
                  <a:srgbClr val="BEBEBE"/>
                </a:solidFill>
                <a:latin typeface="나눔고딕"/>
                <a:cs typeface="나눔고딕"/>
              </a:rPr>
              <a:t> </a:t>
            </a:r>
            <a:r>
              <a:rPr sz="2200" spc="-25" dirty="0">
                <a:solidFill>
                  <a:srgbClr val="BEBEBE"/>
                </a:solidFill>
                <a:latin typeface="나눔고딕"/>
                <a:cs typeface="나눔고딕"/>
              </a:rPr>
              <a:t>cellpadding</a:t>
            </a:r>
            <a:r>
              <a:rPr sz="2200" spc="-105" dirty="0">
                <a:solidFill>
                  <a:srgbClr val="BEBEBE"/>
                </a:solidFill>
                <a:latin typeface="나눔고딕"/>
                <a:cs typeface="나눔고딕"/>
              </a:rPr>
              <a:t> </a:t>
            </a:r>
            <a:r>
              <a:rPr sz="2200" spc="-20" dirty="0">
                <a:solidFill>
                  <a:srgbClr val="BEBEBE"/>
                </a:solidFill>
                <a:latin typeface="나눔고딕"/>
                <a:cs typeface="나눔고딕"/>
              </a:rPr>
              <a:t>attribute</a:t>
            </a:r>
            <a:r>
              <a:rPr sz="2200" spc="-95" dirty="0">
                <a:solidFill>
                  <a:srgbClr val="BEBEBE"/>
                </a:solidFill>
                <a:latin typeface="나눔고딕"/>
                <a:cs typeface="나눔고딕"/>
              </a:rPr>
              <a:t> </a:t>
            </a:r>
            <a:r>
              <a:rPr sz="2200" spc="55" dirty="0">
                <a:solidFill>
                  <a:srgbClr val="BEBEBE"/>
                </a:solidFill>
                <a:latin typeface="나눔고딕"/>
                <a:cs typeface="나눔고딕"/>
              </a:rPr>
              <a:t>is</a:t>
            </a:r>
            <a:r>
              <a:rPr sz="2200" spc="-90" dirty="0">
                <a:solidFill>
                  <a:srgbClr val="BEBEBE"/>
                </a:solidFill>
                <a:latin typeface="나눔고딕"/>
                <a:cs typeface="나눔고딕"/>
              </a:rPr>
              <a:t> </a:t>
            </a:r>
            <a:r>
              <a:rPr sz="2200" spc="-50" dirty="0">
                <a:solidFill>
                  <a:srgbClr val="BEBEBE"/>
                </a:solidFill>
                <a:latin typeface="나눔고딕"/>
                <a:cs typeface="나눔고딕"/>
              </a:rPr>
              <a:t>not</a:t>
            </a:r>
            <a:r>
              <a:rPr sz="2200" spc="-80" dirty="0">
                <a:solidFill>
                  <a:srgbClr val="BEBEBE"/>
                </a:solidFill>
                <a:latin typeface="나눔고딕"/>
                <a:cs typeface="나눔고딕"/>
              </a:rPr>
              <a:t> </a:t>
            </a:r>
            <a:r>
              <a:rPr sz="2200" spc="-10" dirty="0">
                <a:solidFill>
                  <a:srgbClr val="BEBEBE"/>
                </a:solidFill>
                <a:latin typeface="나눔고딕"/>
                <a:cs typeface="나눔고딕"/>
              </a:rPr>
              <a:t>supported</a:t>
            </a:r>
            <a:r>
              <a:rPr sz="2200" spc="-105" dirty="0">
                <a:solidFill>
                  <a:srgbClr val="BEBEBE"/>
                </a:solidFill>
                <a:latin typeface="나눔고딕"/>
                <a:cs typeface="나눔고딕"/>
              </a:rPr>
              <a:t> </a:t>
            </a:r>
            <a:r>
              <a:rPr sz="2200" spc="-25" dirty="0">
                <a:solidFill>
                  <a:srgbClr val="BEBEBE"/>
                </a:solidFill>
                <a:latin typeface="나눔고딕"/>
                <a:cs typeface="나눔고딕"/>
              </a:rPr>
              <a:t>in </a:t>
            </a:r>
            <a:r>
              <a:rPr sz="2200" spc="-20" dirty="0">
                <a:solidFill>
                  <a:srgbClr val="BEBEBE"/>
                </a:solidFill>
                <a:latin typeface="나눔고딕"/>
                <a:cs typeface="나눔고딕"/>
              </a:rPr>
              <a:t>HTML5.</a:t>
            </a:r>
            <a:r>
              <a:rPr sz="2200" spc="-70" dirty="0">
                <a:solidFill>
                  <a:srgbClr val="BEBEBE"/>
                </a:solidFill>
                <a:latin typeface="나눔고딕"/>
                <a:cs typeface="나눔고딕"/>
              </a:rPr>
              <a:t> </a:t>
            </a:r>
            <a:r>
              <a:rPr sz="2200" dirty="0">
                <a:solidFill>
                  <a:srgbClr val="BEBEBE"/>
                </a:solidFill>
                <a:latin typeface="나눔고딕"/>
                <a:cs typeface="나눔고딕"/>
              </a:rPr>
              <a:t>Use</a:t>
            </a:r>
            <a:r>
              <a:rPr sz="2200" spc="-70" dirty="0">
                <a:solidFill>
                  <a:srgbClr val="BEBEBE"/>
                </a:solidFill>
                <a:latin typeface="나눔고딕"/>
                <a:cs typeface="나눔고딕"/>
              </a:rPr>
              <a:t> </a:t>
            </a:r>
            <a:r>
              <a:rPr sz="2200" dirty="0">
                <a:solidFill>
                  <a:srgbClr val="BEBEBE"/>
                </a:solidFill>
                <a:latin typeface="나눔고딕"/>
                <a:cs typeface="나눔고딕"/>
              </a:rPr>
              <a:t>CSS</a:t>
            </a:r>
            <a:r>
              <a:rPr sz="2200" spc="-70" dirty="0">
                <a:solidFill>
                  <a:srgbClr val="BEBEBE"/>
                </a:solidFill>
                <a:latin typeface="나눔고딕"/>
                <a:cs typeface="나눔고딕"/>
              </a:rPr>
              <a:t> </a:t>
            </a:r>
            <a:r>
              <a:rPr sz="2200" dirty="0">
                <a:solidFill>
                  <a:srgbClr val="BEBEBE"/>
                </a:solidFill>
                <a:latin typeface="나눔고딕"/>
                <a:cs typeface="나눔고딕"/>
              </a:rPr>
              <a:t>instead.</a:t>
            </a:r>
            <a:r>
              <a:rPr sz="2200" spc="-70" dirty="0">
                <a:solidFill>
                  <a:srgbClr val="BEBEBE"/>
                </a:solidFill>
                <a:latin typeface="나눔고딕"/>
                <a:cs typeface="나눔고딕"/>
              </a:rPr>
              <a:t> </a:t>
            </a:r>
            <a:r>
              <a:rPr sz="2200" dirty="0">
                <a:solidFill>
                  <a:srgbClr val="BEBEBE"/>
                </a:solidFill>
                <a:latin typeface="나눔고딕"/>
                <a:cs typeface="나눔고딕"/>
              </a:rPr>
              <a:t>The</a:t>
            </a:r>
            <a:r>
              <a:rPr sz="2200" spc="-85" dirty="0">
                <a:solidFill>
                  <a:srgbClr val="BEBEBE"/>
                </a:solidFill>
                <a:latin typeface="나눔고딕"/>
                <a:cs typeface="나눔고딕"/>
              </a:rPr>
              <a:t> </a:t>
            </a:r>
            <a:r>
              <a:rPr sz="2200" spc="-25" dirty="0">
                <a:solidFill>
                  <a:srgbClr val="BEBEBE"/>
                </a:solidFill>
                <a:latin typeface="나눔고딕"/>
                <a:cs typeface="나눔고딕"/>
              </a:rPr>
              <a:t>cellpadding</a:t>
            </a:r>
            <a:r>
              <a:rPr sz="2200" spc="-80" dirty="0">
                <a:solidFill>
                  <a:srgbClr val="BEBEBE"/>
                </a:solidFill>
                <a:latin typeface="나눔고딕"/>
                <a:cs typeface="나눔고딕"/>
              </a:rPr>
              <a:t> </a:t>
            </a:r>
            <a:r>
              <a:rPr sz="2200" spc="-20" dirty="0">
                <a:solidFill>
                  <a:srgbClr val="BEBEBE"/>
                </a:solidFill>
                <a:latin typeface="나눔고딕"/>
                <a:cs typeface="나눔고딕"/>
              </a:rPr>
              <a:t>attribute</a:t>
            </a:r>
            <a:r>
              <a:rPr sz="2200" spc="-70" dirty="0">
                <a:solidFill>
                  <a:srgbClr val="BEBEBE"/>
                </a:solidFill>
                <a:latin typeface="나눔고딕"/>
                <a:cs typeface="나눔고딕"/>
              </a:rPr>
              <a:t> </a:t>
            </a:r>
            <a:r>
              <a:rPr sz="2200" dirty="0">
                <a:solidFill>
                  <a:srgbClr val="BEBEBE"/>
                </a:solidFill>
                <a:latin typeface="나눔고딕"/>
                <a:cs typeface="나눔고딕"/>
              </a:rPr>
              <a:t>specifies</a:t>
            </a:r>
            <a:r>
              <a:rPr sz="2200" spc="-85" dirty="0">
                <a:solidFill>
                  <a:srgbClr val="BEBEBE"/>
                </a:solidFill>
                <a:latin typeface="나눔고딕"/>
                <a:cs typeface="나눔고딕"/>
              </a:rPr>
              <a:t> </a:t>
            </a:r>
            <a:r>
              <a:rPr sz="2200" spc="-20" dirty="0">
                <a:solidFill>
                  <a:srgbClr val="BEBEBE"/>
                </a:solidFill>
                <a:latin typeface="나눔고딕"/>
                <a:cs typeface="나눔고딕"/>
              </a:rPr>
              <a:t>the</a:t>
            </a:r>
            <a:r>
              <a:rPr sz="2200" spc="-70" dirty="0">
                <a:solidFill>
                  <a:srgbClr val="BEBEBE"/>
                </a:solidFill>
                <a:latin typeface="나눔고딕"/>
                <a:cs typeface="나눔고딕"/>
              </a:rPr>
              <a:t> </a:t>
            </a:r>
            <a:r>
              <a:rPr sz="2200" dirty="0">
                <a:solidFill>
                  <a:srgbClr val="BEBEBE"/>
                </a:solidFill>
                <a:latin typeface="나눔고딕"/>
                <a:cs typeface="나눔고딕"/>
              </a:rPr>
              <a:t>space,</a:t>
            </a:r>
            <a:r>
              <a:rPr sz="2200" spc="-60" dirty="0">
                <a:solidFill>
                  <a:srgbClr val="BEBEBE"/>
                </a:solidFill>
                <a:latin typeface="나눔고딕"/>
                <a:cs typeface="나눔고딕"/>
              </a:rPr>
              <a:t> </a:t>
            </a:r>
            <a:r>
              <a:rPr sz="2200" spc="-25" dirty="0">
                <a:solidFill>
                  <a:srgbClr val="BEBEBE"/>
                </a:solidFill>
                <a:latin typeface="나눔고딕"/>
                <a:cs typeface="나눔고딕"/>
              </a:rPr>
              <a:t>in </a:t>
            </a:r>
            <a:r>
              <a:rPr sz="2200" dirty="0">
                <a:solidFill>
                  <a:srgbClr val="BEBEBE"/>
                </a:solidFill>
                <a:latin typeface="나눔고딕"/>
                <a:cs typeface="나눔고딕"/>
              </a:rPr>
              <a:t>pixels,</a:t>
            </a:r>
            <a:r>
              <a:rPr sz="2200" spc="-130" dirty="0">
                <a:solidFill>
                  <a:srgbClr val="BEBEBE"/>
                </a:solidFill>
                <a:latin typeface="나눔고딕"/>
                <a:cs typeface="나눔고딕"/>
              </a:rPr>
              <a:t> </a:t>
            </a:r>
            <a:r>
              <a:rPr sz="2200" spc="-35" dirty="0">
                <a:solidFill>
                  <a:srgbClr val="BEBEBE"/>
                </a:solidFill>
                <a:latin typeface="나눔고딕"/>
                <a:cs typeface="나눔고딕"/>
              </a:rPr>
              <a:t>between</a:t>
            </a:r>
            <a:r>
              <a:rPr sz="2200" spc="-114" dirty="0">
                <a:solidFill>
                  <a:srgbClr val="BEBEBE"/>
                </a:solidFill>
                <a:latin typeface="나눔고딕"/>
                <a:cs typeface="나눔고딕"/>
              </a:rPr>
              <a:t> </a:t>
            </a:r>
            <a:r>
              <a:rPr sz="2200" spc="-20" dirty="0">
                <a:solidFill>
                  <a:srgbClr val="BEBEBE"/>
                </a:solidFill>
                <a:latin typeface="나눔고딕"/>
                <a:cs typeface="나눔고딕"/>
              </a:rPr>
              <a:t>the</a:t>
            </a:r>
            <a:r>
              <a:rPr sz="2200" spc="-114" dirty="0">
                <a:solidFill>
                  <a:srgbClr val="BEBEBE"/>
                </a:solidFill>
                <a:latin typeface="나눔고딕"/>
                <a:cs typeface="나눔고딕"/>
              </a:rPr>
              <a:t> </a:t>
            </a:r>
            <a:r>
              <a:rPr sz="2200" dirty="0">
                <a:solidFill>
                  <a:srgbClr val="BEBEBE"/>
                </a:solidFill>
                <a:latin typeface="나눔고딕"/>
                <a:cs typeface="나눔고딕"/>
              </a:rPr>
              <a:t>cell</a:t>
            </a:r>
            <a:r>
              <a:rPr sz="2200" spc="-120" dirty="0">
                <a:solidFill>
                  <a:srgbClr val="BEBEBE"/>
                </a:solidFill>
                <a:latin typeface="나눔고딕"/>
                <a:cs typeface="나눔고딕"/>
              </a:rPr>
              <a:t> </a:t>
            </a:r>
            <a:r>
              <a:rPr sz="2200" spc="-40" dirty="0">
                <a:solidFill>
                  <a:srgbClr val="BEBEBE"/>
                </a:solidFill>
                <a:latin typeface="나눔고딕"/>
                <a:cs typeface="나눔고딕"/>
              </a:rPr>
              <a:t>wall</a:t>
            </a:r>
            <a:r>
              <a:rPr sz="2200" spc="-90" dirty="0">
                <a:solidFill>
                  <a:srgbClr val="BEBEBE"/>
                </a:solidFill>
                <a:latin typeface="나눔고딕"/>
                <a:cs typeface="나눔고딕"/>
              </a:rPr>
              <a:t> </a:t>
            </a:r>
            <a:r>
              <a:rPr sz="2200" spc="-65" dirty="0">
                <a:solidFill>
                  <a:srgbClr val="BEBEBE"/>
                </a:solidFill>
                <a:latin typeface="나눔고딕"/>
                <a:cs typeface="나눔고딕"/>
              </a:rPr>
              <a:t>and</a:t>
            </a:r>
            <a:r>
              <a:rPr sz="2200" spc="-100" dirty="0">
                <a:solidFill>
                  <a:srgbClr val="BEBEBE"/>
                </a:solidFill>
                <a:latin typeface="나눔고딕"/>
                <a:cs typeface="나눔고딕"/>
              </a:rPr>
              <a:t> </a:t>
            </a:r>
            <a:r>
              <a:rPr sz="2200" spc="-20" dirty="0">
                <a:solidFill>
                  <a:srgbClr val="BEBEBE"/>
                </a:solidFill>
                <a:latin typeface="나눔고딕"/>
                <a:cs typeface="나눔고딕"/>
              </a:rPr>
              <a:t>the</a:t>
            </a:r>
            <a:r>
              <a:rPr sz="2200" spc="-114" dirty="0">
                <a:solidFill>
                  <a:srgbClr val="BEBEBE"/>
                </a:solidFill>
                <a:latin typeface="나눔고딕"/>
                <a:cs typeface="나눔고딕"/>
              </a:rPr>
              <a:t> </a:t>
            </a:r>
            <a:r>
              <a:rPr sz="2200" dirty="0">
                <a:solidFill>
                  <a:srgbClr val="BEBEBE"/>
                </a:solidFill>
                <a:latin typeface="나눔고딕"/>
                <a:cs typeface="나눔고딕"/>
              </a:rPr>
              <a:t>cell</a:t>
            </a:r>
            <a:r>
              <a:rPr sz="2200" spc="-125" dirty="0">
                <a:solidFill>
                  <a:srgbClr val="BEBEBE"/>
                </a:solidFill>
                <a:latin typeface="나눔고딕"/>
                <a:cs typeface="나눔고딕"/>
              </a:rPr>
              <a:t> </a:t>
            </a:r>
            <a:r>
              <a:rPr sz="2200" spc="-35" dirty="0">
                <a:solidFill>
                  <a:srgbClr val="BEBEBE"/>
                </a:solidFill>
                <a:latin typeface="나눔고딕"/>
                <a:cs typeface="나눔고딕"/>
              </a:rPr>
              <a:t>content.</a:t>
            </a:r>
            <a:r>
              <a:rPr sz="2200" spc="-114" dirty="0">
                <a:solidFill>
                  <a:srgbClr val="BEBEBE"/>
                </a:solidFill>
                <a:latin typeface="나눔고딕"/>
                <a:cs typeface="나눔고딕"/>
              </a:rPr>
              <a:t> </a:t>
            </a:r>
            <a:r>
              <a:rPr sz="2200" spc="-30" dirty="0">
                <a:solidFill>
                  <a:srgbClr val="BEBEBE"/>
                </a:solidFill>
                <a:latin typeface="나눔고딕"/>
                <a:cs typeface="나눔고딕"/>
              </a:rPr>
              <a:t>Note:</a:t>
            </a:r>
            <a:r>
              <a:rPr sz="2200" spc="-114" dirty="0">
                <a:solidFill>
                  <a:srgbClr val="BEBEBE"/>
                </a:solidFill>
                <a:latin typeface="나눔고딕"/>
                <a:cs typeface="나눔고딕"/>
              </a:rPr>
              <a:t> </a:t>
            </a:r>
            <a:r>
              <a:rPr sz="2200" spc="-50" dirty="0">
                <a:solidFill>
                  <a:srgbClr val="BEBEBE"/>
                </a:solidFill>
                <a:latin typeface="나눔고딕"/>
                <a:cs typeface="나눔고딕"/>
              </a:rPr>
              <a:t>Do</a:t>
            </a:r>
            <a:r>
              <a:rPr sz="2200" spc="-105" dirty="0">
                <a:solidFill>
                  <a:srgbClr val="BEBEBE"/>
                </a:solidFill>
                <a:latin typeface="나눔고딕"/>
                <a:cs typeface="나눔고딕"/>
              </a:rPr>
              <a:t> </a:t>
            </a:r>
            <a:r>
              <a:rPr sz="2200" spc="-50" dirty="0">
                <a:solidFill>
                  <a:srgbClr val="BEBEBE"/>
                </a:solidFill>
                <a:latin typeface="나눔고딕"/>
                <a:cs typeface="나눔고딕"/>
              </a:rPr>
              <a:t>not</a:t>
            </a:r>
            <a:r>
              <a:rPr sz="2200" spc="-95" dirty="0">
                <a:solidFill>
                  <a:srgbClr val="BEBEBE"/>
                </a:solidFill>
                <a:latin typeface="나눔고딕"/>
                <a:cs typeface="나눔고딕"/>
              </a:rPr>
              <a:t> </a:t>
            </a:r>
            <a:r>
              <a:rPr sz="2200" spc="-20" dirty="0">
                <a:solidFill>
                  <a:srgbClr val="BEBEBE"/>
                </a:solidFill>
                <a:latin typeface="나눔고딕"/>
                <a:cs typeface="나눔고딕"/>
              </a:rPr>
              <a:t>confuse</a:t>
            </a:r>
            <a:r>
              <a:rPr sz="2200" spc="-105" dirty="0">
                <a:solidFill>
                  <a:srgbClr val="BEBEBE"/>
                </a:solidFill>
                <a:latin typeface="나눔고딕"/>
                <a:cs typeface="나눔고딕"/>
              </a:rPr>
              <a:t> </a:t>
            </a:r>
            <a:r>
              <a:rPr sz="2200" spc="-20" dirty="0">
                <a:solidFill>
                  <a:srgbClr val="BEBEBE"/>
                </a:solidFill>
                <a:latin typeface="나눔고딕"/>
                <a:cs typeface="나눔고딕"/>
              </a:rPr>
              <a:t>this </a:t>
            </a:r>
            <a:r>
              <a:rPr sz="2200" spc="-60" dirty="0">
                <a:solidFill>
                  <a:srgbClr val="BEBEBE"/>
                </a:solidFill>
                <a:latin typeface="나눔고딕"/>
                <a:cs typeface="나눔고딕"/>
              </a:rPr>
              <a:t>with</a:t>
            </a:r>
            <a:r>
              <a:rPr sz="2200" spc="-75" dirty="0">
                <a:solidFill>
                  <a:srgbClr val="BEBEBE"/>
                </a:solidFill>
                <a:latin typeface="나눔고딕"/>
                <a:cs typeface="나눔고딕"/>
              </a:rPr>
              <a:t> </a:t>
            </a:r>
            <a:r>
              <a:rPr sz="2200" spc="-20" dirty="0">
                <a:solidFill>
                  <a:srgbClr val="BEBEBE"/>
                </a:solidFill>
                <a:latin typeface="나눔고딕"/>
                <a:cs typeface="나눔고딕"/>
              </a:rPr>
              <a:t>the</a:t>
            </a:r>
            <a:r>
              <a:rPr sz="2200" spc="-75" dirty="0">
                <a:solidFill>
                  <a:srgbClr val="BEBEBE"/>
                </a:solidFill>
                <a:latin typeface="나눔고딕"/>
                <a:cs typeface="나눔고딕"/>
              </a:rPr>
              <a:t> </a:t>
            </a:r>
            <a:r>
              <a:rPr sz="2200" dirty="0">
                <a:solidFill>
                  <a:srgbClr val="BEBEBE"/>
                </a:solidFill>
                <a:latin typeface="나눔고딕"/>
                <a:cs typeface="나눔고딕"/>
              </a:rPr>
              <a:t>cellspacing</a:t>
            </a:r>
            <a:r>
              <a:rPr sz="2200" spc="-85" dirty="0">
                <a:solidFill>
                  <a:srgbClr val="BEBEBE"/>
                </a:solidFill>
                <a:latin typeface="나눔고딕"/>
                <a:cs typeface="나눔고딕"/>
              </a:rPr>
              <a:t> </a:t>
            </a:r>
            <a:r>
              <a:rPr sz="2200" spc="-25" dirty="0">
                <a:solidFill>
                  <a:srgbClr val="BEBEBE"/>
                </a:solidFill>
                <a:latin typeface="나눔고딕"/>
                <a:cs typeface="나눔고딕"/>
              </a:rPr>
              <a:t>attribute,</a:t>
            </a:r>
            <a:r>
              <a:rPr sz="2200" spc="-90" dirty="0">
                <a:solidFill>
                  <a:srgbClr val="BEBEBE"/>
                </a:solidFill>
                <a:latin typeface="나눔고딕"/>
                <a:cs typeface="나눔고딕"/>
              </a:rPr>
              <a:t> </a:t>
            </a:r>
            <a:r>
              <a:rPr sz="2200" spc="-50" dirty="0">
                <a:solidFill>
                  <a:srgbClr val="BEBEBE"/>
                </a:solidFill>
                <a:latin typeface="나눔고딕"/>
                <a:cs typeface="나눔고딕"/>
              </a:rPr>
              <a:t>which</a:t>
            </a:r>
            <a:r>
              <a:rPr sz="2200" spc="-60" dirty="0">
                <a:solidFill>
                  <a:srgbClr val="BEBEBE"/>
                </a:solidFill>
                <a:latin typeface="나눔고딕"/>
                <a:cs typeface="나눔고딕"/>
              </a:rPr>
              <a:t> </a:t>
            </a:r>
            <a:r>
              <a:rPr sz="2200" dirty="0">
                <a:solidFill>
                  <a:srgbClr val="BEBEBE"/>
                </a:solidFill>
                <a:latin typeface="나눔고딕"/>
                <a:cs typeface="나눔고딕"/>
              </a:rPr>
              <a:t>specifies</a:t>
            </a:r>
            <a:r>
              <a:rPr sz="2200" spc="-80" dirty="0">
                <a:solidFill>
                  <a:srgbClr val="BEBEBE"/>
                </a:solidFill>
                <a:latin typeface="나눔고딕"/>
                <a:cs typeface="나눔고딕"/>
              </a:rPr>
              <a:t> </a:t>
            </a:r>
            <a:r>
              <a:rPr sz="2200" spc="-20" dirty="0">
                <a:solidFill>
                  <a:srgbClr val="BEBEBE"/>
                </a:solidFill>
                <a:latin typeface="나눔고딕"/>
                <a:cs typeface="나눔고딕"/>
              </a:rPr>
              <a:t>the</a:t>
            </a:r>
            <a:r>
              <a:rPr sz="2200" spc="-75" dirty="0">
                <a:solidFill>
                  <a:srgbClr val="BEBEBE"/>
                </a:solidFill>
                <a:latin typeface="나눔고딕"/>
                <a:cs typeface="나눔고딕"/>
              </a:rPr>
              <a:t> </a:t>
            </a:r>
            <a:r>
              <a:rPr sz="2200" dirty="0">
                <a:solidFill>
                  <a:srgbClr val="BEBEBE"/>
                </a:solidFill>
                <a:latin typeface="나눔고딕"/>
                <a:cs typeface="나눔고딕"/>
              </a:rPr>
              <a:t>space</a:t>
            </a:r>
            <a:r>
              <a:rPr sz="2200" spc="-75" dirty="0">
                <a:solidFill>
                  <a:srgbClr val="BEBEBE"/>
                </a:solidFill>
                <a:latin typeface="나눔고딕"/>
                <a:cs typeface="나눔고딕"/>
              </a:rPr>
              <a:t> </a:t>
            </a:r>
            <a:r>
              <a:rPr sz="2200" spc="-35" dirty="0">
                <a:solidFill>
                  <a:srgbClr val="BEBEBE"/>
                </a:solidFill>
                <a:latin typeface="나눔고딕"/>
                <a:cs typeface="나눔고딕"/>
              </a:rPr>
              <a:t>between</a:t>
            </a:r>
            <a:r>
              <a:rPr sz="2200" spc="-75" dirty="0">
                <a:solidFill>
                  <a:srgbClr val="BEBEBE"/>
                </a:solidFill>
                <a:latin typeface="나눔고딕"/>
                <a:cs typeface="나눔고딕"/>
              </a:rPr>
              <a:t> </a:t>
            </a:r>
            <a:r>
              <a:rPr sz="2200" dirty="0">
                <a:solidFill>
                  <a:srgbClr val="BEBEBE"/>
                </a:solidFill>
                <a:latin typeface="나눔고딕"/>
                <a:cs typeface="나눔고딕"/>
              </a:rPr>
              <a:t>cells.Tip:</a:t>
            </a:r>
            <a:r>
              <a:rPr sz="2200" spc="-95" dirty="0">
                <a:solidFill>
                  <a:srgbClr val="BEBEBE"/>
                </a:solidFill>
                <a:latin typeface="나눔고딕"/>
                <a:cs typeface="나눔고딕"/>
              </a:rPr>
              <a:t> </a:t>
            </a:r>
            <a:r>
              <a:rPr sz="2200" spc="-25" dirty="0">
                <a:solidFill>
                  <a:srgbClr val="BEBEBE"/>
                </a:solidFill>
                <a:latin typeface="나눔고딕"/>
                <a:cs typeface="나눔고딕"/>
              </a:rPr>
              <a:t>It </a:t>
            </a:r>
            <a:r>
              <a:rPr sz="2200" dirty="0">
                <a:solidFill>
                  <a:srgbClr val="BEBEBE"/>
                </a:solidFill>
                <a:latin typeface="나눔고딕"/>
                <a:cs typeface="나눔고딕"/>
              </a:rPr>
              <a:t>may</a:t>
            </a:r>
            <a:r>
              <a:rPr sz="2200" spc="-85" dirty="0">
                <a:solidFill>
                  <a:srgbClr val="BEBEBE"/>
                </a:solidFill>
                <a:latin typeface="나눔고딕"/>
                <a:cs typeface="나눔고딕"/>
              </a:rPr>
              <a:t> </a:t>
            </a:r>
            <a:r>
              <a:rPr sz="2200" spc="-10" dirty="0">
                <a:solidFill>
                  <a:srgbClr val="BEBEBE"/>
                </a:solidFill>
                <a:latin typeface="나눔고딕"/>
                <a:cs typeface="나눔고딕"/>
              </a:rPr>
              <a:t>be</a:t>
            </a:r>
            <a:r>
              <a:rPr sz="2200" spc="-85" dirty="0">
                <a:solidFill>
                  <a:srgbClr val="BEBEBE"/>
                </a:solidFill>
                <a:latin typeface="나눔고딕"/>
                <a:cs typeface="나눔고딕"/>
              </a:rPr>
              <a:t> </a:t>
            </a:r>
            <a:r>
              <a:rPr sz="2200" dirty="0">
                <a:solidFill>
                  <a:srgbClr val="BEBEBE"/>
                </a:solidFill>
                <a:latin typeface="나눔고딕"/>
                <a:cs typeface="나눔고딕"/>
              </a:rPr>
              <a:t>better</a:t>
            </a:r>
            <a:r>
              <a:rPr sz="2200" spc="-110" dirty="0">
                <a:solidFill>
                  <a:srgbClr val="BEBEBE"/>
                </a:solidFill>
                <a:latin typeface="나눔고딕"/>
                <a:cs typeface="나눔고딕"/>
              </a:rPr>
              <a:t> </a:t>
            </a:r>
            <a:r>
              <a:rPr sz="2200" spc="-50" dirty="0">
                <a:solidFill>
                  <a:srgbClr val="BEBEBE"/>
                </a:solidFill>
                <a:latin typeface="나눔고딕"/>
                <a:cs typeface="나눔고딕"/>
              </a:rPr>
              <a:t>to</a:t>
            </a:r>
            <a:r>
              <a:rPr sz="2200" spc="-70" dirty="0">
                <a:solidFill>
                  <a:srgbClr val="BEBEBE"/>
                </a:solidFill>
                <a:latin typeface="나눔고딕"/>
                <a:cs typeface="나눔고딕"/>
              </a:rPr>
              <a:t> </a:t>
            </a:r>
            <a:r>
              <a:rPr sz="2200" spc="-35" dirty="0">
                <a:solidFill>
                  <a:srgbClr val="BEBEBE"/>
                </a:solidFill>
                <a:latin typeface="나눔고딕"/>
                <a:cs typeface="나눔고딕"/>
              </a:rPr>
              <a:t>NOT</a:t>
            </a:r>
            <a:r>
              <a:rPr sz="2200" spc="-85" dirty="0">
                <a:solidFill>
                  <a:srgbClr val="BEBEBE"/>
                </a:solidFill>
                <a:latin typeface="나눔고딕"/>
                <a:cs typeface="나눔고딕"/>
              </a:rPr>
              <a:t> </a:t>
            </a:r>
            <a:r>
              <a:rPr sz="2200" dirty="0">
                <a:solidFill>
                  <a:srgbClr val="BEBEBE"/>
                </a:solidFill>
                <a:latin typeface="나눔고딕"/>
                <a:cs typeface="나눔고딕"/>
              </a:rPr>
              <a:t>specify</a:t>
            </a:r>
            <a:r>
              <a:rPr sz="2200" spc="-90" dirty="0">
                <a:solidFill>
                  <a:srgbClr val="BEBEBE"/>
                </a:solidFill>
                <a:latin typeface="나눔고딕"/>
                <a:cs typeface="나눔고딕"/>
              </a:rPr>
              <a:t> </a:t>
            </a:r>
            <a:r>
              <a:rPr sz="2200" dirty="0">
                <a:solidFill>
                  <a:srgbClr val="BEBEBE"/>
                </a:solidFill>
                <a:latin typeface="나눔고딕"/>
                <a:cs typeface="나눔고딕"/>
              </a:rPr>
              <a:t>a</a:t>
            </a:r>
            <a:r>
              <a:rPr sz="2200" spc="-80" dirty="0">
                <a:solidFill>
                  <a:srgbClr val="BEBEBE"/>
                </a:solidFill>
                <a:latin typeface="나눔고딕"/>
                <a:cs typeface="나눔고딕"/>
              </a:rPr>
              <a:t> </a:t>
            </a:r>
            <a:r>
              <a:rPr sz="2200" spc="-25" dirty="0">
                <a:solidFill>
                  <a:srgbClr val="BEBEBE"/>
                </a:solidFill>
                <a:latin typeface="나눔고딕"/>
                <a:cs typeface="나눔고딕"/>
              </a:rPr>
              <a:t>cellpadding,</a:t>
            </a:r>
            <a:r>
              <a:rPr sz="2200" spc="-95" dirty="0">
                <a:solidFill>
                  <a:srgbClr val="BEBEBE"/>
                </a:solidFill>
                <a:latin typeface="나눔고딕"/>
                <a:cs typeface="나눔고딕"/>
              </a:rPr>
              <a:t> </a:t>
            </a:r>
            <a:r>
              <a:rPr sz="2200" spc="-65" dirty="0">
                <a:solidFill>
                  <a:srgbClr val="BEBEBE"/>
                </a:solidFill>
                <a:latin typeface="나눔고딕"/>
                <a:cs typeface="나눔고딕"/>
              </a:rPr>
              <a:t>and</a:t>
            </a:r>
            <a:r>
              <a:rPr sz="2200" spc="-80" dirty="0">
                <a:solidFill>
                  <a:srgbClr val="BEBEBE"/>
                </a:solidFill>
                <a:latin typeface="나눔고딕"/>
                <a:cs typeface="나눔고딕"/>
              </a:rPr>
              <a:t> </a:t>
            </a:r>
            <a:r>
              <a:rPr sz="2200" dirty="0">
                <a:solidFill>
                  <a:srgbClr val="BEBEBE"/>
                </a:solidFill>
                <a:latin typeface="나눔고딕"/>
                <a:cs typeface="나눔고딕"/>
              </a:rPr>
              <a:t>use</a:t>
            </a:r>
            <a:r>
              <a:rPr sz="2200" spc="-75" dirty="0">
                <a:solidFill>
                  <a:srgbClr val="BEBEBE"/>
                </a:solidFill>
                <a:latin typeface="나눔고딕"/>
                <a:cs typeface="나눔고딕"/>
              </a:rPr>
              <a:t> </a:t>
            </a:r>
            <a:r>
              <a:rPr sz="2200" dirty="0">
                <a:solidFill>
                  <a:srgbClr val="BEBEBE"/>
                </a:solidFill>
                <a:latin typeface="나눔고딕"/>
                <a:cs typeface="나눔고딕"/>
              </a:rPr>
              <a:t>CSS</a:t>
            </a:r>
            <a:r>
              <a:rPr sz="2200" spc="-100" dirty="0">
                <a:solidFill>
                  <a:srgbClr val="BEBEBE"/>
                </a:solidFill>
                <a:latin typeface="나눔고딕"/>
                <a:cs typeface="나눔고딕"/>
              </a:rPr>
              <a:t> </a:t>
            </a:r>
            <a:r>
              <a:rPr sz="2200" spc="-50" dirty="0">
                <a:solidFill>
                  <a:srgbClr val="BEBEBE"/>
                </a:solidFill>
                <a:latin typeface="나눔고딕"/>
                <a:cs typeface="나눔고딕"/>
              </a:rPr>
              <a:t>to</a:t>
            </a:r>
            <a:r>
              <a:rPr sz="2200" spc="-70" dirty="0">
                <a:solidFill>
                  <a:srgbClr val="BEBEBE"/>
                </a:solidFill>
                <a:latin typeface="나눔고딕"/>
                <a:cs typeface="나눔고딕"/>
              </a:rPr>
              <a:t> </a:t>
            </a:r>
            <a:r>
              <a:rPr sz="2200" dirty="0">
                <a:solidFill>
                  <a:srgbClr val="BEBEBE"/>
                </a:solidFill>
                <a:latin typeface="나눔고딕"/>
                <a:cs typeface="나눔고딕"/>
              </a:rPr>
              <a:t>apply</a:t>
            </a:r>
            <a:r>
              <a:rPr sz="2200" spc="-80" dirty="0">
                <a:solidFill>
                  <a:srgbClr val="BEBEBE"/>
                </a:solidFill>
                <a:latin typeface="나눔고딕"/>
                <a:cs typeface="나눔고딕"/>
              </a:rPr>
              <a:t> </a:t>
            </a:r>
            <a:r>
              <a:rPr sz="2200" spc="-10" dirty="0">
                <a:solidFill>
                  <a:srgbClr val="BEBEBE"/>
                </a:solidFill>
                <a:latin typeface="나눔고딕"/>
                <a:cs typeface="나눔고딕"/>
              </a:rPr>
              <a:t>padding instead.</a:t>
            </a:r>
            <a:endParaRPr sz="2200" dirty="0">
              <a:latin typeface="나눔고딕"/>
              <a:cs typeface="나눔고딕"/>
            </a:endParaRPr>
          </a:p>
          <a:p>
            <a:pPr marL="730885">
              <a:lnSpc>
                <a:spcPct val="100000"/>
              </a:lnSpc>
            </a:pPr>
            <a:r>
              <a:rPr sz="2200" spc="-10" dirty="0">
                <a:latin typeface="나눔고딕"/>
                <a:cs typeface="나눔고딕"/>
              </a:rPr>
              <a:t>&lt;/TD&gt;&lt;/TR&gt;</a:t>
            </a:r>
            <a:endParaRPr sz="2200" dirty="0">
              <a:latin typeface="나눔고딕"/>
              <a:cs typeface="나눔고딕"/>
            </a:endParaRPr>
          </a:p>
          <a:p>
            <a:pPr marL="730885">
              <a:lnSpc>
                <a:spcPct val="100000"/>
              </a:lnSpc>
            </a:pPr>
            <a:r>
              <a:rPr sz="2200" spc="-10" dirty="0">
                <a:latin typeface="나눔고딕"/>
                <a:cs typeface="나눔고딕"/>
              </a:rPr>
              <a:t>&lt;/TABLE&gt;</a:t>
            </a:r>
            <a:endParaRPr sz="2200" dirty="0">
              <a:latin typeface="나눔고딕"/>
              <a:cs typeface="나눔고딕"/>
            </a:endParaRPr>
          </a:p>
        </p:txBody>
      </p:sp>
      <p:sp>
        <p:nvSpPr>
          <p:cNvPr id="11" name="TextBox 10">
            <a:extLst>
              <a:ext uri="{FF2B5EF4-FFF2-40B4-BE49-F238E27FC236}">
                <a16:creationId xmlns:a16="http://schemas.microsoft.com/office/drawing/2014/main" id="{3EA93AF9-8AD4-B259-F5CE-5D91C1427247}"/>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80796" y="697616"/>
            <a:ext cx="11343005" cy="6160770"/>
            <a:chOff x="380796" y="697616"/>
            <a:chExt cx="11343005" cy="6160770"/>
          </a:xfrm>
        </p:grpSpPr>
        <p:pic>
          <p:nvPicPr>
            <p:cNvPr id="4" name="object 4"/>
            <p:cNvPicPr/>
            <p:nvPr/>
          </p:nvPicPr>
          <p:blipFill>
            <a:blip r:embed="rId2" cstate="print"/>
            <a:stretch>
              <a:fillRect/>
            </a:stretch>
          </p:blipFill>
          <p:spPr>
            <a:xfrm>
              <a:off x="380796" y="697616"/>
              <a:ext cx="11342712" cy="6160383"/>
            </a:xfrm>
            <a:prstGeom prst="rect">
              <a:avLst/>
            </a:prstGeom>
          </p:spPr>
        </p:pic>
        <p:pic>
          <p:nvPicPr>
            <p:cNvPr id="5" name="object 5"/>
            <p:cNvPicPr/>
            <p:nvPr/>
          </p:nvPicPr>
          <p:blipFill>
            <a:blip r:embed="rId3" cstate="print"/>
            <a:stretch>
              <a:fillRect/>
            </a:stretch>
          </p:blipFill>
          <p:spPr>
            <a:xfrm>
              <a:off x="1129060" y="1760563"/>
              <a:ext cx="1589336" cy="479564"/>
            </a:xfrm>
            <a:prstGeom prst="rect">
              <a:avLst/>
            </a:prstGeom>
          </p:spPr>
        </p:pic>
        <p:pic>
          <p:nvPicPr>
            <p:cNvPr id="6" name="object 6"/>
            <p:cNvPicPr/>
            <p:nvPr/>
          </p:nvPicPr>
          <p:blipFill>
            <a:blip r:embed="rId4" cstate="print"/>
            <a:stretch>
              <a:fillRect/>
            </a:stretch>
          </p:blipFill>
          <p:spPr>
            <a:xfrm>
              <a:off x="987683" y="2241239"/>
              <a:ext cx="1843876" cy="542371"/>
            </a:xfrm>
            <a:prstGeom prst="rect">
              <a:avLst/>
            </a:prstGeom>
          </p:spPr>
        </p:pic>
        <p:pic>
          <p:nvPicPr>
            <p:cNvPr id="7" name="object 7"/>
            <p:cNvPicPr/>
            <p:nvPr/>
          </p:nvPicPr>
          <p:blipFill>
            <a:blip r:embed="rId5" cstate="print"/>
            <a:stretch>
              <a:fillRect/>
            </a:stretch>
          </p:blipFill>
          <p:spPr>
            <a:xfrm>
              <a:off x="1461769" y="1728469"/>
              <a:ext cx="952499" cy="500380"/>
            </a:xfrm>
            <a:prstGeom prst="rect">
              <a:avLst/>
            </a:prstGeom>
          </p:spPr>
        </p:pic>
      </p:grpSp>
      <p:sp>
        <p:nvSpPr>
          <p:cNvPr id="8" name="object 8"/>
          <p:cNvSpPr txBox="1"/>
          <p:nvPr/>
        </p:nvSpPr>
        <p:spPr>
          <a:xfrm>
            <a:off x="557808" y="986266"/>
            <a:ext cx="4321175" cy="137731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7.</a:t>
            </a:r>
            <a:r>
              <a:rPr sz="2400" b="1" spc="-120"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테두리 여백 </a:t>
            </a:r>
            <a:r>
              <a:rPr sz="2400" b="1" dirty="0">
                <a:solidFill>
                  <a:srgbClr val="00AFEF"/>
                </a:solidFill>
                <a:latin typeface="한컴산뜻돋움"/>
                <a:cs typeface="한컴산뜻돋움"/>
              </a:rPr>
              <a:t>-</a:t>
            </a:r>
            <a:r>
              <a:rPr sz="2400" b="1" spc="-100" dirty="0">
                <a:solidFill>
                  <a:srgbClr val="00AFEF"/>
                </a:solidFill>
                <a:latin typeface="한컴산뜻돋움"/>
                <a:cs typeface="한컴산뜻돋움"/>
              </a:rPr>
              <a:t> </a:t>
            </a:r>
            <a:r>
              <a:rPr sz="2400" b="1" dirty="0">
                <a:solidFill>
                  <a:srgbClr val="00AFEF"/>
                </a:solidFill>
                <a:latin typeface="한컴산뜻돋움"/>
                <a:cs typeface="한컴산뜻돋움"/>
              </a:rPr>
              <a:t>cellpadding</a:t>
            </a:r>
            <a:r>
              <a:rPr sz="2400" b="1" spc="-95" dirty="0">
                <a:solidFill>
                  <a:srgbClr val="00AFEF"/>
                </a:solidFill>
                <a:latin typeface="한컴산뜻돋움"/>
                <a:cs typeface="한컴산뜻돋움"/>
              </a:rPr>
              <a:t> </a:t>
            </a:r>
            <a:r>
              <a:rPr sz="2400" b="1" spc="-25" dirty="0">
                <a:solidFill>
                  <a:srgbClr val="00AFEF"/>
                </a:solidFill>
                <a:latin typeface="나눔고딕 ExtraBold"/>
                <a:cs typeface="나눔고딕 ExtraBold"/>
              </a:rPr>
              <a:t>속성</a:t>
            </a:r>
            <a:endParaRPr sz="2400" dirty="0">
              <a:latin typeface="나눔고딕 ExtraBold"/>
              <a:cs typeface="나눔고딕 ExtraBold"/>
            </a:endParaRPr>
          </a:p>
          <a:p>
            <a:pPr>
              <a:lnSpc>
                <a:spcPct val="100000"/>
              </a:lnSpc>
              <a:spcBef>
                <a:spcPts val="50"/>
              </a:spcBef>
            </a:pPr>
            <a:endParaRPr sz="3000" dirty="0">
              <a:latin typeface="나눔고딕 ExtraBold"/>
              <a:cs typeface="나눔고딕 ExtraBold"/>
            </a:endParaRPr>
          </a:p>
          <a:p>
            <a:pPr marL="1095375">
              <a:lnSpc>
                <a:spcPct val="100000"/>
              </a:lnSpc>
              <a:spcBef>
                <a:spcPts val="5"/>
              </a:spcBef>
            </a:pPr>
            <a:r>
              <a:rPr sz="2400" b="1" spc="-25" dirty="0">
                <a:solidFill>
                  <a:srgbClr val="FFFFFF"/>
                </a:solidFill>
                <a:latin typeface="나눔고딕 ExtraBold"/>
                <a:cs typeface="나눔고딕 ExtraBold"/>
              </a:rPr>
              <a:t>화면</a:t>
            </a:r>
            <a:endParaRPr sz="2400" dirty="0">
              <a:latin typeface="나눔고딕 ExtraBold"/>
              <a:cs typeface="나눔고딕 ExtraBold"/>
            </a:endParaRPr>
          </a:p>
        </p:txBody>
      </p:sp>
      <p:grpSp>
        <p:nvGrpSpPr>
          <p:cNvPr id="9" name="object 9"/>
          <p:cNvGrpSpPr/>
          <p:nvPr/>
        </p:nvGrpSpPr>
        <p:grpSpPr>
          <a:xfrm>
            <a:off x="3096501" y="2418438"/>
            <a:ext cx="5786755" cy="4121150"/>
            <a:chOff x="3096501" y="2418438"/>
            <a:chExt cx="5786755" cy="4121150"/>
          </a:xfrm>
        </p:grpSpPr>
        <p:pic>
          <p:nvPicPr>
            <p:cNvPr id="10" name="object 10"/>
            <p:cNvPicPr/>
            <p:nvPr/>
          </p:nvPicPr>
          <p:blipFill>
            <a:blip r:embed="rId6" cstate="print"/>
            <a:stretch>
              <a:fillRect/>
            </a:stretch>
          </p:blipFill>
          <p:spPr>
            <a:xfrm>
              <a:off x="3096501" y="2418438"/>
              <a:ext cx="5786610" cy="4008790"/>
            </a:xfrm>
            <a:prstGeom prst="rect">
              <a:avLst/>
            </a:prstGeom>
          </p:spPr>
        </p:pic>
        <p:pic>
          <p:nvPicPr>
            <p:cNvPr id="11" name="object 11"/>
            <p:cNvPicPr/>
            <p:nvPr/>
          </p:nvPicPr>
          <p:blipFill>
            <a:blip r:embed="rId7" cstate="print"/>
            <a:stretch>
              <a:fillRect/>
            </a:stretch>
          </p:blipFill>
          <p:spPr>
            <a:xfrm>
              <a:off x="3384232" y="6232309"/>
              <a:ext cx="5126869" cy="307167"/>
            </a:xfrm>
            <a:prstGeom prst="rect">
              <a:avLst/>
            </a:prstGeom>
          </p:spPr>
        </p:pic>
      </p:grpSp>
      <p:sp>
        <p:nvSpPr>
          <p:cNvPr id="12" name="object 12"/>
          <p:cNvSpPr txBox="1"/>
          <p:nvPr/>
        </p:nvSpPr>
        <p:spPr>
          <a:xfrm>
            <a:off x="6837866" y="2313614"/>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pic>
        <p:nvPicPr>
          <p:cNvPr id="13" name="object 13"/>
          <p:cNvPicPr/>
          <p:nvPr/>
        </p:nvPicPr>
        <p:blipFill>
          <a:blip r:embed="rId8" cstate="print"/>
          <a:stretch>
            <a:fillRect/>
          </a:stretch>
        </p:blipFill>
        <p:spPr>
          <a:xfrm>
            <a:off x="6584130" y="2308724"/>
            <a:ext cx="219428" cy="219428"/>
          </a:xfrm>
          <a:prstGeom prst="rect">
            <a:avLst/>
          </a:prstGeom>
        </p:spPr>
      </p:pic>
      <p:sp>
        <p:nvSpPr>
          <p:cNvPr id="14" name="TextBox 13">
            <a:extLst>
              <a:ext uri="{FF2B5EF4-FFF2-40B4-BE49-F238E27FC236}">
                <a16:creationId xmlns:a16="http://schemas.microsoft.com/office/drawing/2014/main" id="{EEE7EDA4-3797-27A8-B032-F79D224AEB5C}"/>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80796" y="2918791"/>
            <a:ext cx="11343005" cy="3939540"/>
            <a:chOff x="380796" y="2918791"/>
            <a:chExt cx="11343005" cy="3939540"/>
          </a:xfrm>
        </p:grpSpPr>
        <p:pic>
          <p:nvPicPr>
            <p:cNvPr id="5" name="object 5"/>
            <p:cNvPicPr/>
            <p:nvPr/>
          </p:nvPicPr>
          <p:blipFill>
            <a:blip r:embed="rId2" cstate="print"/>
            <a:stretch>
              <a:fillRect/>
            </a:stretch>
          </p:blipFill>
          <p:spPr>
            <a:xfrm>
              <a:off x="380796" y="2918791"/>
              <a:ext cx="11342712" cy="3939208"/>
            </a:xfrm>
            <a:prstGeom prst="rect">
              <a:avLst/>
            </a:prstGeom>
          </p:spPr>
        </p:pic>
        <p:pic>
          <p:nvPicPr>
            <p:cNvPr id="6" name="object 6"/>
            <p:cNvPicPr/>
            <p:nvPr/>
          </p:nvPicPr>
          <p:blipFill>
            <a:blip r:embed="rId3" cstate="print"/>
            <a:stretch>
              <a:fillRect/>
            </a:stretch>
          </p:blipFill>
          <p:spPr>
            <a:xfrm>
              <a:off x="1159052" y="3529279"/>
              <a:ext cx="1589328" cy="479564"/>
            </a:xfrm>
            <a:prstGeom prst="rect">
              <a:avLst/>
            </a:prstGeom>
          </p:spPr>
        </p:pic>
        <p:pic>
          <p:nvPicPr>
            <p:cNvPr id="7" name="object 7"/>
            <p:cNvPicPr/>
            <p:nvPr/>
          </p:nvPicPr>
          <p:blipFill>
            <a:blip r:embed="rId4" cstate="print"/>
            <a:stretch>
              <a:fillRect/>
            </a:stretch>
          </p:blipFill>
          <p:spPr>
            <a:xfrm>
              <a:off x="1017667" y="4009957"/>
              <a:ext cx="1843876" cy="542372"/>
            </a:xfrm>
            <a:prstGeom prst="rect">
              <a:avLst/>
            </a:prstGeom>
          </p:spPr>
        </p:pic>
        <p:pic>
          <p:nvPicPr>
            <p:cNvPr id="8" name="object 8"/>
            <p:cNvPicPr/>
            <p:nvPr/>
          </p:nvPicPr>
          <p:blipFill>
            <a:blip r:embed="rId5" cstate="print"/>
            <a:stretch>
              <a:fillRect/>
            </a:stretch>
          </p:blipFill>
          <p:spPr>
            <a:xfrm>
              <a:off x="1490979" y="3496309"/>
              <a:ext cx="952499" cy="500380"/>
            </a:xfrm>
            <a:prstGeom prst="rect">
              <a:avLst/>
            </a:prstGeom>
          </p:spPr>
        </p:pic>
      </p:grpSp>
      <p:sp>
        <p:nvSpPr>
          <p:cNvPr id="10" name="object 10"/>
          <p:cNvSpPr txBox="1"/>
          <p:nvPr/>
        </p:nvSpPr>
        <p:spPr>
          <a:xfrm>
            <a:off x="1371210" y="3548557"/>
            <a:ext cx="7973695" cy="2900680"/>
          </a:xfrm>
          <a:prstGeom prst="rect">
            <a:avLst/>
          </a:prstGeom>
        </p:spPr>
        <p:txBody>
          <a:bodyPr vert="horz" wrap="square" lIns="0" tIns="12700" rIns="0" bIns="0" rtlCol="0">
            <a:spAutoFit/>
          </a:bodyPr>
          <a:lstStyle/>
          <a:p>
            <a:pPr marL="309880">
              <a:lnSpc>
                <a:spcPct val="100000"/>
              </a:lnSpc>
              <a:spcBef>
                <a:spcPts val="100"/>
              </a:spcBef>
            </a:pPr>
            <a:r>
              <a:rPr sz="2400" b="1" spc="-25" dirty="0">
                <a:solidFill>
                  <a:srgbClr val="FFFFFF"/>
                </a:solidFill>
                <a:latin typeface="나눔고딕 ExtraBold"/>
                <a:cs typeface="나눔고딕 ExtraBold"/>
              </a:rPr>
              <a:t>소스</a:t>
            </a:r>
            <a:endParaRPr sz="2400">
              <a:latin typeface="나눔고딕 ExtraBold"/>
              <a:cs typeface="나눔고딕 ExtraBold"/>
            </a:endParaRPr>
          </a:p>
          <a:p>
            <a:pPr>
              <a:lnSpc>
                <a:spcPct val="100000"/>
              </a:lnSpc>
              <a:spcBef>
                <a:spcPts val="60"/>
              </a:spcBef>
            </a:pPr>
            <a:endParaRPr sz="1800">
              <a:latin typeface="나눔고딕 ExtraBold"/>
              <a:cs typeface="나눔고딕 ExtraBold"/>
            </a:endParaRPr>
          </a:p>
          <a:p>
            <a:pPr marL="12700" marR="5080">
              <a:lnSpc>
                <a:spcPct val="100000"/>
              </a:lnSpc>
            </a:pPr>
            <a:r>
              <a:rPr sz="2000" spc="-45" dirty="0">
                <a:latin typeface="나눔고딕"/>
                <a:cs typeface="나눔고딕"/>
              </a:rPr>
              <a:t>&lt;TABLE</a:t>
            </a:r>
            <a:r>
              <a:rPr sz="2000" spc="-75" dirty="0">
                <a:latin typeface="나눔고딕"/>
                <a:cs typeface="나눔고딕"/>
              </a:rPr>
              <a:t> </a:t>
            </a:r>
            <a:r>
              <a:rPr sz="2000" spc="-95" dirty="0">
                <a:latin typeface="나눔고딕"/>
                <a:cs typeface="나눔고딕"/>
              </a:rPr>
              <a:t>WIDTH="400"</a:t>
            </a:r>
            <a:r>
              <a:rPr sz="2000" spc="-45" dirty="0">
                <a:latin typeface="나눔고딕"/>
                <a:cs typeface="나눔고딕"/>
              </a:rPr>
              <a:t> </a:t>
            </a:r>
            <a:r>
              <a:rPr sz="2000" spc="-80" dirty="0">
                <a:latin typeface="나눔고딕"/>
                <a:cs typeface="나눔고딕"/>
              </a:rPr>
              <a:t>HEIGHT="124"</a:t>
            </a:r>
            <a:r>
              <a:rPr sz="2000" spc="-45" dirty="0">
                <a:latin typeface="나눔고딕"/>
                <a:cs typeface="나눔고딕"/>
              </a:rPr>
              <a:t> </a:t>
            </a:r>
            <a:r>
              <a:rPr sz="2000" spc="-90" dirty="0">
                <a:latin typeface="나눔고딕"/>
                <a:cs typeface="나눔고딕"/>
              </a:rPr>
              <a:t>BORDER="1"</a:t>
            </a:r>
            <a:r>
              <a:rPr sz="2000" spc="-35" dirty="0">
                <a:latin typeface="나눔고딕"/>
                <a:cs typeface="나눔고딕"/>
              </a:rPr>
              <a:t> </a:t>
            </a:r>
            <a:r>
              <a:rPr sz="2000" spc="-45" dirty="0">
                <a:solidFill>
                  <a:srgbClr val="FF0000"/>
                </a:solidFill>
                <a:latin typeface="나눔고딕"/>
                <a:cs typeface="나눔고딕"/>
              </a:rPr>
              <a:t>CELLPADDING=20" </a:t>
            </a:r>
            <a:r>
              <a:rPr sz="2000" spc="-30" dirty="0">
                <a:solidFill>
                  <a:srgbClr val="FF0000"/>
                </a:solidFill>
                <a:latin typeface="나눔고딕"/>
                <a:cs typeface="나눔고딕"/>
              </a:rPr>
              <a:t>CELLSPACING="0"</a:t>
            </a:r>
            <a:r>
              <a:rPr sz="2000" spc="-30" dirty="0">
                <a:latin typeface="나눔고딕"/>
                <a:cs typeface="나눔고딕"/>
              </a:rPr>
              <a:t>&gt;</a:t>
            </a:r>
            <a:endParaRPr sz="2000">
              <a:latin typeface="나눔고딕"/>
              <a:cs typeface="나눔고딕"/>
            </a:endParaRPr>
          </a:p>
          <a:p>
            <a:pPr marL="12700">
              <a:lnSpc>
                <a:spcPct val="100000"/>
              </a:lnSpc>
            </a:pPr>
            <a:r>
              <a:rPr sz="2000" dirty="0">
                <a:latin typeface="나눔고딕"/>
                <a:cs typeface="나눔고딕"/>
              </a:rPr>
              <a:t>&lt;CAPTION&gt;&lt;STRONG&gt;</a:t>
            </a:r>
            <a:r>
              <a:rPr sz="2000" dirty="0">
                <a:latin typeface="휴먼아미체"/>
                <a:cs typeface="휴먼아미체"/>
              </a:rPr>
              <a:t>셀패딩</a:t>
            </a:r>
            <a:r>
              <a:rPr sz="2000" dirty="0">
                <a:latin typeface="나눔고딕"/>
                <a:cs typeface="나눔고딕"/>
              </a:rPr>
              <a:t>(a</a:t>
            </a:r>
            <a:r>
              <a:rPr sz="2000" spc="315" dirty="0">
                <a:latin typeface="나눔고딕"/>
                <a:cs typeface="나눔고딕"/>
              </a:rPr>
              <a:t> </a:t>
            </a:r>
            <a:r>
              <a:rPr sz="2000" spc="-10" dirty="0">
                <a:latin typeface="나눔고딕"/>
                <a:cs typeface="나눔고딕"/>
              </a:rPr>
              <a:t>cellpadding)</a:t>
            </a:r>
            <a:r>
              <a:rPr sz="2000" spc="-10" dirty="0">
                <a:latin typeface="휴먼아미체"/>
                <a:cs typeface="휴먼아미체"/>
              </a:rPr>
              <a:t>값</a:t>
            </a:r>
            <a:r>
              <a:rPr sz="2000" spc="-10" dirty="0">
                <a:latin typeface="나눔고딕"/>
                <a:cs typeface="나눔고딕"/>
              </a:rPr>
              <a:t>&lt;/STRONG&gt;&lt;CAPTION&gt;</a:t>
            </a:r>
            <a:endParaRPr sz="2000">
              <a:latin typeface="나눔고딕"/>
              <a:cs typeface="나눔고딕"/>
            </a:endParaRPr>
          </a:p>
          <a:p>
            <a:pPr marL="12700">
              <a:lnSpc>
                <a:spcPct val="100000"/>
              </a:lnSpc>
            </a:pPr>
            <a:r>
              <a:rPr sz="2000" spc="-65" dirty="0">
                <a:latin typeface="나눔고딕"/>
                <a:cs typeface="나눔고딕"/>
              </a:rPr>
              <a:t>&lt;TR&gt;&lt;TD</a:t>
            </a:r>
            <a:r>
              <a:rPr sz="2000" spc="-95" dirty="0">
                <a:latin typeface="나눔고딕"/>
                <a:cs typeface="나눔고딕"/>
              </a:rPr>
              <a:t> </a:t>
            </a:r>
            <a:r>
              <a:rPr sz="2000" spc="-10" dirty="0">
                <a:latin typeface="나눔고딕"/>
                <a:cs typeface="나눔고딕"/>
              </a:rPr>
              <a:t>BGCOLOR="#FFFF00"&gt;</a:t>
            </a:r>
            <a:endParaRPr sz="2000">
              <a:latin typeface="나눔고딕"/>
              <a:cs typeface="나눔고딕"/>
            </a:endParaRPr>
          </a:p>
          <a:p>
            <a:pPr marL="12700">
              <a:lnSpc>
                <a:spcPct val="100000"/>
              </a:lnSpc>
            </a:pPr>
            <a:r>
              <a:rPr sz="2000" spc="250" dirty="0">
                <a:latin typeface="나눔고딕"/>
                <a:cs typeface="나눔고딕"/>
              </a:rPr>
              <a:t>...(</a:t>
            </a:r>
            <a:r>
              <a:rPr sz="2000" spc="250" dirty="0">
                <a:latin typeface="휴먼아미체"/>
                <a:cs typeface="휴먼아미체"/>
              </a:rPr>
              <a:t>중간</a:t>
            </a:r>
            <a:r>
              <a:rPr sz="2000" spc="-325" dirty="0">
                <a:latin typeface="휴먼아미체"/>
                <a:cs typeface="휴먼아미체"/>
              </a:rPr>
              <a:t> </a:t>
            </a:r>
            <a:r>
              <a:rPr sz="2000" spc="350" dirty="0">
                <a:latin typeface="휴먼아미체"/>
                <a:cs typeface="휴먼아미체"/>
              </a:rPr>
              <a:t>생략</a:t>
            </a:r>
            <a:r>
              <a:rPr sz="2000" spc="350" dirty="0">
                <a:latin typeface="나눔고딕"/>
                <a:cs typeface="나눔고딕"/>
              </a:rPr>
              <a:t>)</a:t>
            </a:r>
            <a:endParaRPr sz="2000">
              <a:latin typeface="나눔고딕"/>
              <a:cs typeface="나눔고딕"/>
            </a:endParaRPr>
          </a:p>
          <a:p>
            <a:pPr marL="12700">
              <a:lnSpc>
                <a:spcPct val="100000"/>
              </a:lnSpc>
            </a:pPr>
            <a:r>
              <a:rPr sz="2000" spc="-10" dirty="0">
                <a:latin typeface="나눔고딕"/>
                <a:cs typeface="나눔고딕"/>
              </a:rPr>
              <a:t>&lt;/TD&gt;&lt;/TR&gt;</a:t>
            </a:r>
            <a:endParaRPr sz="2000">
              <a:latin typeface="나눔고딕"/>
              <a:cs typeface="나눔고딕"/>
            </a:endParaRPr>
          </a:p>
          <a:p>
            <a:pPr marL="12700">
              <a:lnSpc>
                <a:spcPct val="100000"/>
              </a:lnSpc>
            </a:pPr>
            <a:r>
              <a:rPr sz="2000" spc="-10" dirty="0">
                <a:latin typeface="나눔고딕"/>
                <a:cs typeface="나눔고딕"/>
              </a:rPr>
              <a:t>&lt;/TABLE&gt;</a:t>
            </a:r>
            <a:endParaRPr sz="2000">
              <a:latin typeface="나눔고딕"/>
              <a:cs typeface="나눔고딕"/>
            </a:endParaRPr>
          </a:p>
        </p:txBody>
      </p:sp>
      <p:sp>
        <p:nvSpPr>
          <p:cNvPr id="13" name="TextBox 12">
            <a:extLst>
              <a:ext uri="{FF2B5EF4-FFF2-40B4-BE49-F238E27FC236}">
                <a16:creationId xmlns:a16="http://schemas.microsoft.com/office/drawing/2014/main" id="{DEBFCB92-EC68-52C2-3448-76DDE958D718}"/>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15" name="TextBox 14">
            <a:extLst>
              <a:ext uri="{FF2B5EF4-FFF2-40B4-BE49-F238E27FC236}">
                <a16:creationId xmlns:a16="http://schemas.microsoft.com/office/drawing/2014/main" id="{AC26E319-FECC-635C-E69D-D6DDC455FDB2}"/>
              </a:ext>
            </a:extLst>
          </p:cNvPr>
          <p:cNvSpPr txBox="1"/>
          <p:nvPr/>
        </p:nvSpPr>
        <p:spPr>
          <a:xfrm>
            <a:off x="306648" y="961220"/>
            <a:ext cx="6096000"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셀과</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셀</a:t>
            </a:r>
            <a:r>
              <a:rPr lang="ko-KR" altLang="en-US" sz="2400" b="1" spc="-114"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사이</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여백</a:t>
            </a:r>
            <a:r>
              <a:rPr lang="ko-KR" altLang="en-US" sz="2400" b="1" spc="-125" dirty="0">
                <a:solidFill>
                  <a:srgbClr val="00AFEF"/>
                </a:solidFill>
                <a:latin typeface="나눔고딕 ExtraBold"/>
                <a:cs typeface="나눔고딕 ExtraBold"/>
              </a:rPr>
              <a:t> </a:t>
            </a:r>
            <a:r>
              <a:rPr lang="en-US" altLang="ko-KR" sz="2400" b="1" dirty="0">
                <a:solidFill>
                  <a:srgbClr val="00AFEF"/>
                </a:solidFill>
                <a:latin typeface="한컴산뜻돋움"/>
                <a:cs typeface="한컴산뜻돋움"/>
              </a:rPr>
              <a:t>-</a:t>
            </a:r>
            <a:r>
              <a:rPr lang="ko-KR" altLang="en-US" sz="2400" b="1" spc="-75" dirty="0">
                <a:solidFill>
                  <a:srgbClr val="00AFEF"/>
                </a:solidFill>
                <a:latin typeface="한컴산뜻돋움"/>
                <a:cs typeface="한컴산뜻돋움"/>
              </a:rPr>
              <a:t> </a:t>
            </a:r>
            <a:r>
              <a:rPr lang="en-US" altLang="ko-KR" sz="2400" b="1" spc="-10" dirty="0" err="1">
                <a:solidFill>
                  <a:srgbClr val="00AFEF"/>
                </a:solidFill>
                <a:latin typeface="한컴산뜻돋움"/>
                <a:cs typeface="한컴산뜻돋움"/>
              </a:rPr>
              <a:t>cellspacing</a:t>
            </a:r>
            <a:r>
              <a:rPr lang="ko-KR" altLang="en-US" sz="2400" b="1" spc="-95" dirty="0">
                <a:solidFill>
                  <a:srgbClr val="00AFEF"/>
                </a:solidFill>
                <a:latin typeface="한컴산뜻돋움"/>
                <a:cs typeface="한컴산뜻돋움"/>
              </a:rPr>
              <a:t> </a:t>
            </a:r>
            <a:r>
              <a:rPr lang="ko-KR" altLang="en-US" sz="2400" b="1" spc="-25" dirty="0">
                <a:solidFill>
                  <a:srgbClr val="00AFEF"/>
                </a:solidFill>
                <a:latin typeface="나눔고딕 ExtraBold"/>
                <a:cs typeface="나눔고딕 ExtraBold"/>
              </a:rPr>
              <a:t>속성</a:t>
            </a:r>
            <a:endParaRPr lang="ko-KR" altLang="en-US" sz="2400" dirty="0"/>
          </a:p>
        </p:txBody>
      </p:sp>
      <p:sp>
        <p:nvSpPr>
          <p:cNvPr id="17" name="TextBox 16">
            <a:extLst>
              <a:ext uri="{FF2B5EF4-FFF2-40B4-BE49-F238E27FC236}">
                <a16:creationId xmlns:a16="http://schemas.microsoft.com/office/drawing/2014/main" id="{B82C44BC-1849-AC0E-A42A-9D72678CDA88}"/>
              </a:ext>
            </a:extLst>
          </p:cNvPr>
          <p:cNvSpPr txBox="1"/>
          <p:nvPr/>
        </p:nvSpPr>
        <p:spPr>
          <a:xfrm>
            <a:off x="429986" y="1543416"/>
            <a:ext cx="11097949" cy="646331"/>
          </a:xfrm>
          <a:prstGeom prst="rect">
            <a:avLst/>
          </a:prstGeom>
          <a:noFill/>
        </p:spPr>
        <p:txBody>
          <a:bodyPr wrap="square">
            <a:spAutoFit/>
          </a:bodyPr>
          <a:lstStyle/>
          <a:p>
            <a:r>
              <a:rPr lang="ko-KR" altLang="en-US" dirty="0"/>
              <a:t>여러 셀로 구성된 표에서 셀과 셀 사이를 조금 여유롭게 띄어야 할 때 </a:t>
            </a:r>
            <a:r>
              <a:rPr lang="ko-KR" altLang="en-US" dirty="0" err="1"/>
              <a:t>cellspacing</a:t>
            </a:r>
            <a:r>
              <a:rPr lang="ko-KR" altLang="en-US" dirty="0"/>
              <a:t> 속성을 사용한다. </a:t>
            </a:r>
            <a:r>
              <a:rPr lang="ko-KR" altLang="en-US" dirty="0" err="1"/>
              <a:t>cellpadding이</a:t>
            </a:r>
            <a:r>
              <a:rPr lang="ko-KR" altLang="en-US" dirty="0"/>
              <a:t> 셀의 안 여백을 조절하는 속성이다.</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6248" y="793798"/>
            <a:ext cx="493395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8.</a:t>
            </a:r>
            <a:r>
              <a:rPr sz="2400" b="1" spc="-95"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셀과</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셀</a:t>
            </a:r>
            <a:r>
              <a:rPr sz="2400" b="1" spc="-114"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사이</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여백</a:t>
            </a:r>
            <a:r>
              <a:rPr sz="2400" b="1" spc="-125" dirty="0">
                <a:solidFill>
                  <a:srgbClr val="00AFEF"/>
                </a:solidFill>
                <a:latin typeface="나눔고딕 ExtraBold"/>
                <a:cs typeface="나눔고딕 ExtraBold"/>
              </a:rPr>
              <a:t> </a:t>
            </a:r>
            <a:r>
              <a:rPr sz="2400" b="1" dirty="0">
                <a:solidFill>
                  <a:srgbClr val="00AFEF"/>
                </a:solidFill>
                <a:latin typeface="한컴산뜻돋움"/>
                <a:cs typeface="한컴산뜻돋움"/>
              </a:rPr>
              <a:t>-</a:t>
            </a:r>
            <a:r>
              <a:rPr sz="2400" b="1" spc="-75" dirty="0">
                <a:solidFill>
                  <a:srgbClr val="00AFEF"/>
                </a:solidFill>
                <a:latin typeface="한컴산뜻돋움"/>
                <a:cs typeface="한컴산뜻돋움"/>
              </a:rPr>
              <a:t> </a:t>
            </a:r>
            <a:r>
              <a:rPr sz="2400" b="1" spc="-10" dirty="0">
                <a:solidFill>
                  <a:srgbClr val="00AFEF"/>
                </a:solidFill>
                <a:latin typeface="한컴산뜻돋움"/>
                <a:cs typeface="한컴산뜻돋움"/>
              </a:rPr>
              <a:t>cellspacing</a:t>
            </a:r>
            <a:r>
              <a:rPr sz="2400" b="1" spc="-95" dirty="0">
                <a:solidFill>
                  <a:srgbClr val="00AFEF"/>
                </a:solidFill>
                <a:latin typeface="한컴산뜻돋움"/>
                <a:cs typeface="한컴산뜻돋움"/>
              </a:rPr>
              <a:t> </a:t>
            </a:r>
            <a:r>
              <a:rPr sz="2400" b="1" spc="-25" dirty="0">
                <a:solidFill>
                  <a:srgbClr val="00AFEF"/>
                </a:solidFill>
                <a:latin typeface="나눔고딕 ExtraBold"/>
                <a:cs typeface="나눔고딕 ExtraBold"/>
              </a:rPr>
              <a:t>속성</a:t>
            </a:r>
            <a:endParaRPr sz="2400">
              <a:latin typeface="나눔고딕 ExtraBold"/>
              <a:cs typeface="나눔고딕 ExtraBold"/>
            </a:endParaRPr>
          </a:p>
        </p:txBody>
      </p:sp>
      <p:pic>
        <p:nvPicPr>
          <p:cNvPr id="4" name="object 4"/>
          <p:cNvPicPr/>
          <p:nvPr/>
        </p:nvPicPr>
        <p:blipFill>
          <a:blip r:embed="rId2" cstate="print"/>
          <a:stretch>
            <a:fillRect/>
          </a:stretch>
        </p:blipFill>
        <p:spPr>
          <a:xfrm>
            <a:off x="380796" y="697616"/>
            <a:ext cx="11342712" cy="6160383"/>
          </a:xfrm>
          <a:prstGeom prst="rect">
            <a:avLst/>
          </a:prstGeom>
        </p:spPr>
      </p:pic>
      <p:sp>
        <p:nvSpPr>
          <p:cNvPr id="5" name="object 5"/>
          <p:cNvSpPr txBox="1"/>
          <p:nvPr/>
        </p:nvSpPr>
        <p:spPr>
          <a:xfrm>
            <a:off x="5423830" y="5953753"/>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grpSp>
        <p:nvGrpSpPr>
          <p:cNvPr id="6" name="object 6"/>
          <p:cNvGrpSpPr/>
          <p:nvPr/>
        </p:nvGrpSpPr>
        <p:grpSpPr>
          <a:xfrm>
            <a:off x="1168539" y="2359291"/>
            <a:ext cx="9585325" cy="3809365"/>
            <a:chOff x="1168539" y="2359291"/>
            <a:chExt cx="9585325" cy="3809365"/>
          </a:xfrm>
        </p:grpSpPr>
        <p:pic>
          <p:nvPicPr>
            <p:cNvPr id="7" name="object 7"/>
            <p:cNvPicPr/>
            <p:nvPr/>
          </p:nvPicPr>
          <p:blipFill>
            <a:blip r:embed="rId3" cstate="print"/>
            <a:stretch>
              <a:fillRect/>
            </a:stretch>
          </p:blipFill>
          <p:spPr>
            <a:xfrm>
              <a:off x="5170095" y="5948862"/>
              <a:ext cx="219416" cy="219425"/>
            </a:xfrm>
            <a:prstGeom prst="rect">
              <a:avLst/>
            </a:prstGeom>
          </p:spPr>
        </p:pic>
        <p:pic>
          <p:nvPicPr>
            <p:cNvPr id="8" name="object 8"/>
            <p:cNvPicPr/>
            <p:nvPr/>
          </p:nvPicPr>
          <p:blipFill>
            <a:blip r:embed="rId4" cstate="print"/>
            <a:stretch>
              <a:fillRect/>
            </a:stretch>
          </p:blipFill>
          <p:spPr>
            <a:xfrm>
              <a:off x="1168539" y="2478798"/>
              <a:ext cx="4616056" cy="3232316"/>
            </a:xfrm>
            <a:prstGeom prst="rect">
              <a:avLst/>
            </a:prstGeom>
          </p:spPr>
        </p:pic>
        <p:pic>
          <p:nvPicPr>
            <p:cNvPr id="9" name="object 9"/>
            <p:cNvPicPr/>
            <p:nvPr/>
          </p:nvPicPr>
          <p:blipFill>
            <a:blip r:embed="rId5" cstate="print"/>
            <a:stretch>
              <a:fillRect/>
            </a:stretch>
          </p:blipFill>
          <p:spPr>
            <a:xfrm>
              <a:off x="6284106" y="2359291"/>
              <a:ext cx="4469377" cy="3353755"/>
            </a:xfrm>
            <a:prstGeom prst="rect">
              <a:avLst/>
            </a:prstGeom>
          </p:spPr>
        </p:pic>
        <p:pic>
          <p:nvPicPr>
            <p:cNvPr id="10" name="object 10"/>
            <p:cNvPicPr/>
            <p:nvPr/>
          </p:nvPicPr>
          <p:blipFill>
            <a:blip r:embed="rId6" cstate="print"/>
            <a:stretch>
              <a:fillRect/>
            </a:stretch>
          </p:blipFill>
          <p:spPr>
            <a:xfrm>
              <a:off x="1396914" y="5551677"/>
              <a:ext cx="4125452" cy="307165"/>
            </a:xfrm>
            <a:prstGeom prst="rect">
              <a:avLst/>
            </a:prstGeom>
          </p:spPr>
        </p:pic>
        <p:pic>
          <p:nvPicPr>
            <p:cNvPr id="11" name="object 11"/>
            <p:cNvPicPr/>
            <p:nvPr/>
          </p:nvPicPr>
          <p:blipFill>
            <a:blip r:embed="rId6" cstate="print"/>
            <a:stretch>
              <a:fillRect/>
            </a:stretch>
          </p:blipFill>
          <p:spPr>
            <a:xfrm>
              <a:off x="6519367" y="5551677"/>
              <a:ext cx="3935574" cy="307165"/>
            </a:xfrm>
            <a:prstGeom prst="rect">
              <a:avLst/>
            </a:prstGeom>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80796" y="2738124"/>
            <a:ext cx="11342712" cy="4109004"/>
          </a:xfrm>
          <a:prstGeom prst="rect">
            <a:avLst/>
          </a:prstGeom>
        </p:spPr>
      </p:pic>
      <p:pic>
        <p:nvPicPr>
          <p:cNvPr id="5" name="object 5"/>
          <p:cNvPicPr/>
          <p:nvPr/>
        </p:nvPicPr>
        <p:blipFill>
          <a:blip r:embed="rId3" cstate="print"/>
          <a:stretch>
            <a:fillRect/>
          </a:stretch>
        </p:blipFill>
        <p:spPr>
          <a:xfrm>
            <a:off x="664066" y="1630247"/>
            <a:ext cx="232917" cy="232918"/>
          </a:xfrm>
          <a:prstGeom prst="rect">
            <a:avLst/>
          </a:prstGeom>
        </p:spPr>
      </p:pic>
      <p:grpSp>
        <p:nvGrpSpPr>
          <p:cNvPr id="6" name="object 6"/>
          <p:cNvGrpSpPr/>
          <p:nvPr/>
        </p:nvGrpSpPr>
        <p:grpSpPr>
          <a:xfrm>
            <a:off x="1017667" y="3395979"/>
            <a:ext cx="1844039" cy="1056640"/>
            <a:chOff x="1017667" y="3395979"/>
            <a:chExt cx="1844039" cy="1056640"/>
          </a:xfrm>
        </p:grpSpPr>
        <p:pic>
          <p:nvPicPr>
            <p:cNvPr id="7" name="object 7"/>
            <p:cNvPicPr/>
            <p:nvPr/>
          </p:nvPicPr>
          <p:blipFill>
            <a:blip r:embed="rId4" cstate="print"/>
            <a:stretch>
              <a:fillRect/>
            </a:stretch>
          </p:blipFill>
          <p:spPr>
            <a:xfrm>
              <a:off x="1159052" y="3429000"/>
              <a:ext cx="1589328" cy="479564"/>
            </a:xfrm>
            <a:prstGeom prst="rect">
              <a:avLst/>
            </a:prstGeom>
          </p:spPr>
        </p:pic>
        <p:pic>
          <p:nvPicPr>
            <p:cNvPr id="8" name="object 8"/>
            <p:cNvPicPr/>
            <p:nvPr/>
          </p:nvPicPr>
          <p:blipFill>
            <a:blip r:embed="rId5" cstate="print"/>
            <a:stretch>
              <a:fillRect/>
            </a:stretch>
          </p:blipFill>
          <p:spPr>
            <a:xfrm>
              <a:off x="1017667" y="3909679"/>
              <a:ext cx="1843876" cy="542372"/>
            </a:xfrm>
            <a:prstGeom prst="rect">
              <a:avLst/>
            </a:prstGeom>
          </p:spPr>
        </p:pic>
        <p:pic>
          <p:nvPicPr>
            <p:cNvPr id="9" name="object 9"/>
            <p:cNvPicPr/>
            <p:nvPr/>
          </p:nvPicPr>
          <p:blipFill>
            <a:blip r:embed="rId6" cstate="print"/>
            <a:stretch>
              <a:fillRect/>
            </a:stretch>
          </p:blipFill>
          <p:spPr>
            <a:xfrm>
              <a:off x="1490979" y="3395979"/>
              <a:ext cx="952499" cy="500380"/>
            </a:xfrm>
            <a:prstGeom prst="rect">
              <a:avLst/>
            </a:prstGeom>
          </p:spPr>
        </p:pic>
      </p:grpSp>
      <p:sp>
        <p:nvSpPr>
          <p:cNvPr id="10" name="object 10"/>
          <p:cNvSpPr txBox="1"/>
          <p:nvPr/>
        </p:nvSpPr>
        <p:spPr>
          <a:xfrm>
            <a:off x="1371210" y="3448279"/>
            <a:ext cx="7973695" cy="2900680"/>
          </a:xfrm>
          <a:prstGeom prst="rect">
            <a:avLst/>
          </a:prstGeom>
        </p:spPr>
        <p:txBody>
          <a:bodyPr vert="horz" wrap="square" lIns="0" tIns="12700" rIns="0" bIns="0" rtlCol="0">
            <a:spAutoFit/>
          </a:bodyPr>
          <a:lstStyle/>
          <a:p>
            <a:pPr marL="309880">
              <a:lnSpc>
                <a:spcPct val="100000"/>
              </a:lnSpc>
              <a:spcBef>
                <a:spcPts val="100"/>
              </a:spcBef>
            </a:pPr>
            <a:r>
              <a:rPr sz="2400" b="1" spc="-25" dirty="0">
                <a:solidFill>
                  <a:srgbClr val="FFFFFF"/>
                </a:solidFill>
                <a:latin typeface="나눔고딕 ExtraBold"/>
                <a:cs typeface="나눔고딕 ExtraBold"/>
              </a:rPr>
              <a:t>소스</a:t>
            </a:r>
            <a:endParaRPr sz="2400">
              <a:latin typeface="나눔고딕 ExtraBold"/>
              <a:cs typeface="나눔고딕 ExtraBold"/>
            </a:endParaRPr>
          </a:p>
          <a:p>
            <a:pPr>
              <a:lnSpc>
                <a:spcPct val="100000"/>
              </a:lnSpc>
              <a:spcBef>
                <a:spcPts val="60"/>
              </a:spcBef>
            </a:pPr>
            <a:endParaRPr sz="1800">
              <a:latin typeface="나눔고딕 ExtraBold"/>
              <a:cs typeface="나눔고딕 ExtraBold"/>
            </a:endParaRPr>
          </a:p>
          <a:p>
            <a:pPr marL="12700" marR="5080">
              <a:lnSpc>
                <a:spcPct val="100000"/>
              </a:lnSpc>
            </a:pPr>
            <a:r>
              <a:rPr sz="2000" spc="-45" dirty="0">
                <a:latin typeface="나눔고딕"/>
                <a:cs typeface="나눔고딕"/>
              </a:rPr>
              <a:t>&lt;TABLE</a:t>
            </a:r>
            <a:r>
              <a:rPr sz="2000" spc="-75" dirty="0">
                <a:latin typeface="나눔고딕"/>
                <a:cs typeface="나눔고딕"/>
              </a:rPr>
              <a:t> </a:t>
            </a:r>
            <a:r>
              <a:rPr sz="2000" spc="-95" dirty="0">
                <a:latin typeface="나눔고딕"/>
                <a:cs typeface="나눔고딕"/>
              </a:rPr>
              <a:t>WIDTH="400"</a:t>
            </a:r>
            <a:r>
              <a:rPr sz="2000" spc="-45" dirty="0">
                <a:latin typeface="나눔고딕"/>
                <a:cs typeface="나눔고딕"/>
              </a:rPr>
              <a:t> </a:t>
            </a:r>
            <a:r>
              <a:rPr sz="2000" spc="-80" dirty="0">
                <a:latin typeface="나눔고딕"/>
                <a:cs typeface="나눔고딕"/>
              </a:rPr>
              <a:t>HEIGHT="124"</a:t>
            </a:r>
            <a:r>
              <a:rPr sz="2000" spc="-45" dirty="0">
                <a:latin typeface="나눔고딕"/>
                <a:cs typeface="나눔고딕"/>
              </a:rPr>
              <a:t> </a:t>
            </a:r>
            <a:r>
              <a:rPr sz="2000" spc="-90" dirty="0">
                <a:latin typeface="나눔고딕"/>
                <a:cs typeface="나눔고딕"/>
              </a:rPr>
              <a:t>BORDER="1"</a:t>
            </a:r>
            <a:r>
              <a:rPr sz="2000" spc="-35" dirty="0">
                <a:latin typeface="나눔고딕"/>
                <a:cs typeface="나눔고딕"/>
              </a:rPr>
              <a:t> </a:t>
            </a:r>
            <a:r>
              <a:rPr sz="2000" spc="-45" dirty="0">
                <a:solidFill>
                  <a:srgbClr val="FF0000"/>
                </a:solidFill>
                <a:latin typeface="나눔고딕"/>
                <a:cs typeface="나눔고딕"/>
              </a:rPr>
              <a:t>CELLPADDING=20" </a:t>
            </a:r>
            <a:r>
              <a:rPr sz="2000" spc="-30" dirty="0">
                <a:solidFill>
                  <a:srgbClr val="FF0000"/>
                </a:solidFill>
                <a:latin typeface="나눔고딕"/>
                <a:cs typeface="나눔고딕"/>
              </a:rPr>
              <a:t>CELLSPACING="15"</a:t>
            </a:r>
            <a:r>
              <a:rPr sz="2000" spc="-30" dirty="0">
                <a:latin typeface="나눔고딕"/>
                <a:cs typeface="나눔고딕"/>
              </a:rPr>
              <a:t>&gt;</a:t>
            </a:r>
            <a:endParaRPr sz="2000">
              <a:latin typeface="나눔고딕"/>
              <a:cs typeface="나눔고딕"/>
            </a:endParaRPr>
          </a:p>
          <a:p>
            <a:pPr marL="12700">
              <a:lnSpc>
                <a:spcPct val="100000"/>
              </a:lnSpc>
            </a:pPr>
            <a:r>
              <a:rPr sz="2000" dirty="0">
                <a:latin typeface="나눔고딕"/>
                <a:cs typeface="나눔고딕"/>
              </a:rPr>
              <a:t>&lt;CAPTION&gt;&lt;STRONG&gt;</a:t>
            </a:r>
            <a:r>
              <a:rPr sz="2000" dirty="0">
                <a:latin typeface="휴먼아미체"/>
                <a:cs typeface="휴먼아미체"/>
              </a:rPr>
              <a:t>셀패딩</a:t>
            </a:r>
            <a:r>
              <a:rPr sz="2000" dirty="0">
                <a:latin typeface="나눔고딕"/>
                <a:cs typeface="나눔고딕"/>
              </a:rPr>
              <a:t>(a</a:t>
            </a:r>
            <a:r>
              <a:rPr sz="2000" spc="315" dirty="0">
                <a:latin typeface="나눔고딕"/>
                <a:cs typeface="나눔고딕"/>
              </a:rPr>
              <a:t> </a:t>
            </a:r>
            <a:r>
              <a:rPr sz="2000" spc="-10" dirty="0">
                <a:latin typeface="나눔고딕"/>
                <a:cs typeface="나눔고딕"/>
              </a:rPr>
              <a:t>cellpadding)</a:t>
            </a:r>
            <a:r>
              <a:rPr sz="2000" spc="-10" dirty="0">
                <a:latin typeface="휴먼아미체"/>
                <a:cs typeface="휴먼아미체"/>
              </a:rPr>
              <a:t>값</a:t>
            </a:r>
            <a:r>
              <a:rPr sz="2000" spc="-10" dirty="0">
                <a:latin typeface="나눔고딕"/>
                <a:cs typeface="나눔고딕"/>
              </a:rPr>
              <a:t>&lt;/STRONG&gt;&lt;CAPTION&gt;</a:t>
            </a:r>
            <a:endParaRPr sz="2000">
              <a:latin typeface="나눔고딕"/>
              <a:cs typeface="나눔고딕"/>
            </a:endParaRPr>
          </a:p>
          <a:p>
            <a:pPr marL="12700">
              <a:lnSpc>
                <a:spcPct val="100000"/>
              </a:lnSpc>
              <a:spcBef>
                <a:spcPts val="50"/>
              </a:spcBef>
            </a:pPr>
            <a:r>
              <a:rPr sz="2000" spc="-65" dirty="0">
                <a:latin typeface="나눔고딕"/>
                <a:cs typeface="나눔고딕"/>
              </a:rPr>
              <a:t>&lt;TR&gt;&lt;TD</a:t>
            </a:r>
            <a:r>
              <a:rPr sz="2000" spc="-95" dirty="0">
                <a:latin typeface="나눔고딕"/>
                <a:cs typeface="나눔고딕"/>
              </a:rPr>
              <a:t> </a:t>
            </a:r>
            <a:r>
              <a:rPr sz="2000" spc="-10" dirty="0">
                <a:latin typeface="나눔고딕"/>
                <a:cs typeface="나눔고딕"/>
              </a:rPr>
              <a:t>BGCOLOR="#FFFF00"&gt;</a:t>
            </a:r>
            <a:endParaRPr sz="2000">
              <a:latin typeface="나눔고딕"/>
              <a:cs typeface="나눔고딕"/>
            </a:endParaRPr>
          </a:p>
          <a:p>
            <a:pPr marL="12700">
              <a:lnSpc>
                <a:spcPts val="2375"/>
              </a:lnSpc>
            </a:pPr>
            <a:r>
              <a:rPr sz="2000" spc="235" dirty="0">
                <a:latin typeface="맑은 고딕"/>
                <a:cs typeface="맑은 고딕"/>
              </a:rPr>
              <a:t>...(</a:t>
            </a:r>
            <a:r>
              <a:rPr sz="2000" spc="235" dirty="0">
                <a:latin typeface="휴먼아미체"/>
                <a:cs typeface="휴먼아미체"/>
              </a:rPr>
              <a:t>중간</a:t>
            </a:r>
            <a:r>
              <a:rPr sz="2000" spc="-365" dirty="0">
                <a:latin typeface="휴먼아미체"/>
                <a:cs typeface="휴먼아미체"/>
              </a:rPr>
              <a:t> </a:t>
            </a:r>
            <a:r>
              <a:rPr sz="2000" spc="300" dirty="0">
                <a:latin typeface="휴먼아미체"/>
                <a:cs typeface="휴먼아미체"/>
              </a:rPr>
              <a:t>생략</a:t>
            </a:r>
            <a:r>
              <a:rPr sz="2000" spc="300" dirty="0">
                <a:latin typeface="맑은 고딕"/>
                <a:cs typeface="맑은 고딕"/>
              </a:rPr>
              <a:t>)</a:t>
            </a:r>
            <a:endParaRPr sz="2000">
              <a:latin typeface="맑은 고딕"/>
              <a:cs typeface="맑은 고딕"/>
            </a:endParaRPr>
          </a:p>
          <a:p>
            <a:pPr marL="12700">
              <a:lnSpc>
                <a:spcPts val="2375"/>
              </a:lnSpc>
            </a:pPr>
            <a:r>
              <a:rPr sz="2000" spc="-10" dirty="0">
                <a:latin typeface="나눔고딕"/>
                <a:cs typeface="나눔고딕"/>
              </a:rPr>
              <a:t>&lt;/TR&gt;</a:t>
            </a:r>
            <a:endParaRPr sz="2000">
              <a:latin typeface="나눔고딕"/>
              <a:cs typeface="나눔고딕"/>
            </a:endParaRPr>
          </a:p>
          <a:p>
            <a:pPr marL="12700">
              <a:lnSpc>
                <a:spcPct val="100000"/>
              </a:lnSpc>
            </a:pPr>
            <a:r>
              <a:rPr sz="2000" spc="-10" dirty="0">
                <a:latin typeface="나눔고딕"/>
                <a:cs typeface="나눔고딕"/>
              </a:rPr>
              <a:t>&lt;/TABLE&gt;</a:t>
            </a:r>
            <a:endParaRPr sz="2000">
              <a:latin typeface="나눔고딕"/>
              <a:cs typeface="나눔고딕"/>
            </a:endParaRPr>
          </a:p>
        </p:txBody>
      </p:sp>
      <p:sp>
        <p:nvSpPr>
          <p:cNvPr id="15" name="TextBox 14">
            <a:extLst>
              <a:ext uri="{FF2B5EF4-FFF2-40B4-BE49-F238E27FC236}">
                <a16:creationId xmlns:a16="http://schemas.microsoft.com/office/drawing/2014/main" id="{B62BA695-DAA3-C129-2C73-9E4CBDC62398}"/>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&lt;table&gt;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17" name="TextBox 16">
            <a:extLst>
              <a:ext uri="{FF2B5EF4-FFF2-40B4-BE49-F238E27FC236}">
                <a16:creationId xmlns:a16="http://schemas.microsoft.com/office/drawing/2014/main" id="{3BA9B3AA-117F-C8FB-3537-535832894EF4}"/>
              </a:ext>
            </a:extLst>
          </p:cNvPr>
          <p:cNvSpPr txBox="1"/>
          <p:nvPr/>
        </p:nvSpPr>
        <p:spPr>
          <a:xfrm>
            <a:off x="306648" y="1008102"/>
            <a:ext cx="6147706"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셀과</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셀</a:t>
            </a:r>
            <a:r>
              <a:rPr lang="ko-KR" altLang="en-US" sz="2400" b="1" spc="-114"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사이</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여백</a:t>
            </a:r>
            <a:r>
              <a:rPr lang="ko-KR" altLang="en-US" sz="2400" b="1" spc="-125" dirty="0">
                <a:solidFill>
                  <a:srgbClr val="00AFEF"/>
                </a:solidFill>
                <a:latin typeface="나눔고딕 ExtraBold"/>
                <a:cs typeface="나눔고딕 ExtraBold"/>
              </a:rPr>
              <a:t> </a:t>
            </a:r>
            <a:r>
              <a:rPr lang="en-US" altLang="ko-KR" sz="2400" b="1" dirty="0">
                <a:solidFill>
                  <a:srgbClr val="00AFEF"/>
                </a:solidFill>
                <a:latin typeface="한컴산뜻돋움"/>
                <a:cs typeface="한컴산뜻돋움"/>
              </a:rPr>
              <a:t>-</a:t>
            </a:r>
            <a:r>
              <a:rPr lang="ko-KR" altLang="en-US" sz="2400" b="1" spc="-75" dirty="0">
                <a:solidFill>
                  <a:srgbClr val="00AFEF"/>
                </a:solidFill>
                <a:latin typeface="한컴산뜻돋움"/>
                <a:cs typeface="한컴산뜻돋움"/>
              </a:rPr>
              <a:t> </a:t>
            </a:r>
            <a:r>
              <a:rPr lang="en-US" altLang="ko-KR" sz="2400" b="1" spc="-10" dirty="0" err="1">
                <a:solidFill>
                  <a:srgbClr val="00AFEF"/>
                </a:solidFill>
                <a:latin typeface="한컴산뜻돋움"/>
                <a:cs typeface="한컴산뜻돋움"/>
              </a:rPr>
              <a:t>cellspacing</a:t>
            </a:r>
            <a:r>
              <a:rPr lang="ko-KR" altLang="en-US" sz="2400" b="1" spc="-95" dirty="0">
                <a:solidFill>
                  <a:srgbClr val="00AFEF"/>
                </a:solidFill>
                <a:latin typeface="한컴산뜻돋움"/>
                <a:cs typeface="한컴산뜻돋움"/>
              </a:rPr>
              <a:t> </a:t>
            </a:r>
            <a:r>
              <a:rPr lang="ko-KR" altLang="en-US" sz="2400" b="1" spc="-25" dirty="0">
                <a:solidFill>
                  <a:srgbClr val="00AFEF"/>
                </a:solidFill>
                <a:latin typeface="나눔고딕 ExtraBold"/>
                <a:cs typeface="나눔고딕 ExtraBold"/>
              </a:rPr>
              <a:t>속성</a:t>
            </a:r>
            <a:endParaRPr lang="ko-KR" altLang="en-US" sz="2400" dirty="0"/>
          </a:p>
        </p:txBody>
      </p:sp>
      <p:sp>
        <p:nvSpPr>
          <p:cNvPr id="19" name="TextBox 18">
            <a:extLst>
              <a:ext uri="{FF2B5EF4-FFF2-40B4-BE49-F238E27FC236}">
                <a16:creationId xmlns:a16="http://schemas.microsoft.com/office/drawing/2014/main" id="{ADEFFB86-1B03-C677-B242-7463D09215D8}"/>
              </a:ext>
            </a:extLst>
          </p:cNvPr>
          <p:cNvSpPr txBox="1"/>
          <p:nvPr/>
        </p:nvSpPr>
        <p:spPr>
          <a:xfrm>
            <a:off x="968275" y="1655907"/>
            <a:ext cx="10755233" cy="923330"/>
          </a:xfrm>
          <a:prstGeom prst="rect">
            <a:avLst/>
          </a:prstGeom>
          <a:noFill/>
        </p:spPr>
        <p:txBody>
          <a:bodyPr wrap="square">
            <a:spAutoFit/>
          </a:bodyPr>
          <a:lstStyle/>
          <a:p>
            <a:r>
              <a:rPr lang="ko-KR" altLang="en-US" dirty="0"/>
              <a:t>여러 셀로 구성된 표에서 셀의 바깥 여백을 조금 여유롭게 띄어야 할 때 </a:t>
            </a:r>
            <a:r>
              <a:rPr lang="ko-KR" altLang="en-US" dirty="0" err="1"/>
              <a:t>cellspacing</a:t>
            </a:r>
            <a:r>
              <a:rPr lang="ko-KR" altLang="en-US" dirty="0"/>
              <a:t> 속성을 사용한다. </a:t>
            </a:r>
            <a:r>
              <a:rPr lang="ko-KR" altLang="en-US" dirty="0" err="1"/>
              <a:t>cellspacing</a:t>
            </a:r>
            <a:r>
              <a:rPr lang="ko-KR" altLang="en-US" dirty="0"/>
              <a:t> 속성을 사용하지 않을 경우 </a:t>
            </a:r>
            <a:r>
              <a:rPr lang="ko-KR" altLang="en-US" dirty="0" err="1"/>
              <a:t>cellspacing</a:t>
            </a:r>
            <a:r>
              <a:rPr lang="ko-KR" altLang="en-US" dirty="0"/>
              <a:t>=0으로 인식해서 셀과 셀 사이에 여백이 생기지 않는다.</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6248" y="793798"/>
            <a:ext cx="493395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8.</a:t>
            </a:r>
            <a:r>
              <a:rPr sz="2400" b="1" spc="-95"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셀과</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셀</a:t>
            </a:r>
            <a:r>
              <a:rPr sz="2400" b="1" spc="-114"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사이</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여백</a:t>
            </a:r>
            <a:r>
              <a:rPr sz="2400" b="1" spc="-125" dirty="0">
                <a:solidFill>
                  <a:srgbClr val="00AFEF"/>
                </a:solidFill>
                <a:latin typeface="나눔고딕 ExtraBold"/>
                <a:cs typeface="나눔고딕 ExtraBold"/>
              </a:rPr>
              <a:t> </a:t>
            </a:r>
            <a:r>
              <a:rPr sz="2400" b="1" dirty="0">
                <a:solidFill>
                  <a:srgbClr val="00AFEF"/>
                </a:solidFill>
                <a:latin typeface="한컴산뜻돋움"/>
                <a:cs typeface="한컴산뜻돋움"/>
              </a:rPr>
              <a:t>-</a:t>
            </a:r>
            <a:r>
              <a:rPr sz="2400" b="1" spc="-75" dirty="0">
                <a:solidFill>
                  <a:srgbClr val="00AFEF"/>
                </a:solidFill>
                <a:latin typeface="한컴산뜻돋움"/>
                <a:cs typeface="한컴산뜻돋움"/>
              </a:rPr>
              <a:t> </a:t>
            </a:r>
            <a:r>
              <a:rPr sz="2400" b="1" spc="-10" dirty="0">
                <a:solidFill>
                  <a:srgbClr val="00AFEF"/>
                </a:solidFill>
                <a:latin typeface="한컴산뜻돋움"/>
                <a:cs typeface="한컴산뜻돋움"/>
              </a:rPr>
              <a:t>cellspacing</a:t>
            </a:r>
            <a:r>
              <a:rPr sz="2400" b="1" spc="-95" dirty="0">
                <a:solidFill>
                  <a:srgbClr val="00AFEF"/>
                </a:solidFill>
                <a:latin typeface="한컴산뜻돋움"/>
                <a:cs typeface="한컴산뜻돋움"/>
              </a:rPr>
              <a:t> </a:t>
            </a:r>
            <a:r>
              <a:rPr sz="2400" b="1" spc="-25" dirty="0">
                <a:solidFill>
                  <a:srgbClr val="00AFEF"/>
                </a:solidFill>
                <a:latin typeface="나눔고딕 ExtraBold"/>
                <a:cs typeface="나눔고딕 ExtraBold"/>
              </a:rPr>
              <a:t>속성</a:t>
            </a:r>
            <a:endParaRPr sz="2400">
              <a:latin typeface="나눔고딕 ExtraBold"/>
              <a:cs typeface="나눔고딕 ExtraBold"/>
            </a:endParaRPr>
          </a:p>
        </p:txBody>
      </p:sp>
      <p:pic>
        <p:nvPicPr>
          <p:cNvPr id="4" name="object 4"/>
          <p:cNvPicPr/>
          <p:nvPr/>
        </p:nvPicPr>
        <p:blipFill>
          <a:blip r:embed="rId2" cstate="print"/>
          <a:stretch>
            <a:fillRect/>
          </a:stretch>
        </p:blipFill>
        <p:spPr>
          <a:xfrm>
            <a:off x="380796" y="697616"/>
            <a:ext cx="11342712" cy="6160383"/>
          </a:xfrm>
          <a:prstGeom prst="rect">
            <a:avLst/>
          </a:prstGeom>
        </p:spPr>
      </p:pic>
      <p:sp>
        <p:nvSpPr>
          <p:cNvPr id="5" name="object 5"/>
          <p:cNvSpPr txBox="1"/>
          <p:nvPr/>
        </p:nvSpPr>
        <p:spPr>
          <a:xfrm>
            <a:off x="5423830" y="5953753"/>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grpSp>
        <p:nvGrpSpPr>
          <p:cNvPr id="6" name="object 6"/>
          <p:cNvGrpSpPr/>
          <p:nvPr/>
        </p:nvGrpSpPr>
        <p:grpSpPr>
          <a:xfrm>
            <a:off x="1204588" y="2160523"/>
            <a:ext cx="9507220" cy="4008120"/>
            <a:chOff x="1204588" y="2160523"/>
            <a:chExt cx="9507220" cy="4008120"/>
          </a:xfrm>
        </p:grpSpPr>
        <p:pic>
          <p:nvPicPr>
            <p:cNvPr id="7" name="object 7"/>
            <p:cNvPicPr/>
            <p:nvPr/>
          </p:nvPicPr>
          <p:blipFill>
            <a:blip r:embed="rId3" cstate="print"/>
            <a:stretch>
              <a:fillRect/>
            </a:stretch>
          </p:blipFill>
          <p:spPr>
            <a:xfrm>
              <a:off x="5170094" y="5948862"/>
              <a:ext cx="219416" cy="219425"/>
            </a:xfrm>
            <a:prstGeom prst="rect">
              <a:avLst/>
            </a:prstGeom>
          </p:spPr>
        </p:pic>
        <p:pic>
          <p:nvPicPr>
            <p:cNvPr id="8" name="object 8"/>
            <p:cNvPicPr/>
            <p:nvPr/>
          </p:nvPicPr>
          <p:blipFill>
            <a:blip r:embed="rId4" cstate="print"/>
            <a:stretch>
              <a:fillRect/>
            </a:stretch>
          </p:blipFill>
          <p:spPr>
            <a:xfrm>
              <a:off x="1204588" y="2167877"/>
              <a:ext cx="4592136" cy="3579555"/>
            </a:xfrm>
            <a:prstGeom prst="rect">
              <a:avLst/>
            </a:prstGeom>
          </p:spPr>
        </p:pic>
        <p:pic>
          <p:nvPicPr>
            <p:cNvPr id="9" name="object 9"/>
            <p:cNvPicPr/>
            <p:nvPr/>
          </p:nvPicPr>
          <p:blipFill>
            <a:blip r:embed="rId5" cstate="print"/>
            <a:stretch>
              <a:fillRect/>
            </a:stretch>
          </p:blipFill>
          <p:spPr>
            <a:xfrm>
              <a:off x="6458216" y="2849664"/>
              <a:ext cx="4253547" cy="2763189"/>
            </a:xfrm>
            <a:prstGeom prst="rect">
              <a:avLst/>
            </a:prstGeom>
          </p:spPr>
        </p:pic>
        <p:pic>
          <p:nvPicPr>
            <p:cNvPr id="10" name="object 10"/>
            <p:cNvPicPr/>
            <p:nvPr/>
          </p:nvPicPr>
          <p:blipFill>
            <a:blip r:embed="rId6" cstate="print"/>
            <a:stretch>
              <a:fillRect/>
            </a:stretch>
          </p:blipFill>
          <p:spPr>
            <a:xfrm>
              <a:off x="6396698" y="2160523"/>
              <a:ext cx="4313795" cy="778756"/>
            </a:xfrm>
            <a:prstGeom prst="rect">
              <a:avLst/>
            </a:prstGeom>
          </p:spPr>
        </p:pic>
        <p:pic>
          <p:nvPicPr>
            <p:cNvPr id="11" name="object 11"/>
            <p:cNvPicPr/>
            <p:nvPr/>
          </p:nvPicPr>
          <p:blipFill>
            <a:blip r:embed="rId7" cstate="print"/>
            <a:stretch>
              <a:fillRect/>
            </a:stretch>
          </p:blipFill>
          <p:spPr>
            <a:xfrm>
              <a:off x="1483604" y="5581625"/>
              <a:ext cx="4076747" cy="307172"/>
            </a:xfrm>
            <a:prstGeom prst="rect">
              <a:avLst/>
            </a:prstGeom>
          </p:spPr>
        </p:pic>
        <p:pic>
          <p:nvPicPr>
            <p:cNvPr id="12" name="object 12"/>
            <p:cNvPicPr/>
            <p:nvPr/>
          </p:nvPicPr>
          <p:blipFill>
            <a:blip r:embed="rId7" cstate="print"/>
            <a:stretch>
              <a:fillRect/>
            </a:stretch>
          </p:blipFill>
          <p:spPr>
            <a:xfrm>
              <a:off x="6544491" y="5581625"/>
              <a:ext cx="4076746" cy="307172"/>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0" y="367474"/>
              <a:ext cx="6134112" cy="6489745"/>
            </a:xfrm>
            <a:prstGeom prst="rect">
              <a:avLst/>
            </a:prstGeom>
          </p:spPr>
        </p:pic>
        <p:pic>
          <p:nvPicPr>
            <p:cNvPr id="5" name="object 5"/>
            <p:cNvPicPr/>
            <p:nvPr/>
          </p:nvPicPr>
          <p:blipFill>
            <a:blip r:embed="rId4" cstate="print"/>
            <a:stretch>
              <a:fillRect/>
            </a:stretch>
          </p:blipFill>
          <p:spPr>
            <a:xfrm>
              <a:off x="6922096" y="0"/>
              <a:ext cx="3327438" cy="3225786"/>
            </a:xfrm>
            <a:prstGeom prst="rect">
              <a:avLst/>
            </a:prstGeom>
          </p:spPr>
        </p:pic>
        <p:pic>
          <p:nvPicPr>
            <p:cNvPr id="6" name="object 6"/>
            <p:cNvPicPr/>
            <p:nvPr/>
          </p:nvPicPr>
          <p:blipFill>
            <a:blip r:embed="rId5" cstate="print"/>
            <a:stretch>
              <a:fillRect/>
            </a:stretch>
          </p:blipFill>
          <p:spPr>
            <a:xfrm>
              <a:off x="5913691" y="2589377"/>
              <a:ext cx="4343333" cy="4267196"/>
            </a:xfrm>
            <a:prstGeom prst="rect">
              <a:avLst/>
            </a:prstGeom>
          </p:spPr>
        </p:pic>
        <p:pic>
          <p:nvPicPr>
            <p:cNvPr id="7" name="object 7"/>
            <p:cNvPicPr/>
            <p:nvPr/>
          </p:nvPicPr>
          <p:blipFill>
            <a:blip r:embed="rId6" cstate="print"/>
            <a:stretch>
              <a:fillRect/>
            </a:stretch>
          </p:blipFill>
          <p:spPr>
            <a:xfrm>
              <a:off x="10460051" y="0"/>
              <a:ext cx="1731948" cy="6858000"/>
            </a:xfrm>
            <a:prstGeom prst="rect">
              <a:avLst/>
            </a:prstGeom>
          </p:spPr>
        </p:pic>
      </p:grpSp>
      <p:sp>
        <p:nvSpPr>
          <p:cNvPr id="8" name="object 8"/>
          <p:cNvSpPr txBox="1">
            <a:spLocks noGrp="1"/>
          </p:cNvSpPr>
          <p:nvPr>
            <p:ph type="title"/>
          </p:nvPr>
        </p:nvSpPr>
        <p:spPr>
          <a:xfrm>
            <a:off x="273925" y="2124918"/>
            <a:ext cx="4091246" cy="1655580"/>
          </a:xfrm>
          <a:prstGeom prst="rect">
            <a:avLst/>
          </a:prstGeom>
        </p:spPr>
        <p:txBody>
          <a:bodyPr vert="horz" wrap="square" lIns="0" tIns="64769" rIns="0" bIns="0" rtlCol="0">
            <a:spAutoFit/>
          </a:bodyPr>
          <a:lstStyle/>
          <a:p>
            <a:pPr marL="12700">
              <a:lnSpc>
                <a:spcPct val="100000"/>
              </a:lnSpc>
              <a:spcBef>
                <a:spcPts val="509"/>
              </a:spcBef>
            </a:pPr>
            <a:r>
              <a:rPr sz="7500" baseline="-3333" dirty="0"/>
              <a:t>0</a:t>
            </a:r>
            <a:r>
              <a:rPr lang="en-US" sz="7500" baseline="-3333" dirty="0"/>
              <a:t>7</a:t>
            </a:r>
            <a:r>
              <a:rPr sz="7500" spc="-1132" baseline="-3333" dirty="0"/>
              <a:t> </a:t>
            </a:r>
            <a:r>
              <a:rPr sz="1200" b="0" spc="-20" dirty="0">
                <a:latin typeface="나눔고딕"/>
                <a:cs typeface="나눔고딕"/>
              </a:rPr>
              <a:t>[</a:t>
            </a:r>
            <a:r>
              <a:rPr sz="1200" b="1" spc="-20" dirty="0">
                <a:latin typeface="한컴산뜻돋움"/>
                <a:cs typeface="한컴산뜻돋움"/>
              </a:rPr>
              <a:t>HTML</a:t>
            </a:r>
            <a:r>
              <a:rPr sz="1200" b="0" spc="-20" dirty="0">
                <a:latin typeface="나눔고딕"/>
                <a:cs typeface="나눔고딕"/>
              </a:rPr>
              <a:t>+</a:t>
            </a:r>
            <a:r>
              <a:rPr sz="1200" b="1" spc="-20" dirty="0">
                <a:latin typeface="한컴산뜻돋움"/>
                <a:cs typeface="한컴산뜻돋움"/>
              </a:rPr>
              <a:t>CSS</a:t>
            </a:r>
            <a:r>
              <a:rPr sz="1200" b="0" spc="-20" dirty="0">
                <a:latin typeface="나눔고딕"/>
                <a:cs typeface="나눔고딕"/>
              </a:rPr>
              <a:t>+</a:t>
            </a:r>
            <a:r>
              <a:rPr sz="1200" b="0" spc="-45" dirty="0">
                <a:latin typeface="나눔고딕"/>
                <a:cs typeface="나눔고딕"/>
              </a:rPr>
              <a:t> </a:t>
            </a:r>
            <a:r>
              <a:rPr sz="1200" b="1" spc="-10" dirty="0">
                <a:latin typeface="한컴산뜻돋움"/>
                <a:cs typeface="한컴산뜻돋움"/>
              </a:rPr>
              <a:t>JAVASCRIPT</a:t>
            </a:r>
            <a:r>
              <a:rPr sz="1200" b="0" spc="-10" dirty="0">
                <a:latin typeface="나눔고딕"/>
                <a:cs typeface="나눔고딕"/>
              </a:rPr>
              <a:t>]</a:t>
            </a:r>
            <a:endParaRPr sz="1200" dirty="0">
              <a:latin typeface="나눔고딕"/>
              <a:cs typeface="나눔고딕"/>
            </a:endParaRPr>
          </a:p>
          <a:p>
            <a:pPr marL="12700">
              <a:lnSpc>
                <a:spcPct val="100000"/>
              </a:lnSpc>
              <a:spcBef>
                <a:spcPts val="415"/>
              </a:spcBef>
            </a:pPr>
            <a:r>
              <a:rPr sz="5000" spc="-195" dirty="0" err="1"/>
              <a:t>테이블</a:t>
            </a:r>
            <a:r>
              <a:rPr sz="5000" spc="-140" dirty="0"/>
              <a:t> </a:t>
            </a:r>
            <a:r>
              <a:rPr lang="ko-KR" altLang="en-US" sz="5000" spc="-140" dirty="0"/>
              <a:t>아이템</a:t>
            </a:r>
            <a:endParaRPr sz="5000" dirty="0"/>
          </a:p>
        </p:txBody>
      </p:sp>
    </p:spTree>
    <p:extLst>
      <p:ext uri="{BB962C8B-B14F-4D97-AF65-F5344CB8AC3E}">
        <p14:creationId xmlns:p14="http://schemas.microsoft.com/office/powerpoint/2010/main" val="1615748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78600" y="746542"/>
            <a:ext cx="5183505" cy="5910580"/>
            <a:chOff x="5260847" y="947928"/>
            <a:chExt cx="5183505" cy="5910580"/>
          </a:xfrm>
        </p:grpSpPr>
        <p:pic>
          <p:nvPicPr>
            <p:cNvPr id="3" name="object 3"/>
            <p:cNvPicPr/>
            <p:nvPr/>
          </p:nvPicPr>
          <p:blipFill>
            <a:blip r:embed="rId2" cstate="print"/>
            <a:stretch>
              <a:fillRect/>
            </a:stretch>
          </p:blipFill>
          <p:spPr>
            <a:xfrm>
              <a:off x="5373624" y="6553200"/>
              <a:ext cx="4908803" cy="304800"/>
            </a:xfrm>
            <a:prstGeom prst="rect">
              <a:avLst/>
            </a:prstGeom>
          </p:spPr>
        </p:pic>
        <p:pic>
          <p:nvPicPr>
            <p:cNvPr id="4" name="object 4"/>
            <p:cNvPicPr/>
            <p:nvPr/>
          </p:nvPicPr>
          <p:blipFill>
            <a:blip r:embed="rId3" cstate="print"/>
            <a:stretch>
              <a:fillRect/>
            </a:stretch>
          </p:blipFill>
          <p:spPr>
            <a:xfrm>
              <a:off x="5260847" y="947928"/>
              <a:ext cx="5183123" cy="5647321"/>
            </a:xfrm>
            <a:prstGeom prst="rect">
              <a:avLst/>
            </a:prstGeom>
          </p:spPr>
        </p:pic>
      </p:grpSp>
      <p:grpSp>
        <p:nvGrpSpPr>
          <p:cNvPr id="7" name="object 7"/>
          <p:cNvGrpSpPr/>
          <p:nvPr/>
        </p:nvGrpSpPr>
        <p:grpSpPr>
          <a:xfrm>
            <a:off x="419534" y="1251203"/>
            <a:ext cx="4156075" cy="930275"/>
            <a:chOff x="740663" y="1517903"/>
            <a:chExt cx="4156075" cy="930275"/>
          </a:xfrm>
        </p:grpSpPr>
        <p:pic>
          <p:nvPicPr>
            <p:cNvPr id="8" name="object 8"/>
            <p:cNvPicPr/>
            <p:nvPr/>
          </p:nvPicPr>
          <p:blipFill>
            <a:blip r:embed="rId4" cstate="print"/>
            <a:stretch>
              <a:fillRect/>
            </a:stretch>
          </p:blipFill>
          <p:spPr>
            <a:xfrm>
              <a:off x="2975063" y="2059266"/>
              <a:ext cx="1768431" cy="388818"/>
            </a:xfrm>
            <a:prstGeom prst="rect">
              <a:avLst/>
            </a:prstGeom>
          </p:spPr>
        </p:pic>
        <p:pic>
          <p:nvPicPr>
            <p:cNvPr id="9" name="object 9"/>
            <p:cNvPicPr/>
            <p:nvPr/>
          </p:nvPicPr>
          <p:blipFill>
            <a:blip r:embed="rId5" cstate="print"/>
            <a:stretch>
              <a:fillRect/>
            </a:stretch>
          </p:blipFill>
          <p:spPr>
            <a:xfrm>
              <a:off x="740663" y="1517903"/>
              <a:ext cx="4155948" cy="771143"/>
            </a:xfrm>
            <a:prstGeom prst="rect">
              <a:avLst/>
            </a:prstGeom>
          </p:spPr>
        </p:pic>
        <p:pic>
          <p:nvPicPr>
            <p:cNvPr id="10" name="object 10"/>
            <p:cNvPicPr/>
            <p:nvPr/>
          </p:nvPicPr>
          <p:blipFill>
            <a:blip r:embed="rId6" cstate="print"/>
            <a:stretch>
              <a:fillRect/>
            </a:stretch>
          </p:blipFill>
          <p:spPr>
            <a:xfrm>
              <a:off x="826008" y="1716023"/>
              <a:ext cx="460235" cy="460247"/>
            </a:xfrm>
            <a:prstGeom prst="rect">
              <a:avLst/>
            </a:prstGeom>
          </p:spPr>
        </p:pic>
        <p:pic>
          <p:nvPicPr>
            <p:cNvPr id="11" name="object 11"/>
            <p:cNvPicPr/>
            <p:nvPr/>
          </p:nvPicPr>
          <p:blipFill>
            <a:blip r:embed="rId7" cstate="print"/>
            <a:stretch>
              <a:fillRect/>
            </a:stretch>
          </p:blipFill>
          <p:spPr>
            <a:xfrm>
              <a:off x="1168908" y="1598688"/>
              <a:ext cx="1301483" cy="789419"/>
            </a:xfrm>
            <a:prstGeom prst="rect">
              <a:avLst/>
            </a:prstGeom>
          </p:spPr>
        </p:pic>
        <p:pic>
          <p:nvPicPr>
            <p:cNvPr id="12" name="object 12"/>
            <p:cNvPicPr/>
            <p:nvPr/>
          </p:nvPicPr>
          <p:blipFill>
            <a:blip r:embed="rId8" cstate="print"/>
            <a:stretch>
              <a:fillRect/>
            </a:stretch>
          </p:blipFill>
          <p:spPr>
            <a:xfrm>
              <a:off x="2001011" y="1598688"/>
              <a:ext cx="1420355" cy="789419"/>
            </a:xfrm>
            <a:prstGeom prst="rect">
              <a:avLst/>
            </a:prstGeom>
          </p:spPr>
        </p:pic>
        <p:pic>
          <p:nvPicPr>
            <p:cNvPr id="13" name="object 13"/>
            <p:cNvPicPr/>
            <p:nvPr/>
          </p:nvPicPr>
          <p:blipFill>
            <a:blip r:embed="rId9" cstate="print"/>
            <a:stretch>
              <a:fillRect/>
            </a:stretch>
          </p:blipFill>
          <p:spPr>
            <a:xfrm>
              <a:off x="3032759" y="1598676"/>
              <a:ext cx="1141475" cy="789431"/>
            </a:xfrm>
            <a:prstGeom prst="rect">
              <a:avLst/>
            </a:prstGeom>
          </p:spPr>
        </p:pic>
        <p:pic>
          <p:nvPicPr>
            <p:cNvPr id="14" name="object 14"/>
            <p:cNvPicPr/>
            <p:nvPr/>
          </p:nvPicPr>
          <p:blipFill>
            <a:blip r:embed="rId10" cstate="print"/>
            <a:stretch>
              <a:fillRect/>
            </a:stretch>
          </p:blipFill>
          <p:spPr>
            <a:xfrm>
              <a:off x="3704843" y="1598688"/>
              <a:ext cx="1103375" cy="789419"/>
            </a:xfrm>
            <a:prstGeom prst="rect">
              <a:avLst/>
            </a:prstGeom>
          </p:spPr>
        </p:pic>
      </p:grpSp>
      <p:sp>
        <p:nvSpPr>
          <p:cNvPr id="15" name="object 15"/>
          <p:cNvSpPr txBox="1"/>
          <p:nvPr/>
        </p:nvSpPr>
        <p:spPr>
          <a:xfrm>
            <a:off x="1056084" y="1394890"/>
            <a:ext cx="3195955"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한컴산뜻돋움"/>
                <a:cs typeface="한컴산뜻돋움"/>
              </a:rPr>
              <a:t>&lt;UL&gt;</a:t>
            </a:r>
            <a:r>
              <a:rPr sz="2800" b="1" spc="-170" dirty="0">
                <a:solidFill>
                  <a:srgbClr val="FFFFFF"/>
                </a:solidFill>
                <a:latin typeface="한컴산뜻돋움"/>
                <a:cs typeface="한컴산뜻돋움"/>
              </a:rPr>
              <a:t> </a:t>
            </a:r>
            <a:r>
              <a:rPr sz="2800" b="1" spc="-165" dirty="0">
                <a:solidFill>
                  <a:srgbClr val="FFFFFF"/>
                </a:solidFill>
                <a:latin typeface="나눔고딕 ExtraBold"/>
                <a:cs typeface="나눔고딕 ExtraBold"/>
              </a:rPr>
              <a:t>태그와</a:t>
            </a:r>
            <a:r>
              <a:rPr sz="2800" b="1" spc="-150" dirty="0">
                <a:solidFill>
                  <a:srgbClr val="FFFFFF"/>
                </a:solidFill>
                <a:latin typeface="나눔고딕 ExtraBold"/>
                <a:cs typeface="나눔고딕 ExtraBold"/>
              </a:rPr>
              <a:t> </a:t>
            </a:r>
            <a:r>
              <a:rPr sz="2800" b="1" dirty="0">
                <a:solidFill>
                  <a:srgbClr val="FFFFFF"/>
                </a:solidFill>
                <a:latin typeface="한컴산뜻돋움"/>
                <a:cs typeface="한컴산뜻돋움"/>
              </a:rPr>
              <a:t>&lt;LI&gt;</a:t>
            </a:r>
            <a:r>
              <a:rPr sz="2800" b="1" spc="-145" dirty="0">
                <a:solidFill>
                  <a:srgbClr val="FFFFFF"/>
                </a:solidFill>
                <a:latin typeface="한컴산뜻돋움"/>
                <a:cs typeface="한컴산뜻돋움"/>
              </a:rPr>
              <a:t> </a:t>
            </a:r>
            <a:r>
              <a:rPr sz="2800" b="1" spc="-25" dirty="0">
                <a:solidFill>
                  <a:srgbClr val="FFFFFF"/>
                </a:solidFill>
                <a:latin typeface="나눔고딕 ExtraBold"/>
                <a:cs typeface="나눔고딕 ExtraBold"/>
              </a:rPr>
              <a:t>태그</a:t>
            </a:r>
            <a:endParaRPr sz="2800">
              <a:latin typeface="나눔고딕 ExtraBold"/>
              <a:cs typeface="나눔고딕 ExtraBold"/>
            </a:endParaRPr>
          </a:p>
        </p:txBody>
      </p:sp>
      <p:sp>
        <p:nvSpPr>
          <p:cNvPr id="16" name="object 16"/>
          <p:cNvSpPr txBox="1"/>
          <p:nvPr/>
        </p:nvSpPr>
        <p:spPr>
          <a:xfrm>
            <a:off x="9678123" y="575363"/>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17" name="object 17"/>
          <p:cNvPicPr/>
          <p:nvPr/>
        </p:nvPicPr>
        <p:blipFill>
          <a:blip r:embed="rId11" cstate="print"/>
          <a:stretch>
            <a:fillRect/>
          </a:stretch>
        </p:blipFill>
        <p:spPr>
          <a:xfrm>
            <a:off x="9425076" y="569758"/>
            <a:ext cx="219455" cy="219455"/>
          </a:xfrm>
          <a:prstGeom prst="rect">
            <a:avLst/>
          </a:prstGeom>
        </p:spPr>
      </p:pic>
      <p:sp>
        <p:nvSpPr>
          <p:cNvPr id="20" name="TextBox 19">
            <a:extLst>
              <a:ext uri="{FF2B5EF4-FFF2-40B4-BE49-F238E27FC236}">
                <a16:creationId xmlns:a16="http://schemas.microsoft.com/office/drawing/2014/main" id="{24D675AC-18EE-78AA-4677-120455F18DEE}"/>
              </a:ext>
            </a:extLst>
          </p:cNvPr>
          <p:cNvSpPr txBox="1"/>
          <p:nvPr/>
        </p:nvSpPr>
        <p:spPr>
          <a:xfrm>
            <a:off x="306647" y="319086"/>
            <a:ext cx="9365309"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순서가 없는 목록</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5"/>
          <p:cNvGrpSpPr/>
          <p:nvPr/>
        </p:nvGrpSpPr>
        <p:grpSpPr>
          <a:xfrm>
            <a:off x="5010437" y="2360035"/>
            <a:ext cx="6623050" cy="2991485"/>
            <a:chOff x="4956009" y="2773692"/>
            <a:chExt cx="6623050" cy="2991485"/>
          </a:xfrm>
        </p:grpSpPr>
        <p:sp>
          <p:nvSpPr>
            <p:cNvPr id="6" name="object 6"/>
            <p:cNvSpPr/>
            <p:nvPr/>
          </p:nvSpPr>
          <p:spPr>
            <a:xfrm>
              <a:off x="5407940" y="3165196"/>
              <a:ext cx="6164580" cy="2266315"/>
            </a:xfrm>
            <a:custGeom>
              <a:avLst/>
              <a:gdLst/>
              <a:ahLst/>
              <a:cxnLst/>
              <a:rect l="l" t="t" r="r" b="b"/>
              <a:pathLst>
                <a:path w="6164580" h="2266315">
                  <a:moveTo>
                    <a:pt x="6041136" y="0"/>
                  </a:moveTo>
                  <a:lnTo>
                    <a:pt x="123253" y="0"/>
                  </a:lnTo>
                  <a:lnTo>
                    <a:pt x="75277" y="9685"/>
                  </a:lnTo>
                  <a:lnTo>
                    <a:pt x="36099" y="36099"/>
                  </a:lnTo>
                  <a:lnTo>
                    <a:pt x="9685" y="75277"/>
                  </a:lnTo>
                  <a:lnTo>
                    <a:pt x="0" y="123253"/>
                  </a:lnTo>
                  <a:lnTo>
                    <a:pt x="0" y="2142540"/>
                  </a:lnTo>
                  <a:lnTo>
                    <a:pt x="9685" y="2190517"/>
                  </a:lnTo>
                  <a:lnTo>
                    <a:pt x="36099" y="2229694"/>
                  </a:lnTo>
                  <a:lnTo>
                    <a:pt x="75277" y="2256108"/>
                  </a:lnTo>
                  <a:lnTo>
                    <a:pt x="123253" y="2265794"/>
                  </a:lnTo>
                  <a:lnTo>
                    <a:pt x="6041136" y="2265794"/>
                  </a:lnTo>
                  <a:lnTo>
                    <a:pt x="6089112" y="2256108"/>
                  </a:lnTo>
                  <a:lnTo>
                    <a:pt x="6128289" y="2229694"/>
                  </a:lnTo>
                  <a:lnTo>
                    <a:pt x="6154703" y="2190517"/>
                  </a:lnTo>
                  <a:lnTo>
                    <a:pt x="6164389" y="2142540"/>
                  </a:lnTo>
                  <a:lnTo>
                    <a:pt x="6164389" y="123253"/>
                  </a:lnTo>
                  <a:lnTo>
                    <a:pt x="6154703" y="75277"/>
                  </a:lnTo>
                  <a:lnTo>
                    <a:pt x="6128289" y="36099"/>
                  </a:lnTo>
                  <a:lnTo>
                    <a:pt x="6089112" y="9685"/>
                  </a:lnTo>
                  <a:lnTo>
                    <a:pt x="6041136" y="0"/>
                  </a:lnTo>
                  <a:close/>
                </a:path>
              </a:pathLst>
            </a:custGeom>
            <a:solidFill>
              <a:srgbClr val="FFFFFF"/>
            </a:solidFill>
          </p:spPr>
          <p:txBody>
            <a:bodyPr wrap="square" lIns="0" tIns="0" rIns="0" bIns="0" rtlCol="0"/>
            <a:lstStyle/>
            <a:p>
              <a:endParaRPr/>
            </a:p>
          </p:txBody>
        </p:sp>
        <p:sp>
          <p:nvSpPr>
            <p:cNvPr id="7" name="object 7"/>
            <p:cNvSpPr/>
            <p:nvPr/>
          </p:nvSpPr>
          <p:spPr>
            <a:xfrm>
              <a:off x="5407940" y="3165196"/>
              <a:ext cx="6164580" cy="2266315"/>
            </a:xfrm>
            <a:custGeom>
              <a:avLst/>
              <a:gdLst/>
              <a:ahLst/>
              <a:cxnLst/>
              <a:rect l="l" t="t" r="r" b="b"/>
              <a:pathLst>
                <a:path w="6164580" h="2266315">
                  <a:moveTo>
                    <a:pt x="0" y="123253"/>
                  </a:moveTo>
                  <a:lnTo>
                    <a:pt x="9685" y="75277"/>
                  </a:lnTo>
                  <a:lnTo>
                    <a:pt x="36099" y="36099"/>
                  </a:lnTo>
                  <a:lnTo>
                    <a:pt x="75277" y="9685"/>
                  </a:lnTo>
                  <a:lnTo>
                    <a:pt x="123253" y="0"/>
                  </a:lnTo>
                  <a:lnTo>
                    <a:pt x="6041136" y="0"/>
                  </a:lnTo>
                  <a:lnTo>
                    <a:pt x="6089112" y="9685"/>
                  </a:lnTo>
                  <a:lnTo>
                    <a:pt x="6128289" y="36099"/>
                  </a:lnTo>
                  <a:lnTo>
                    <a:pt x="6154703" y="75277"/>
                  </a:lnTo>
                  <a:lnTo>
                    <a:pt x="6164389" y="123253"/>
                  </a:lnTo>
                  <a:lnTo>
                    <a:pt x="6164389" y="2142540"/>
                  </a:lnTo>
                  <a:lnTo>
                    <a:pt x="6154703" y="2190517"/>
                  </a:lnTo>
                  <a:lnTo>
                    <a:pt x="6128289" y="2229694"/>
                  </a:lnTo>
                  <a:lnTo>
                    <a:pt x="6089112" y="2256108"/>
                  </a:lnTo>
                  <a:lnTo>
                    <a:pt x="6041136" y="2265794"/>
                  </a:lnTo>
                  <a:lnTo>
                    <a:pt x="123253" y="2265794"/>
                  </a:lnTo>
                  <a:lnTo>
                    <a:pt x="75277" y="2256108"/>
                  </a:lnTo>
                  <a:lnTo>
                    <a:pt x="36099" y="2229694"/>
                  </a:lnTo>
                  <a:lnTo>
                    <a:pt x="9685" y="2190517"/>
                  </a:lnTo>
                  <a:lnTo>
                    <a:pt x="0" y="2142540"/>
                  </a:lnTo>
                  <a:lnTo>
                    <a:pt x="0" y="123253"/>
                  </a:lnTo>
                  <a:close/>
                </a:path>
              </a:pathLst>
            </a:custGeom>
            <a:ln w="12699">
              <a:solidFill>
                <a:srgbClr val="929292"/>
              </a:solidFill>
            </a:ln>
          </p:spPr>
          <p:txBody>
            <a:bodyPr wrap="square" lIns="0" tIns="0" rIns="0" bIns="0" rtlCol="0"/>
            <a:lstStyle/>
            <a:p>
              <a:endParaRPr/>
            </a:p>
          </p:txBody>
        </p:sp>
        <p:pic>
          <p:nvPicPr>
            <p:cNvPr id="8" name="object 8"/>
            <p:cNvPicPr/>
            <p:nvPr/>
          </p:nvPicPr>
          <p:blipFill>
            <a:blip r:embed="rId2" cstate="print"/>
            <a:stretch>
              <a:fillRect/>
            </a:stretch>
          </p:blipFill>
          <p:spPr>
            <a:xfrm>
              <a:off x="5582300" y="3509915"/>
              <a:ext cx="148501" cy="148488"/>
            </a:xfrm>
            <a:prstGeom prst="rect">
              <a:avLst/>
            </a:prstGeom>
          </p:spPr>
        </p:pic>
        <p:pic>
          <p:nvPicPr>
            <p:cNvPr id="9" name="object 9"/>
            <p:cNvPicPr/>
            <p:nvPr/>
          </p:nvPicPr>
          <p:blipFill>
            <a:blip r:embed="rId2" cstate="print"/>
            <a:stretch>
              <a:fillRect/>
            </a:stretch>
          </p:blipFill>
          <p:spPr>
            <a:xfrm>
              <a:off x="5582300" y="3866495"/>
              <a:ext cx="148501" cy="148488"/>
            </a:xfrm>
            <a:prstGeom prst="rect">
              <a:avLst/>
            </a:prstGeom>
          </p:spPr>
        </p:pic>
        <p:pic>
          <p:nvPicPr>
            <p:cNvPr id="10" name="object 10"/>
            <p:cNvPicPr/>
            <p:nvPr/>
          </p:nvPicPr>
          <p:blipFill>
            <a:blip r:embed="rId2" cstate="print"/>
            <a:stretch>
              <a:fillRect/>
            </a:stretch>
          </p:blipFill>
          <p:spPr>
            <a:xfrm>
              <a:off x="5582300" y="4209182"/>
              <a:ext cx="148501" cy="148488"/>
            </a:xfrm>
            <a:prstGeom prst="rect">
              <a:avLst/>
            </a:prstGeom>
          </p:spPr>
        </p:pic>
        <p:pic>
          <p:nvPicPr>
            <p:cNvPr id="11" name="object 11"/>
            <p:cNvPicPr/>
            <p:nvPr/>
          </p:nvPicPr>
          <p:blipFill>
            <a:blip r:embed="rId2" cstate="print"/>
            <a:stretch>
              <a:fillRect/>
            </a:stretch>
          </p:blipFill>
          <p:spPr>
            <a:xfrm>
              <a:off x="5582300" y="4681743"/>
              <a:ext cx="148501" cy="148488"/>
            </a:xfrm>
            <a:prstGeom prst="rect">
              <a:avLst/>
            </a:prstGeom>
          </p:spPr>
        </p:pic>
        <p:pic>
          <p:nvPicPr>
            <p:cNvPr id="12" name="object 12"/>
            <p:cNvPicPr/>
            <p:nvPr/>
          </p:nvPicPr>
          <p:blipFill>
            <a:blip r:embed="rId2" cstate="print"/>
            <a:stretch>
              <a:fillRect/>
            </a:stretch>
          </p:blipFill>
          <p:spPr>
            <a:xfrm>
              <a:off x="5582300" y="5053044"/>
              <a:ext cx="148501" cy="148488"/>
            </a:xfrm>
            <a:prstGeom prst="rect">
              <a:avLst/>
            </a:prstGeom>
          </p:spPr>
        </p:pic>
        <p:pic>
          <p:nvPicPr>
            <p:cNvPr id="13" name="object 13"/>
            <p:cNvPicPr/>
            <p:nvPr/>
          </p:nvPicPr>
          <p:blipFill>
            <a:blip r:embed="rId3" cstate="print"/>
            <a:stretch>
              <a:fillRect/>
            </a:stretch>
          </p:blipFill>
          <p:spPr>
            <a:xfrm>
              <a:off x="4956009" y="5426270"/>
              <a:ext cx="2507215" cy="338723"/>
            </a:xfrm>
            <a:prstGeom prst="rect">
              <a:avLst/>
            </a:prstGeom>
          </p:spPr>
        </p:pic>
        <p:pic>
          <p:nvPicPr>
            <p:cNvPr id="14" name="object 14"/>
            <p:cNvPicPr/>
            <p:nvPr/>
          </p:nvPicPr>
          <p:blipFill>
            <a:blip r:embed="rId4" cstate="print"/>
            <a:stretch>
              <a:fillRect/>
            </a:stretch>
          </p:blipFill>
          <p:spPr>
            <a:xfrm>
              <a:off x="7458430" y="5426354"/>
              <a:ext cx="2329611" cy="261749"/>
            </a:xfrm>
            <a:prstGeom prst="rect">
              <a:avLst/>
            </a:prstGeom>
          </p:spPr>
        </p:pic>
        <p:pic>
          <p:nvPicPr>
            <p:cNvPr id="15" name="object 15"/>
            <p:cNvPicPr/>
            <p:nvPr/>
          </p:nvPicPr>
          <p:blipFill>
            <a:blip r:embed="rId5" cstate="print"/>
            <a:stretch>
              <a:fillRect/>
            </a:stretch>
          </p:blipFill>
          <p:spPr>
            <a:xfrm>
              <a:off x="7941665" y="2805772"/>
              <a:ext cx="3426726" cy="479577"/>
            </a:xfrm>
            <a:prstGeom prst="rect">
              <a:avLst/>
            </a:prstGeom>
          </p:spPr>
        </p:pic>
        <p:pic>
          <p:nvPicPr>
            <p:cNvPr id="16" name="object 16"/>
            <p:cNvPicPr/>
            <p:nvPr/>
          </p:nvPicPr>
          <p:blipFill>
            <a:blip r:embed="rId6" cstate="print"/>
            <a:stretch>
              <a:fillRect/>
            </a:stretch>
          </p:blipFill>
          <p:spPr>
            <a:xfrm>
              <a:off x="8140700" y="2773692"/>
              <a:ext cx="1224279" cy="500366"/>
            </a:xfrm>
            <a:prstGeom prst="rect">
              <a:avLst/>
            </a:prstGeom>
          </p:spPr>
        </p:pic>
        <p:pic>
          <p:nvPicPr>
            <p:cNvPr id="17" name="object 17"/>
            <p:cNvPicPr/>
            <p:nvPr/>
          </p:nvPicPr>
          <p:blipFill>
            <a:blip r:embed="rId7" cstate="print"/>
            <a:stretch>
              <a:fillRect/>
            </a:stretch>
          </p:blipFill>
          <p:spPr>
            <a:xfrm>
              <a:off x="9022079" y="2773692"/>
              <a:ext cx="680719" cy="500366"/>
            </a:xfrm>
            <a:prstGeom prst="rect">
              <a:avLst/>
            </a:prstGeom>
          </p:spPr>
        </p:pic>
        <p:pic>
          <p:nvPicPr>
            <p:cNvPr id="18" name="object 18"/>
            <p:cNvPicPr/>
            <p:nvPr/>
          </p:nvPicPr>
          <p:blipFill>
            <a:blip r:embed="rId8" cstate="print"/>
            <a:stretch>
              <a:fillRect/>
            </a:stretch>
          </p:blipFill>
          <p:spPr>
            <a:xfrm>
              <a:off x="9362440" y="2773692"/>
              <a:ext cx="952499" cy="500366"/>
            </a:xfrm>
            <a:prstGeom prst="rect">
              <a:avLst/>
            </a:prstGeom>
          </p:spPr>
        </p:pic>
        <p:pic>
          <p:nvPicPr>
            <p:cNvPr id="19" name="object 19"/>
            <p:cNvPicPr/>
            <p:nvPr/>
          </p:nvPicPr>
          <p:blipFill>
            <a:blip r:embed="rId9" cstate="print"/>
            <a:stretch>
              <a:fillRect/>
            </a:stretch>
          </p:blipFill>
          <p:spPr>
            <a:xfrm>
              <a:off x="9973309" y="2773692"/>
              <a:ext cx="1224279" cy="500366"/>
            </a:xfrm>
            <a:prstGeom prst="rect">
              <a:avLst/>
            </a:prstGeom>
          </p:spPr>
        </p:pic>
      </p:grpSp>
      <p:sp>
        <p:nvSpPr>
          <p:cNvPr id="20" name="object 20"/>
          <p:cNvSpPr txBox="1"/>
          <p:nvPr/>
        </p:nvSpPr>
        <p:spPr>
          <a:xfrm>
            <a:off x="5863659" y="2281862"/>
            <a:ext cx="5540375" cy="2568575"/>
          </a:xfrm>
          <a:prstGeom prst="rect">
            <a:avLst/>
          </a:prstGeom>
        </p:spPr>
        <p:txBody>
          <a:bodyPr vert="horz" wrap="square" lIns="0" tIns="142240" rIns="0" bIns="0" rtlCol="0">
            <a:spAutoFit/>
          </a:bodyPr>
          <a:lstStyle/>
          <a:p>
            <a:pPr marL="2520950">
              <a:lnSpc>
                <a:spcPct val="100000"/>
              </a:lnSpc>
              <a:spcBef>
                <a:spcPts val="1120"/>
              </a:spcBef>
            </a:pPr>
            <a:r>
              <a:rPr sz="2400" b="1" spc="-140" dirty="0">
                <a:solidFill>
                  <a:srgbClr val="FFFFFF"/>
                </a:solidFill>
                <a:latin typeface="나눔고딕 ExtraBold"/>
                <a:cs typeface="나눔고딕 ExtraBold"/>
              </a:rPr>
              <a:t>사용할</a:t>
            </a:r>
            <a:r>
              <a:rPr sz="2400" b="1" spc="-145" dirty="0">
                <a:solidFill>
                  <a:srgbClr val="FFFFFF"/>
                </a:solidFill>
                <a:latin typeface="나눔고딕 ExtraBold"/>
                <a:cs typeface="나눔고딕 ExtraBold"/>
              </a:rPr>
              <a:t> 수</a:t>
            </a:r>
            <a:r>
              <a:rPr sz="2400" b="1" spc="-120" dirty="0">
                <a:solidFill>
                  <a:srgbClr val="FFFFFF"/>
                </a:solidFill>
                <a:latin typeface="나눔고딕 ExtraBold"/>
                <a:cs typeface="나눔고딕 ExtraBold"/>
              </a:rPr>
              <a:t> </a:t>
            </a:r>
            <a:r>
              <a:rPr sz="2400" b="1" spc="-145" dirty="0">
                <a:solidFill>
                  <a:srgbClr val="FFFFFF"/>
                </a:solidFill>
                <a:latin typeface="나눔고딕 ExtraBold"/>
                <a:cs typeface="나눔고딕 ExtraBold"/>
              </a:rPr>
              <a:t>있는</a:t>
            </a:r>
            <a:r>
              <a:rPr sz="2400" b="1" spc="-130" dirty="0">
                <a:solidFill>
                  <a:srgbClr val="FFFFFF"/>
                </a:solidFill>
                <a:latin typeface="나눔고딕 ExtraBold"/>
                <a:cs typeface="나눔고딕 ExtraBold"/>
              </a:rPr>
              <a:t> </a:t>
            </a:r>
            <a:r>
              <a:rPr sz="2400" b="1" spc="-25" dirty="0">
                <a:solidFill>
                  <a:srgbClr val="FFFFFF"/>
                </a:solidFill>
                <a:latin typeface="나눔고딕 ExtraBold"/>
                <a:cs typeface="나눔고딕 ExtraBold"/>
              </a:rPr>
              <a:t>속성들</a:t>
            </a:r>
            <a:endParaRPr sz="2400">
              <a:latin typeface="나눔고딕 ExtraBold"/>
              <a:cs typeface="나눔고딕 ExtraBold"/>
            </a:endParaRPr>
          </a:p>
          <a:p>
            <a:pPr marL="12700">
              <a:lnSpc>
                <a:spcPct val="100000"/>
              </a:lnSpc>
              <a:spcBef>
                <a:spcPts val="1020"/>
              </a:spcBef>
            </a:pPr>
            <a:r>
              <a:rPr sz="2400" b="1" spc="-130" dirty="0">
                <a:solidFill>
                  <a:srgbClr val="3B4368"/>
                </a:solidFill>
                <a:latin typeface="한컴산뜻돋움"/>
                <a:cs typeface="한컴산뜻돋움"/>
              </a:rPr>
              <a:t>width</a:t>
            </a:r>
            <a:r>
              <a:rPr sz="2400" b="1" spc="-395" dirty="0">
                <a:solidFill>
                  <a:srgbClr val="3B4368"/>
                </a:solidFill>
                <a:latin typeface="한컴산뜻돋움"/>
                <a:cs typeface="한컴산뜻돋움"/>
              </a:rPr>
              <a:t> </a:t>
            </a:r>
            <a:r>
              <a:rPr sz="2400" b="1" dirty="0">
                <a:solidFill>
                  <a:srgbClr val="3B4368"/>
                </a:solidFill>
                <a:latin typeface="한컴산뜻돋움"/>
                <a:cs typeface="한컴산뜻돋움"/>
              </a:rPr>
              <a:t>/</a:t>
            </a:r>
            <a:r>
              <a:rPr sz="2400" b="1" spc="-370" dirty="0">
                <a:solidFill>
                  <a:srgbClr val="3B4368"/>
                </a:solidFill>
                <a:latin typeface="한컴산뜻돋움"/>
                <a:cs typeface="한컴산뜻돋움"/>
              </a:rPr>
              <a:t> </a:t>
            </a:r>
            <a:r>
              <a:rPr sz="2400" b="1" spc="-135" dirty="0">
                <a:solidFill>
                  <a:srgbClr val="3B4368"/>
                </a:solidFill>
                <a:latin typeface="한컴산뜻돋움"/>
                <a:cs typeface="한컴산뜻돋움"/>
              </a:rPr>
              <a:t>height</a:t>
            </a:r>
            <a:r>
              <a:rPr sz="2400" b="1" spc="-380" dirty="0">
                <a:solidFill>
                  <a:srgbClr val="3B4368"/>
                </a:solidFill>
                <a:latin typeface="한컴산뜻돋움"/>
                <a:cs typeface="한컴산뜻돋움"/>
              </a:rPr>
              <a:t> </a:t>
            </a:r>
            <a:r>
              <a:rPr sz="2400" b="1" dirty="0">
                <a:solidFill>
                  <a:srgbClr val="3B4368"/>
                </a:solidFill>
                <a:latin typeface="한컴산뜻돋움"/>
                <a:cs typeface="한컴산뜻돋움"/>
              </a:rPr>
              <a:t>:</a:t>
            </a:r>
            <a:r>
              <a:rPr sz="2400" b="1" spc="-380" dirty="0">
                <a:solidFill>
                  <a:srgbClr val="3B4368"/>
                </a:solidFill>
                <a:latin typeface="한컴산뜻돋움"/>
                <a:cs typeface="한컴산뜻돋움"/>
              </a:rPr>
              <a:t> </a:t>
            </a:r>
            <a:r>
              <a:rPr sz="2400" spc="575" dirty="0">
                <a:solidFill>
                  <a:srgbClr val="3B4368"/>
                </a:solidFill>
                <a:latin typeface="휴먼아미체"/>
                <a:cs typeface="휴먼아미체"/>
              </a:rPr>
              <a:t>셀의</a:t>
            </a:r>
            <a:r>
              <a:rPr sz="2400" spc="-725" dirty="0">
                <a:solidFill>
                  <a:srgbClr val="3B4368"/>
                </a:solidFill>
                <a:latin typeface="휴먼아미체"/>
                <a:cs typeface="휴먼아미체"/>
              </a:rPr>
              <a:t> </a:t>
            </a:r>
            <a:r>
              <a:rPr sz="2400" spc="575" dirty="0">
                <a:solidFill>
                  <a:srgbClr val="3B4368"/>
                </a:solidFill>
                <a:latin typeface="휴먼아미체"/>
                <a:cs typeface="휴먼아미체"/>
              </a:rPr>
              <a:t>폭</a:t>
            </a:r>
            <a:r>
              <a:rPr sz="2400" spc="575" dirty="0">
                <a:solidFill>
                  <a:srgbClr val="3B4368"/>
                </a:solidFill>
                <a:latin typeface="나눔고딕"/>
                <a:cs typeface="나눔고딕"/>
              </a:rPr>
              <a:t>/</a:t>
            </a:r>
            <a:r>
              <a:rPr sz="2400" spc="575" dirty="0">
                <a:solidFill>
                  <a:srgbClr val="3B4368"/>
                </a:solidFill>
                <a:latin typeface="휴먼아미체"/>
                <a:cs typeface="휴먼아미체"/>
              </a:rPr>
              <a:t>높이</a:t>
            </a:r>
            <a:endParaRPr sz="2400">
              <a:latin typeface="휴먼아미체"/>
              <a:cs typeface="휴먼아미체"/>
            </a:endParaRPr>
          </a:p>
          <a:p>
            <a:pPr marL="12700">
              <a:lnSpc>
                <a:spcPct val="100000"/>
              </a:lnSpc>
            </a:pPr>
            <a:r>
              <a:rPr sz="2400" b="1" spc="-130" dirty="0">
                <a:solidFill>
                  <a:srgbClr val="3B4368"/>
                </a:solidFill>
                <a:latin typeface="한컴산뜻돋움"/>
                <a:cs typeface="한컴산뜻돋움"/>
              </a:rPr>
              <a:t>align</a:t>
            </a:r>
            <a:r>
              <a:rPr sz="2400" b="1" spc="-375" dirty="0">
                <a:solidFill>
                  <a:srgbClr val="3B4368"/>
                </a:solidFill>
                <a:latin typeface="한컴산뜻돋움"/>
                <a:cs typeface="한컴산뜻돋움"/>
              </a:rPr>
              <a:t> </a:t>
            </a:r>
            <a:r>
              <a:rPr sz="2400" b="1" dirty="0">
                <a:solidFill>
                  <a:srgbClr val="3B4368"/>
                </a:solidFill>
                <a:latin typeface="한컴산뜻돋움"/>
                <a:cs typeface="한컴산뜻돋움"/>
              </a:rPr>
              <a:t>:</a:t>
            </a:r>
            <a:r>
              <a:rPr sz="2400" b="1" spc="-380" dirty="0">
                <a:solidFill>
                  <a:srgbClr val="3B4368"/>
                </a:solidFill>
                <a:latin typeface="한컴산뜻돋움"/>
                <a:cs typeface="한컴산뜻돋움"/>
              </a:rPr>
              <a:t> </a:t>
            </a:r>
            <a:r>
              <a:rPr sz="2400" spc="730" dirty="0">
                <a:solidFill>
                  <a:srgbClr val="3B4368"/>
                </a:solidFill>
                <a:latin typeface="휴먼아미체"/>
                <a:cs typeface="휴먼아미체"/>
              </a:rPr>
              <a:t>셀안에있는내용의정렬방법</a:t>
            </a:r>
            <a:endParaRPr sz="2400">
              <a:latin typeface="휴먼아미체"/>
              <a:cs typeface="휴먼아미체"/>
            </a:endParaRPr>
          </a:p>
          <a:p>
            <a:pPr marL="12700">
              <a:lnSpc>
                <a:spcPct val="100000"/>
              </a:lnSpc>
            </a:pPr>
            <a:r>
              <a:rPr sz="2400" b="1" spc="-150" dirty="0">
                <a:solidFill>
                  <a:srgbClr val="3B4368"/>
                </a:solidFill>
                <a:latin typeface="한컴산뜻돋움"/>
                <a:cs typeface="한컴산뜻돋움"/>
              </a:rPr>
              <a:t>bgcolor</a:t>
            </a:r>
            <a:r>
              <a:rPr sz="2400" b="1" spc="-360" dirty="0">
                <a:solidFill>
                  <a:srgbClr val="3B4368"/>
                </a:solidFill>
                <a:latin typeface="한컴산뜻돋움"/>
                <a:cs typeface="한컴산뜻돋움"/>
              </a:rPr>
              <a:t> </a:t>
            </a:r>
            <a:r>
              <a:rPr sz="2400" b="1" dirty="0">
                <a:solidFill>
                  <a:srgbClr val="3B4368"/>
                </a:solidFill>
                <a:latin typeface="한컴산뜻돋움"/>
                <a:cs typeface="한컴산뜻돋움"/>
              </a:rPr>
              <a:t>/</a:t>
            </a:r>
            <a:r>
              <a:rPr sz="2400" b="1" spc="-365" dirty="0">
                <a:solidFill>
                  <a:srgbClr val="3B4368"/>
                </a:solidFill>
                <a:latin typeface="한컴산뜻돋움"/>
                <a:cs typeface="한컴산뜻돋움"/>
              </a:rPr>
              <a:t> </a:t>
            </a:r>
            <a:r>
              <a:rPr sz="2400" b="1" spc="-155" dirty="0">
                <a:solidFill>
                  <a:srgbClr val="3B4368"/>
                </a:solidFill>
                <a:latin typeface="한컴산뜻돋움"/>
                <a:cs typeface="한컴산뜻돋움"/>
              </a:rPr>
              <a:t>background</a:t>
            </a:r>
            <a:r>
              <a:rPr sz="2400" b="1" spc="-325" dirty="0">
                <a:solidFill>
                  <a:srgbClr val="3B4368"/>
                </a:solidFill>
                <a:latin typeface="한컴산뜻돋움"/>
                <a:cs typeface="한컴산뜻돋움"/>
              </a:rPr>
              <a:t> </a:t>
            </a:r>
            <a:r>
              <a:rPr sz="2400" b="1" dirty="0">
                <a:solidFill>
                  <a:srgbClr val="3B4368"/>
                </a:solidFill>
                <a:latin typeface="한컴산뜻돋움"/>
                <a:cs typeface="한컴산뜻돋움"/>
              </a:rPr>
              <a:t>:</a:t>
            </a:r>
            <a:r>
              <a:rPr sz="2400" b="1" spc="-370" dirty="0">
                <a:solidFill>
                  <a:srgbClr val="3B4368"/>
                </a:solidFill>
                <a:latin typeface="한컴산뜻돋움"/>
                <a:cs typeface="한컴산뜻돋움"/>
              </a:rPr>
              <a:t> </a:t>
            </a:r>
            <a:r>
              <a:rPr sz="2400" spc="535" dirty="0">
                <a:solidFill>
                  <a:srgbClr val="3B4368"/>
                </a:solidFill>
                <a:latin typeface="휴먼아미체"/>
                <a:cs typeface="휴먼아미체"/>
              </a:rPr>
              <a:t>셀의배경색</a:t>
            </a:r>
            <a:r>
              <a:rPr sz="2400" spc="535" dirty="0">
                <a:solidFill>
                  <a:srgbClr val="3B4368"/>
                </a:solidFill>
                <a:latin typeface="나눔고딕"/>
                <a:cs typeface="나눔고딕"/>
              </a:rPr>
              <a:t>/</a:t>
            </a:r>
            <a:r>
              <a:rPr sz="2400" spc="535" dirty="0">
                <a:solidFill>
                  <a:srgbClr val="3B4368"/>
                </a:solidFill>
                <a:latin typeface="휴먼아미체"/>
                <a:cs typeface="휴먼아미체"/>
              </a:rPr>
              <a:t>배경이미지</a:t>
            </a:r>
            <a:endParaRPr sz="2400">
              <a:latin typeface="휴먼아미체"/>
              <a:cs typeface="휴먼아미체"/>
            </a:endParaRPr>
          </a:p>
          <a:p>
            <a:pPr marL="12700">
              <a:lnSpc>
                <a:spcPct val="100000"/>
              </a:lnSpc>
              <a:spcBef>
                <a:spcPts val="700"/>
              </a:spcBef>
            </a:pPr>
            <a:r>
              <a:rPr sz="2400" b="1" spc="-140" dirty="0">
                <a:solidFill>
                  <a:srgbClr val="3B4368"/>
                </a:solidFill>
                <a:latin typeface="한컴산뜻돋움"/>
                <a:cs typeface="한컴산뜻돋움"/>
              </a:rPr>
              <a:t>valign</a:t>
            </a:r>
            <a:r>
              <a:rPr sz="2400" b="1" spc="-365" dirty="0">
                <a:solidFill>
                  <a:srgbClr val="3B4368"/>
                </a:solidFill>
                <a:latin typeface="한컴산뜻돋움"/>
                <a:cs typeface="한컴산뜻돋움"/>
              </a:rPr>
              <a:t> </a:t>
            </a:r>
            <a:r>
              <a:rPr sz="2400" b="1" dirty="0">
                <a:solidFill>
                  <a:srgbClr val="3B4368"/>
                </a:solidFill>
                <a:latin typeface="한컴산뜻돋움"/>
                <a:cs typeface="한컴산뜻돋움"/>
              </a:rPr>
              <a:t>:</a:t>
            </a:r>
            <a:r>
              <a:rPr sz="2400" b="1" spc="-365" dirty="0">
                <a:solidFill>
                  <a:srgbClr val="3B4368"/>
                </a:solidFill>
                <a:latin typeface="한컴산뜻돋움"/>
                <a:cs typeface="한컴산뜻돋움"/>
              </a:rPr>
              <a:t> </a:t>
            </a:r>
            <a:r>
              <a:rPr sz="2400" spc="750" dirty="0">
                <a:solidFill>
                  <a:srgbClr val="3B4368"/>
                </a:solidFill>
                <a:latin typeface="휴먼아미체"/>
                <a:cs typeface="휴먼아미체"/>
              </a:rPr>
              <a:t>셀내용의세로정렬방법</a:t>
            </a:r>
            <a:r>
              <a:rPr sz="2400" spc="-710" dirty="0">
                <a:solidFill>
                  <a:srgbClr val="3B4368"/>
                </a:solidFill>
                <a:latin typeface="휴먼아미체"/>
                <a:cs typeface="휴먼아미체"/>
              </a:rPr>
              <a:t> </a:t>
            </a:r>
            <a:r>
              <a:rPr sz="2400" spc="600" dirty="0">
                <a:solidFill>
                  <a:srgbClr val="3B4368"/>
                </a:solidFill>
                <a:latin typeface="휴먼아미체"/>
                <a:cs typeface="휴먼아미체"/>
              </a:rPr>
              <a:t>지정</a:t>
            </a:r>
            <a:endParaRPr sz="2400">
              <a:latin typeface="휴먼아미체"/>
              <a:cs typeface="휴먼아미체"/>
            </a:endParaRPr>
          </a:p>
          <a:p>
            <a:pPr marL="13335">
              <a:lnSpc>
                <a:spcPct val="100000"/>
              </a:lnSpc>
            </a:pPr>
            <a:r>
              <a:rPr sz="2400" b="1" spc="-135" dirty="0">
                <a:solidFill>
                  <a:srgbClr val="3B4368"/>
                </a:solidFill>
                <a:latin typeface="한컴산뜻돋움"/>
                <a:cs typeface="한컴산뜻돋움"/>
              </a:rPr>
              <a:t>nowrap</a:t>
            </a:r>
            <a:r>
              <a:rPr sz="2400" b="1" spc="-375" dirty="0">
                <a:solidFill>
                  <a:srgbClr val="3B4368"/>
                </a:solidFill>
                <a:latin typeface="한컴산뜻돋움"/>
                <a:cs typeface="한컴산뜻돋움"/>
              </a:rPr>
              <a:t> </a:t>
            </a:r>
            <a:r>
              <a:rPr sz="2400" b="1" dirty="0">
                <a:solidFill>
                  <a:srgbClr val="3B4368"/>
                </a:solidFill>
                <a:latin typeface="한컴산뜻돋움"/>
                <a:cs typeface="한컴산뜻돋움"/>
              </a:rPr>
              <a:t>:</a:t>
            </a:r>
            <a:r>
              <a:rPr sz="2400" b="1" spc="-400" dirty="0">
                <a:solidFill>
                  <a:srgbClr val="3B4368"/>
                </a:solidFill>
                <a:latin typeface="한컴산뜻돋움"/>
                <a:cs typeface="한컴산뜻돋움"/>
              </a:rPr>
              <a:t> </a:t>
            </a:r>
            <a:r>
              <a:rPr sz="2400" spc="710" dirty="0">
                <a:solidFill>
                  <a:srgbClr val="3B4368"/>
                </a:solidFill>
                <a:latin typeface="휴먼아미체"/>
                <a:cs typeface="휴먼아미체"/>
              </a:rPr>
              <a:t>셀안에서줄바꿈이되지않도록한다</a:t>
            </a:r>
            <a:r>
              <a:rPr sz="2400" spc="710" dirty="0">
                <a:solidFill>
                  <a:srgbClr val="3B4368"/>
                </a:solidFill>
                <a:latin typeface="나눔고딕"/>
                <a:cs typeface="나눔고딕"/>
              </a:rPr>
              <a:t>.</a:t>
            </a:r>
            <a:endParaRPr sz="2400">
              <a:latin typeface="나눔고딕"/>
              <a:cs typeface="나눔고딕"/>
            </a:endParaRPr>
          </a:p>
        </p:txBody>
      </p:sp>
      <p:grpSp>
        <p:nvGrpSpPr>
          <p:cNvPr id="21" name="object 21"/>
          <p:cNvGrpSpPr/>
          <p:nvPr/>
        </p:nvGrpSpPr>
        <p:grpSpPr>
          <a:xfrm>
            <a:off x="364308" y="2761279"/>
            <a:ext cx="5049520" cy="2266315"/>
            <a:chOff x="309880" y="3174936"/>
            <a:chExt cx="5049520" cy="2266315"/>
          </a:xfrm>
        </p:grpSpPr>
        <p:pic>
          <p:nvPicPr>
            <p:cNvPr id="22" name="object 22"/>
            <p:cNvPicPr/>
            <p:nvPr/>
          </p:nvPicPr>
          <p:blipFill>
            <a:blip r:embed="rId10" cstate="print"/>
            <a:stretch>
              <a:fillRect/>
            </a:stretch>
          </p:blipFill>
          <p:spPr>
            <a:xfrm>
              <a:off x="432718" y="3174936"/>
              <a:ext cx="4754368" cy="2265794"/>
            </a:xfrm>
            <a:prstGeom prst="rect">
              <a:avLst/>
            </a:prstGeom>
          </p:spPr>
        </p:pic>
        <p:pic>
          <p:nvPicPr>
            <p:cNvPr id="23" name="object 23"/>
            <p:cNvPicPr/>
            <p:nvPr/>
          </p:nvPicPr>
          <p:blipFill>
            <a:blip r:embed="rId11" cstate="print"/>
            <a:stretch>
              <a:fillRect/>
            </a:stretch>
          </p:blipFill>
          <p:spPr>
            <a:xfrm>
              <a:off x="311150" y="3614419"/>
              <a:ext cx="1186179" cy="579120"/>
            </a:xfrm>
            <a:prstGeom prst="rect">
              <a:avLst/>
            </a:prstGeom>
          </p:spPr>
        </p:pic>
        <p:pic>
          <p:nvPicPr>
            <p:cNvPr id="24" name="object 24"/>
            <p:cNvPicPr/>
            <p:nvPr/>
          </p:nvPicPr>
          <p:blipFill>
            <a:blip r:embed="rId12" cstate="print"/>
            <a:stretch>
              <a:fillRect/>
            </a:stretch>
          </p:blipFill>
          <p:spPr>
            <a:xfrm>
              <a:off x="1024889" y="3614419"/>
              <a:ext cx="1107439" cy="579120"/>
            </a:xfrm>
            <a:prstGeom prst="rect">
              <a:avLst/>
            </a:prstGeom>
          </p:spPr>
        </p:pic>
        <p:pic>
          <p:nvPicPr>
            <p:cNvPr id="25" name="object 25"/>
            <p:cNvPicPr/>
            <p:nvPr/>
          </p:nvPicPr>
          <p:blipFill>
            <a:blip r:embed="rId13" cstate="print"/>
            <a:stretch>
              <a:fillRect/>
            </a:stretch>
          </p:blipFill>
          <p:spPr>
            <a:xfrm>
              <a:off x="1659889" y="3614419"/>
              <a:ext cx="838200" cy="579120"/>
            </a:xfrm>
            <a:prstGeom prst="rect">
              <a:avLst/>
            </a:prstGeom>
          </p:spPr>
        </p:pic>
        <p:pic>
          <p:nvPicPr>
            <p:cNvPr id="26" name="object 26"/>
            <p:cNvPicPr/>
            <p:nvPr/>
          </p:nvPicPr>
          <p:blipFill>
            <a:blip r:embed="rId12" cstate="print"/>
            <a:stretch>
              <a:fillRect/>
            </a:stretch>
          </p:blipFill>
          <p:spPr>
            <a:xfrm>
              <a:off x="2025649" y="3614419"/>
              <a:ext cx="1107439" cy="579120"/>
            </a:xfrm>
            <a:prstGeom prst="rect">
              <a:avLst/>
            </a:prstGeom>
          </p:spPr>
        </p:pic>
        <p:pic>
          <p:nvPicPr>
            <p:cNvPr id="27" name="object 27"/>
            <p:cNvPicPr/>
            <p:nvPr/>
          </p:nvPicPr>
          <p:blipFill>
            <a:blip r:embed="rId14" cstate="print"/>
            <a:stretch>
              <a:fillRect/>
            </a:stretch>
          </p:blipFill>
          <p:spPr>
            <a:xfrm>
              <a:off x="2740659" y="3614419"/>
              <a:ext cx="948689" cy="579120"/>
            </a:xfrm>
            <a:prstGeom prst="rect">
              <a:avLst/>
            </a:prstGeom>
          </p:spPr>
        </p:pic>
        <p:pic>
          <p:nvPicPr>
            <p:cNvPr id="28" name="object 28"/>
            <p:cNvPicPr/>
            <p:nvPr/>
          </p:nvPicPr>
          <p:blipFill>
            <a:blip r:embed="rId15" cstate="print"/>
            <a:stretch>
              <a:fillRect/>
            </a:stretch>
          </p:blipFill>
          <p:spPr>
            <a:xfrm>
              <a:off x="3216909" y="3614419"/>
              <a:ext cx="2141219" cy="579120"/>
            </a:xfrm>
            <a:prstGeom prst="rect">
              <a:avLst/>
            </a:prstGeom>
          </p:spPr>
        </p:pic>
        <p:pic>
          <p:nvPicPr>
            <p:cNvPr id="29" name="object 29"/>
            <p:cNvPicPr/>
            <p:nvPr/>
          </p:nvPicPr>
          <p:blipFill>
            <a:blip r:embed="rId16" cstate="print"/>
            <a:stretch>
              <a:fillRect/>
            </a:stretch>
          </p:blipFill>
          <p:spPr>
            <a:xfrm>
              <a:off x="349250" y="4041152"/>
              <a:ext cx="1148079" cy="579107"/>
            </a:xfrm>
            <a:prstGeom prst="rect">
              <a:avLst/>
            </a:prstGeom>
          </p:spPr>
        </p:pic>
        <p:pic>
          <p:nvPicPr>
            <p:cNvPr id="30" name="object 30"/>
            <p:cNvPicPr/>
            <p:nvPr/>
          </p:nvPicPr>
          <p:blipFill>
            <a:blip r:embed="rId12" cstate="print"/>
            <a:stretch>
              <a:fillRect/>
            </a:stretch>
          </p:blipFill>
          <p:spPr>
            <a:xfrm>
              <a:off x="1024889" y="4041152"/>
              <a:ext cx="1107439" cy="579107"/>
            </a:xfrm>
            <a:prstGeom prst="rect">
              <a:avLst/>
            </a:prstGeom>
          </p:spPr>
        </p:pic>
        <p:pic>
          <p:nvPicPr>
            <p:cNvPr id="31" name="object 31"/>
            <p:cNvPicPr/>
            <p:nvPr/>
          </p:nvPicPr>
          <p:blipFill>
            <a:blip r:embed="rId13" cstate="print"/>
            <a:stretch>
              <a:fillRect/>
            </a:stretch>
          </p:blipFill>
          <p:spPr>
            <a:xfrm>
              <a:off x="1659890" y="4041152"/>
              <a:ext cx="838200" cy="579107"/>
            </a:xfrm>
            <a:prstGeom prst="rect">
              <a:avLst/>
            </a:prstGeom>
          </p:spPr>
        </p:pic>
        <p:pic>
          <p:nvPicPr>
            <p:cNvPr id="32" name="object 32"/>
            <p:cNvPicPr/>
            <p:nvPr/>
          </p:nvPicPr>
          <p:blipFill>
            <a:blip r:embed="rId12" cstate="print"/>
            <a:stretch>
              <a:fillRect/>
            </a:stretch>
          </p:blipFill>
          <p:spPr>
            <a:xfrm>
              <a:off x="2025649" y="4041152"/>
              <a:ext cx="1107439" cy="579107"/>
            </a:xfrm>
            <a:prstGeom prst="rect">
              <a:avLst/>
            </a:prstGeom>
          </p:spPr>
        </p:pic>
        <p:pic>
          <p:nvPicPr>
            <p:cNvPr id="33" name="object 33"/>
            <p:cNvPicPr/>
            <p:nvPr/>
          </p:nvPicPr>
          <p:blipFill>
            <a:blip r:embed="rId14" cstate="print"/>
            <a:stretch>
              <a:fillRect/>
            </a:stretch>
          </p:blipFill>
          <p:spPr>
            <a:xfrm>
              <a:off x="2740660" y="4041152"/>
              <a:ext cx="948689" cy="579107"/>
            </a:xfrm>
            <a:prstGeom prst="rect">
              <a:avLst/>
            </a:prstGeom>
          </p:spPr>
        </p:pic>
        <p:pic>
          <p:nvPicPr>
            <p:cNvPr id="34" name="object 34"/>
            <p:cNvPicPr/>
            <p:nvPr/>
          </p:nvPicPr>
          <p:blipFill>
            <a:blip r:embed="rId17" cstate="print"/>
            <a:stretch>
              <a:fillRect/>
            </a:stretch>
          </p:blipFill>
          <p:spPr>
            <a:xfrm>
              <a:off x="3216910" y="4041152"/>
              <a:ext cx="2103119" cy="579107"/>
            </a:xfrm>
            <a:prstGeom prst="rect">
              <a:avLst/>
            </a:prstGeom>
          </p:spPr>
        </p:pic>
        <p:pic>
          <p:nvPicPr>
            <p:cNvPr id="35" name="object 35"/>
            <p:cNvPicPr/>
            <p:nvPr/>
          </p:nvPicPr>
          <p:blipFill>
            <a:blip r:embed="rId18" cstate="print"/>
            <a:stretch>
              <a:fillRect/>
            </a:stretch>
          </p:blipFill>
          <p:spPr>
            <a:xfrm>
              <a:off x="309880" y="4467859"/>
              <a:ext cx="1187449" cy="579120"/>
            </a:xfrm>
            <a:prstGeom prst="rect">
              <a:avLst/>
            </a:prstGeom>
          </p:spPr>
        </p:pic>
        <p:pic>
          <p:nvPicPr>
            <p:cNvPr id="36" name="object 36"/>
            <p:cNvPicPr/>
            <p:nvPr/>
          </p:nvPicPr>
          <p:blipFill>
            <a:blip r:embed="rId12" cstate="print"/>
            <a:stretch>
              <a:fillRect/>
            </a:stretch>
          </p:blipFill>
          <p:spPr>
            <a:xfrm>
              <a:off x="1024889" y="4467859"/>
              <a:ext cx="1107439" cy="579120"/>
            </a:xfrm>
            <a:prstGeom prst="rect">
              <a:avLst/>
            </a:prstGeom>
          </p:spPr>
        </p:pic>
        <p:pic>
          <p:nvPicPr>
            <p:cNvPr id="37" name="object 37"/>
            <p:cNvPicPr/>
            <p:nvPr/>
          </p:nvPicPr>
          <p:blipFill>
            <a:blip r:embed="rId13" cstate="print"/>
            <a:stretch>
              <a:fillRect/>
            </a:stretch>
          </p:blipFill>
          <p:spPr>
            <a:xfrm>
              <a:off x="1659889" y="4467859"/>
              <a:ext cx="838200" cy="579120"/>
            </a:xfrm>
            <a:prstGeom prst="rect">
              <a:avLst/>
            </a:prstGeom>
          </p:spPr>
        </p:pic>
        <p:pic>
          <p:nvPicPr>
            <p:cNvPr id="38" name="object 38"/>
            <p:cNvPicPr/>
            <p:nvPr/>
          </p:nvPicPr>
          <p:blipFill>
            <a:blip r:embed="rId12" cstate="print"/>
            <a:stretch>
              <a:fillRect/>
            </a:stretch>
          </p:blipFill>
          <p:spPr>
            <a:xfrm>
              <a:off x="2025649" y="4467859"/>
              <a:ext cx="1107439" cy="579120"/>
            </a:xfrm>
            <a:prstGeom prst="rect">
              <a:avLst/>
            </a:prstGeom>
          </p:spPr>
        </p:pic>
        <p:pic>
          <p:nvPicPr>
            <p:cNvPr id="39" name="object 39"/>
            <p:cNvPicPr/>
            <p:nvPr/>
          </p:nvPicPr>
          <p:blipFill>
            <a:blip r:embed="rId14" cstate="print"/>
            <a:stretch>
              <a:fillRect/>
            </a:stretch>
          </p:blipFill>
          <p:spPr>
            <a:xfrm>
              <a:off x="2740659" y="4467859"/>
              <a:ext cx="948689" cy="579120"/>
            </a:xfrm>
            <a:prstGeom prst="rect">
              <a:avLst/>
            </a:prstGeom>
          </p:spPr>
        </p:pic>
        <p:pic>
          <p:nvPicPr>
            <p:cNvPr id="40" name="object 40"/>
            <p:cNvPicPr/>
            <p:nvPr/>
          </p:nvPicPr>
          <p:blipFill>
            <a:blip r:embed="rId19" cstate="print"/>
            <a:stretch>
              <a:fillRect/>
            </a:stretch>
          </p:blipFill>
          <p:spPr>
            <a:xfrm>
              <a:off x="3216909" y="4467859"/>
              <a:ext cx="2142489" cy="579120"/>
            </a:xfrm>
            <a:prstGeom prst="rect">
              <a:avLst/>
            </a:prstGeom>
          </p:spPr>
        </p:pic>
      </p:grpSp>
      <p:sp>
        <p:nvSpPr>
          <p:cNvPr id="41" name="object 41"/>
          <p:cNvSpPr txBox="1"/>
          <p:nvPr/>
        </p:nvSpPr>
        <p:spPr>
          <a:xfrm>
            <a:off x="572504" y="3261783"/>
            <a:ext cx="4521835" cy="1305560"/>
          </a:xfrm>
          <a:prstGeom prst="rect">
            <a:avLst/>
          </a:prstGeom>
        </p:spPr>
        <p:txBody>
          <a:bodyPr vert="horz" wrap="square" lIns="0" tIns="12700" rIns="0" bIns="0" rtlCol="0">
            <a:spAutoFit/>
          </a:bodyPr>
          <a:lstStyle/>
          <a:p>
            <a:pPr marL="13970">
              <a:lnSpc>
                <a:spcPct val="100000"/>
              </a:lnSpc>
              <a:spcBef>
                <a:spcPts val="100"/>
              </a:spcBef>
            </a:pPr>
            <a:r>
              <a:rPr sz="2800" b="1" dirty="0">
                <a:solidFill>
                  <a:srgbClr val="FFFFFF"/>
                </a:solidFill>
                <a:latin typeface="한컴산뜻돋움"/>
                <a:cs typeface="한컴산뜻돋움"/>
              </a:rPr>
              <a:t>&lt;TH</a:t>
            </a:r>
            <a:r>
              <a:rPr sz="2800" b="1" spc="-85" dirty="0">
                <a:solidFill>
                  <a:srgbClr val="FFFFFF"/>
                </a:solidFill>
                <a:latin typeface="한컴산뜻돋움"/>
                <a:cs typeface="한컴산뜻돋움"/>
              </a:rPr>
              <a:t> </a:t>
            </a:r>
            <a:r>
              <a:rPr sz="2800" b="1" spc="-114" dirty="0">
                <a:solidFill>
                  <a:srgbClr val="FFFFFF"/>
                </a:solidFill>
                <a:latin typeface="나눔고딕 ExtraBold"/>
                <a:cs typeface="나눔고딕 ExtraBold"/>
              </a:rPr>
              <a:t>속성</a:t>
            </a:r>
            <a:r>
              <a:rPr sz="2800" b="1" spc="-114" dirty="0">
                <a:solidFill>
                  <a:srgbClr val="FFFFFF"/>
                </a:solidFill>
                <a:latin typeface="한컴산뜻돋움"/>
                <a:cs typeface="한컴산뜻돋움"/>
              </a:rPr>
              <a:t>=“</a:t>
            </a:r>
            <a:r>
              <a:rPr sz="2800" b="1" spc="-114" dirty="0">
                <a:solidFill>
                  <a:srgbClr val="FFFFFF"/>
                </a:solidFill>
                <a:latin typeface="나눔고딕 ExtraBold"/>
                <a:cs typeface="나눔고딕 ExtraBold"/>
              </a:rPr>
              <a:t>속성 </a:t>
            </a:r>
            <a:r>
              <a:rPr sz="2800" b="1" dirty="0">
                <a:solidFill>
                  <a:srgbClr val="FFFFFF"/>
                </a:solidFill>
                <a:latin typeface="나눔고딕 ExtraBold"/>
                <a:cs typeface="나눔고딕 ExtraBold"/>
              </a:rPr>
              <a:t>값”</a:t>
            </a:r>
            <a:r>
              <a:rPr sz="2800" b="1" dirty="0">
                <a:solidFill>
                  <a:srgbClr val="FFFFFF"/>
                </a:solidFill>
                <a:latin typeface="한컴산뜻돋움"/>
                <a:cs typeface="한컴산뜻돋움"/>
              </a:rPr>
              <a:t>&gt;</a:t>
            </a:r>
            <a:r>
              <a:rPr sz="2800" b="1" spc="-90" dirty="0">
                <a:solidFill>
                  <a:srgbClr val="FFFFFF"/>
                </a:solidFill>
                <a:latin typeface="한컴산뜻돋움"/>
                <a:cs typeface="한컴산뜻돋움"/>
              </a:rPr>
              <a:t> </a:t>
            </a:r>
            <a:r>
              <a:rPr sz="2800" b="1" dirty="0">
                <a:solidFill>
                  <a:srgbClr val="FFFFFF"/>
                </a:solidFill>
                <a:latin typeface="한컴산뜻돋움"/>
                <a:cs typeface="한컴산뜻돋움"/>
              </a:rPr>
              <a:t>...</a:t>
            </a:r>
            <a:r>
              <a:rPr sz="2800" b="1" spc="-55" dirty="0">
                <a:solidFill>
                  <a:srgbClr val="FFFFFF"/>
                </a:solidFill>
                <a:latin typeface="한컴산뜻돋움"/>
                <a:cs typeface="한컴산뜻돋움"/>
              </a:rPr>
              <a:t> </a:t>
            </a:r>
            <a:r>
              <a:rPr sz="2800" b="1" spc="-20" dirty="0">
                <a:solidFill>
                  <a:srgbClr val="FFFFFF"/>
                </a:solidFill>
                <a:latin typeface="한컴산뜻돋움"/>
                <a:cs typeface="한컴산뜻돋움"/>
              </a:rPr>
              <a:t>&lt;/TH&gt;</a:t>
            </a:r>
            <a:endParaRPr sz="2800">
              <a:latin typeface="한컴산뜻돋움"/>
              <a:cs typeface="한컴산뜻돋움"/>
            </a:endParaRPr>
          </a:p>
          <a:p>
            <a:pPr marL="52069">
              <a:lnSpc>
                <a:spcPct val="100000"/>
              </a:lnSpc>
            </a:pPr>
            <a:r>
              <a:rPr sz="2800" b="1" dirty="0">
                <a:solidFill>
                  <a:srgbClr val="FFFFFF"/>
                </a:solidFill>
                <a:latin typeface="한컴산뜻돋움"/>
                <a:cs typeface="한컴산뜻돋움"/>
              </a:rPr>
              <a:t>&lt;TR</a:t>
            </a:r>
            <a:r>
              <a:rPr sz="2800" b="1" spc="-80" dirty="0">
                <a:solidFill>
                  <a:srgbClr val="FFFFFF"/>
                </a:solidFill>
                <a:latin typeface="한컴산뜻돋움"/>
                <a:cs typeface="한컴산뜻돋움"/>
              </a:rPr>
              <a:t> </a:t>
            </a:r>
            <a:r>
              <a:rPr sz="2800" b="1" spc="-114" dirty="0">
                <a:solidFill>
                  <a:srgbClr val="FFFFFF"/>
                </a:solidFill>
                <a:latin typeface="나눔고딕 ExtraBold"/>
                <a:cs typeface="나눔고딕 ExtraBold"/>
              </a:rPr>
              <a:t>속성</a:t>
            </a:r>
            <a:r>
              <a:rPr sz="2800" b="1" spc="-114" dirty="0">
                <a:solidFill>
                  <a:srgbClr val="FFFFFF"/>
                </a:solidFill>
                <a:latin typeface="한컴산뜻돋움"/>
                <a:cs typeface="한컴산뜻돋움"/>
              </a:rPr>
              <a:t>=“</a:t>
            </a:r>
            <a:r>
              <a:rPr sz="2800" b="1" spc="-114" dirty="0">
                <a:solidFill>
                  <a:srgbClr val="FFFFFF"/>
                </a:solidFill>
                <a:latin typeface="나눔고딕 ExtraBold"/>
                <a:cs typeface="나눔고딕 ExtraBold"/>
              </a:rPr>
              <a:t>속성 </a:t>
            </a:r>
            <a:r>
              <a:rPr sz="2800" b="1" dirty="0">
                <a:solidFill>
                  <a:srgbClr val="FFFFFF"/>
                </a:solidFill>
                <a:latin typeface="나눔고딕 ExtraBold"/>
                <a:cs typeface="나눔고딕 ExtraBold"/>
              </a:rPr>
              <a:t>값”</a:t>
            </a:r>
            <a:r>
              <a:rPr sz="2800" b="1" dirty="0">
                <a:solidFill>
                  <a:srgbClr val="FFFFFF"/>
                </a:solidFill>
                <a:latin typeface="한컴산뜻돋움"/>
                <a:cs typeface="한컴산뜻돋움"/>
              </a:rPr>
              <a:t>&gt;</a:t>
            </a:r>
            <a:r>
              <a:rPr sz="2800" b="1" spc="-90" dirty="0">
                <a:solidFill>
                  <a:srgbClr val="FFFFFF"/>
                </a:solidFill>
                <a:latin typeface="한컴산뜻돋움"/>
                <a:cs typeface="한컴산뜻돋움"/>
              </a:rPr>
              <a:t> </a:t>
            </a:r>
            <a:r>
              <a:rPr sz="2800" b="1" dirty="0">
                <a:solidFill>
                  <a:srgbClr val="FFFFFF"/>
                </a:solidFill>
                <a:latin typeface="한컴산뜻돋움"/>
                <a:cs typeface="한컴산뜻돋움"/>
              </a:rPr>
              <a:t>...</a:t>
            </a:r>
            <a:r>
              <a:rPr sz="2800" b="1" spc="-55" dirty="0">
                <a:solidFill>
                  <a:srgbClr val="FFFFFF"/>
                </a:solidFill>
                <a:latin typeface="한컴산뜻돋움"/>
                <a:cs typeface="한컴산뜻돋움"/>
              </a:rPr>
              <a:t> </a:t>
            </a:r>
            <a:r>
              <a:rPr sz="2800" b="1" spc="-10" dirty="0">
                <a:solidFill>
                  <a:srgbClr val="FFFFFF"/>
                </a:solidFill>
                <a:latin typeface="한컴산뜻돋움"/>
                <a:cs typeface="한컴산뜻돋움"/>
              </a:rPr>
              <a:t>&lt;/TR&gt;</a:t>
            </a:r>
            <a:endParaRPr sz="2800">
              <a:latin typeface="한컴산뜻돋움"/>
              <a:cs typeface="한컴산뜻돋움"/>
            </a:endParaRPr>
          </a:p>
          <a:p>
            <a:pPr marL="12700">
              <a:lnSpc>
                <a:spcPct val="100000"/>
              </a:lnSpc>
            </a:pPr>
            <a:r>
              <a:rPr sz="2800" b="1" dirty="0">
                <a:solidFill>
                  <a:srgbClr val="FFFFFF"/>
                </a:solidFill>
                <a:latin typeface="한컴산뜻돋움"/>
                <a:cs typeface="한컴산뜻돋움"/>
              </a:rPr>
              <a:t>&lt;TD</a:t>
            </a:r>
            <a:r>
              <a:rPr sz="2800" b="1" spc="-80" dirty="0">
                <a:solidFill>
                  <a:srgbClr val="FFFFFF"/>
                </a:solidFill>
                <a:latin typeface="한컴산뜻돋움"/>
                <a:cs typeface="한컴산뜻돋움"/>
              </a:rPr>
              <a:t> </a:t>
            </a:r>
            <a:r>
              <a:rPr sz="2800" b="1" spc="-114" dirty="0">
                <a:solidFill>
                  <a:srgbClr val="FFFFFF"/>
                </a:solidFill>
                <a:latin typeface="나눔고딕 ExtraBold"/>
                <a:cs typeface="나눔고딕 ExtraBold"/>
              </a:rPr>
              <a:t>속성</a:t>
            </a:r>
            <a:r>
              <a:rPr sz="2800" b="1" spc="-114" dirty="0">
                <a:solidFill>
                  <a:srgbClr val="FFFFFF"/>
                </a:solidFill>
                <a:latin typeface="한컴산뜻돋움"/>
                <a:cs typeface="한컴산뜻돋움"/>
              </a:rPr>
              <a:t>=“</a:t>
            </a:r>
            <a:r>
              <a:rPr sz="2800" b="1" spc="-114" dirty="0">
                <a:solidFill>
                  <a:srgbClr val="FFFFFF"/>
                </a:solidFill>
                <a:latin typeface="나눔고딕 ExtraBold"/>
                <a:cs typeface="나눔고딕 ExtraBold"/>
              </a:rPr>
              <a:t>속성 </a:t>
            </a:r>
            <a:r>
              <a:rPr sz="2800" b="1" dirty="0">
                <a:solidFill>
                  <a:srgbClr val="FFFFFF"/>
                </a:solidFill>
                <a:latin typeface="나눔고딕 ExtraBold"/>
                <a:cs typeface="나눔고딕 ExtraBold"/>
              </a:rPr>
              <a:t>값”</a:t>
            </a:r>
            <a:r>
              <a:rPr sz="2800" b="1" dirty="0">
                <a:solidFill>
                  <a:srgbClr val="FFFFFF"/>
                </a:solidFill>
                <a:latin typeface="한컴산뜻돋움"/>
                <a:cs typeface="한컴산뜻돋움"/>
              </a:rPr>
              <a:t>&gt;</a:t>
            </a:r>
            <a:r>
              <a:rPr sz="2800" b="1" spc="-75" dirty="0">
                <a:solidFill>
                  <a:srgbClr val="FFFFFF"/>
                </a:solidFill>
                <a:latin typeface="한컴산뜻돋움"/>
                <a:cs typeface="한컴산뜻돋움"/>
              </a:rPr>
              <a:t> </a:t>
            </a:r>
            <a:r>
              <a:rPr sz="2800" b="1" dirty="0">
                <a:solidFill>
                  <a:srgbClr val="FFFFFF"/>
                </a:solidFill>
                <a:latin typeface="한컴산뜻돋움"/>
                <a:cs typeface="한컴산뜻돋움"/>
              </a:rPr>
              <a:t>...</a:t>
            </a:r>
            <a:r>
              <a:rPr sz="2800" b="1" spc="-65" dirty="0">
                <a:solidFill>
                  <a:srgbClr val="FFFFFF"/>
                </a:solidFill>
                <a:latin typeface="한컴산뜻돋움"/>
                <a:cs typeface="한컴산뜻돋움"/>
              </a:rPr>
              <a:t> </a:t>
            </a:r>
            <a:r>
              <a:rPr sz="2800" b="1" spc="-10" dirty="0">
                <a:solidFill>
                  <a:srgbClr val="FFFFFF"/>
                </a:solidFill>
                <a:latin typeface="한컴산뜻돋움"/>
                <a:cs typeface="한컴산뜻돋움"/>
              </a:rPr>
              <a:t>&lt;/TD&gt;</a:t>
            </a:r>
            <a:endParaRPr sz="2800">
              <a:latin typeface="한컴산뜻돋움"/>
              <a:cs typeface="한컴산뜻돋움"/>
            </a:endParaRPr>
          </a:p>
        </p:txBody>
      </p:sp>
      <p:grpSp>
        <p:nvGrpSpPr>
          <p:cNvPr id="42" name="object 42"/>
          <p:cNvGrpSpPr/>
          <p:nvPr/>
        </p:nvGrpSpPr>
        <p:grpSpPr>
          <a:xfrm>
            <a:off x="266289" y="2431371"/>
            <a:ext cx="5339715" cy="2920365"/>
            <a:chOff x="211861" y="2845028"/>
            <a:chExt cx="5339715" cy="2920365"/>
          </a:xfrm>
        </p:grpSpPr>
        <p:pic>
          <p:nvPicPr>
            <p:cNvPr id="43" name="object 43"/>
            <p:cNvPicPr/>
            <p:nvPr/>
          </p:nvPicPr>
          <p:blipFill>
            <a:blip r:embed="rId3" cstate="print"/>
            <a:stretch>
              <a:fillRect/>
            </a:stretch>
          </p:blipFill>
          <p:spPr>
            <a:xfrm>
              <a:off x="718985" y="5426270"/>
              <a:ext cx="2507216" cy="338716"/>
            </a:xfrm>
            <a:prstGeom prst="rect">
              <a:avLst/>
            </a:prstGeom>
          </p:spPr>
        </p:pic>
        <p:pic>
          <p:nvPicPr>
            <p:cNvPr id="44" name="object 44"/>
            <p:cNvPicPr/>
            <p:nvPr/>
          </p:nvPicPr>
          <p:blipFill>
            <a:blip r:embed="rId4" cstate="print"/>
            <a:stretch>
              <a:fillRect/>
            </a:stretch>
          </p:blipFill>
          <p:spPr>
            <a:xfrm>
              <a:off x="3221406" y="5426354"/>
              <a:ext cx="2329611" cy="261749"/>
            </a:xfrm>
            <a:prstGeom prst="rect">
              <a:avLst/>
            </a:prstGeom>
          </p:spPr>
        </p:pic>
        <p:pic>
          <p:nvPicPr>
            <p:cNvPr id="45" name="object 45"/>
            <p:cNvPicPr/>
            <p:nvPr/>
          </p:nvPicPr>
          <p:blipFill>
            <a:blip r:embed="rId20" cstate="print"/>
            <a:stretch>
              <a:fillRect/>
            </a:stretch>
          </p:blipFill>
          <p:spPr>
            <a:xfrm>
              <a:off x="2536676" y="2845028"/>
              <a:ext cx="2507216" cy="338720"/>
            </a:xfrm>
            <a:prstGeom prst="rect">
              <a:avLst/>
            </a:prstGeom>
          </p:spPr>
        </p:pic>
        <p:pic>
          <p:nvPicPr>
            <p:cNvPr id="46" name="object 46"/>
            <p:cNvPicPr/>
            <p:nvPr/>
          </p:nvPicPr>
          <p:blipFill>
            <a:blip r:embed="rId21" cstate="print"/>
            <a:stretch>
              <a:fillRect/>
            </a:stretch>
          </p:blipFill>
          <p:spPr>
            <a:xfrm>
              <a:off x="211861" y="2921916"/>
              <a:ext cx="2329611" cy="261752"/>
            </a:xfrm>
            <a:prstGeom prst="rect">
              <a:avLst/>
            </a:prstGeom>
          </p:spPr>
        </p:pic>
      </p:grpSp>
      <p:sp>
        <p:nvSpPr>
          <p:cNvPr id="47" name="TextBox 46">
            <a:extLst>
              <a:ext uri="{FF2B5EF4-FFF2-40B4-BE49-F238E27FC236}">
                <a16:creationId xmlns:a16="http://schemas.microsoft.com/office/drawing/2014/main" id="{6585562D-531E-682A-7A33-112BC68303BB}"/>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a:t>
            </a:r>
            <a:r>
              <a:rPr lang="en-US" altLang="ko-KR"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th</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&gt;, &lt;tr&gt;, &lt;td&gt;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51" name="TextBox 50">
            <a:extLst>
              <a:ext uri="{FF2B5EF4-FFF2-40B4-BE49-F238E27FC236}">
                <a16:creationId xmlns:a16="http://schemas.microsoft.com/office/drawing/2014/main" id="{0071DB98-4C71-5CE7-42B5-0B3C50D41A51}"/>
              </a:ext>
            </a:extLst>
          </p:cNvPr>
          <p:cNvSpPr txBox="1"/>
          <p:nvPr/>
        </p:nvSpPr>
        <p:spPr>
          <a:xfrm>
            <a:off x="375194" y="1261471"/>
            <a:ext cx="11125563" cy="646331"/>
          </a:xfrm>
          <a:prstGeom prst="rect">
            <a:avLst/>
          </a:prstGeom>
          <a:noFill/>
        </p:spPr>
        <p:txBody>
          <a:bodyPr wrap="square">
            <a:spAutoFit/>
          </a:bodyPr>
          <a:lstStyle/>
          <a:p>
            <a:r>
              <a:rPr lang="ko-KR" altLang="en-US" dirty="0"/>
              <a:t>앞에서 &lt;TABLE&gt; 태그에 대한 속성들을 살펴보았다. 이 속성들은 표 전체에 적용하는 속성이었다. 이번에는 한 줄 전체(&lt;TR&gt;)나 각 셀(&lt;TD&gt; 또는 &lt;TH&gt;)에 적용하는 속성들을 살펴보겠다.</a:t>
            </a:r>
          </a:p>
        </p:txBody>
      </p:sp>
      <p:cxnSp>
        <p:nvCxnSpPr>
          <p:cNvPr id="2" name="직선 연결선 1">
            <a:extLst>
              <a:ext uri="{FF2B5EF4-FFF2-40B4-BE49-F238E27FC236}">
                <a16:creationId xmlns:a16="http://schemas.microsoft.com/office/drawing/2014/main" id="{A2034062-F5D9-5488-C646-EE252B3511A4}"/>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7D89F29-12D6-63FD-58BB-490CB10DE69F}"/>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F1ED4757-F3CD-7440-E7C8-C4215552D97E}"/>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6A7C67-BE7A-434F-E6FC-F11CA6BE0A23}"/>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a:t>
            </a:r>
            <a:r>
              <a:rPr lang="en-US" altLang="ko-KR"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th</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&gt;, &lt;tr&gt;, &lt;td&gt;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6" name="TextBox 5">
            <a:extLst>
              <a:ext uri="{FF2B5EF4-FFF2-40B4-BE49-F238E27FC236}">
                <a16:creationId xmlns:a16="http://schemas.microsoft.com/office/drawing/2014/main" id="{CD90EFA2-BB29-D571-3B61-C24940465C19}"/>
              </a:ext>
            </a:extLst>
          </p:cNvPr>
          <p:cNvSpPr txBox="1"/>
          <p:nvPr/>
        </p:nvSpPr>
        <p:spPr>
          <a:xfrm>
            <a:off x="407889" y="1472453"/>
            <a:ext cx="6147706" cy="461665"/>
          </a:xfrm>
          <a:prstGeom prst="rect">
            <a:avLst/>
          </a:prstGeom>
          <a:noFill/>
        </p:spPr>
        <p:txBody>
          <a:bodyPr wrap="square">
            <a:spAutoFit/>
          </a:bodyPr>
          <a:lstStyle/>
          <a:p>
            <a:pPr marL="12700">
              <a:lnSpc>
                <a:spcPct val="100000"/>
              </a:lnSpc>
              <a:spcBef>
                <a:spcPts val="1325"/>
              </a:spcBef>
              <a:tabLst>
                <a:tab pos="347980" algn="l"/>
              </a:tabLst>
            </a:pPr>
            <a:r>
              <a:rPr lang="ko-KR" altLang="en-US" sz="2400" b="1" spc="-145" dirty="0">
                <a:solidFill>
                  <a:srgbClr val="00AFEF"/>
                </a:solidFill>
                <a:latin typeface="나눔고딕 ExtraBold"/>
                <a:cs typeface="나눔고딕 ExtraBold"/>
              </a:rPr>
              <a:t>셀의</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폭을</a:t>
            </a:r>
            <a:r>
              <a:rPr lang="ko-KR" altLang="en-US" sz="2400" b="1" spc="-120" dirty="0">
                <a:solidFill>
                  <a:srgbClr val="00AFEF"/>
                </a:solidFill>
                <a:latin typeface="나눔고딕 ExtraBold"/>
                <a:cs typeface="나눔고딕 ExtraBold"/>
              </a:rPr>
              <a:t> </a:t>
            </a:r>
            <a:r>
              <a:rPr lang="ko-KR" altLang="en-US" sz="2400" b="1" spc="-140" dirty="0">
                <a:solidFill>
                  <a:srgbClr val="00AFEF"/>
                </a:solidFill>
                <a:latin typeface="나눔고딕 ExtraBold"/>
                <a:cs typeface="나눔고딕 ExtraBold"/>
              </a:rPr>
              <a:t>자유자재로</a:t>
            </a:r>
            <a:r>
              <a:rPr lang="ko-KR" altLang="en-US" sz="2400" b="1" spc="-145" dirty="0">
                <a:solidFill>
                  <a:srgbClr val="00AFEF"/>
                </a:solidFill>
                <a:latin typeface="나눔고딕 ExtraBold"/>
                <a:cs typeface="나눔고딕 ExtraBold"/>
              </a:rPr>
              <a:t> </a:t>
            </a:r>
            <a:r>
              <a:rPr lang="en-US" altLang="ko-KR" sz="2400" b="1" dirty="0">
                <a:solidFill>
                  <a:srgbClr val="00AFEF"/>
                </a:solidFill>
                <a:latin typeface="한컴산뜻돋움"/>
                <a:cs typeface="한컴산뜻돋움"/>
              </a:rPr>
              <a:t>-</a:t>
            </a:r>
            <a:r>
              <a:rPr lang="ko-KR" altLang="en-US" sz="2400" b="1" spc="-80" dirty="0">
                <a:solidFill>
                  <a:srgbClr val="00AFEF"/>
                </a:solidFill>
                <a:latin typeface="한컴산뜻돋움"/>
                <a:cs typeface="한컴산뜻돋움"/>
              </a:rPr>
              <a:t> </a:t>
            </a:r>
            <a:r>
              <a:rPr lang="en-US" altLang="ko-KR" sz="2400" b="1" spc="-10" dirty="0">
                <a:solidFill>
                  <a:srgbClr val="00AFEF"/>
                </a:solidFill>
                <a:latin typeface="한컴산뜻돋움"/>
                <a:cs typeface="한컴산뜻돋움"/>
              </a:rPr>
              <a:t>width</a:t>
            </a:r>
            <a:endParaRPr lang="ko-KR" altLang="en-US" sz="2400" dirty="0">
              <a:latin typeface="한컴산뜻돋움"/>
              <a:cs typeface="한컴산뜻돋움"/>
            </a:endParaRPr>
          </a:p>
        </p:txBody>
      </p:sp>
      <p:sp>
        <p:nvSpPr>
          <p:cNvPr id="9" name="TextBox 8">
            <a:extLst>
              <a:ext uri="{FF2B5EF4-FFF2-40B4-BE49-F238E27FC236}">
                <a16:creationId xmlns:a16="http://schemas.microsoft.com/office/drawing/2014/main" id="{B53FF320-CD23-CFC9-1454-8DEEE230D16B}"/>
              </a:ext>
            </a:extLst>
          </p:cNvPr>
          <p:cNvSpPr txBox="1"/>
          <p:nvPr/>
        </p:nvSpPr>
        <p:spPr>
          <a:xfrm>
            <a:off x="407889" y="1934118"/>
            <a:ext cx="10684329" cy="923330"/>
          </a:xfrm>
          <a:prstGeom prst="rect">
            <a:avLst/>
          </a:prstGeom>
          <a:noFill/>
        </p:spPr>
        <p:txBody>
          <a:bodyPr wrap="square">
            <a:spAutoFit/>
          </a:bodyPr>
          <a:lstStyle/>
          <a:p>
            <a:r>
              <a:rPr lang="ko-KR" altLang="en-US" dirty="0"/>
              <a:t>&lt;TD&gt; 태그나 &lt;TH&gt; 태그에서도 </a:t>
            </a:r>
            <a:r>
              <a:rPr lang="ko-KR" altLang="en-US" b="1" dirty="0" err="1">
                <a:solidFill>
                  <a:srgbClr val="C00000"/>
                </a:solidFill>
              </a:rPr>
              <a:t>width</a:t>
            </a:r>
            <a:r>
              <a:rPr lang="ko-KR" altLang="en-US" b="1" dirty="0">
                <a:solidFill>
                  <a:srgbClr val="C00000"/>
                </a:solidFill>
              </a:rPr>
              <a:t> 속성을 사용해서 폭을 조절</a:t>
            </a:r>
            <a:r>
              <a:rPr lang="ko-KR" altLang="en-US" dirty="0"/>
              <a:t>할 수 있다. </a:t>
            </a:r>
            <a:r>
              <a:rPr lang="ko-KR" altLang="en-US" dirty="0" err="1"/>
              <a:t>width</a:t>
            </a:r>
            <a:r>
              <a:rPr lang="ko-KR" altLang="en-US" dirty="0"/>
              <a:t> 속성을 사용하지 않을 경우 맨 왼쪽 셀부터 크기에 맞춰 셀의 폭이 정해지고 맨 오른쪽 셀은 표의 나머지 폭을 다 사용하게 된다.</a:t>
            </a:r>
          </a:p>
        </p:txBody>
      </p:sp>
      <p:sp>
        <p:nvSpPr>
          <p:cNvPr id="11" name="TextBox 10">
            <a:extLst>
              <a:ext uri="{FF2B5EF4-FFF2-40B4-BE49-F238E27FC236}">
                <a16:creationId xmlns:a16="http://schemas.microsoft.com/office/drawing/2014/main" id="{38DF0DA5-E46B-E450-0B55-D00A273240BC}"/>
              </a:ext>
            </a:extLst>
          </p:cNvPr>
          <p:cNvSpPr txBox="1"/>
          <p:nvPr/>
        </p:nvSpPr>
        <p:spPr>
          <a:xfrm>
            <a:off x="406092" y="3429000"/>
            <a:ext cx="7136712" cy="461665"/>
          </a:xfrm>
          <a:prstGeom prst="rect">
            <a:avLst/>
          </a:prstGeom>
          <a:noFill/>
        </p:spPr>
        <p:txBody>
          <a:bodyPr wrap="square">
            <a:spAutoFit/>
          </a:bodyPr>
          <a:lstStyle/>
          <a:p>
            <a:pPr marL="12700">
              <a:lnSpc>
                <a:spcPct val="100000"/>
              </a:lnSpc>
              <a:spcBef>
                <a:spcPts val="2190"/>
              </a:spcBef>
              <a:tabLst>
                <a:tab pos="347980" algn="l"/>
              </a:tabLst>
            </a:pPr>
            <a:r>
              <a:rPr lang="ko-KR" altLang="en-US" sz="2400" b="1" spc="-145" dirty="0">
                <a:solidFill>
                  <a:srgbClr val="00AFEF"/>
                </a:solidFill>
                <a:latin typeface="나눔고딕 ExtraBold"/>
                <a:cs typeface="나눔고딕 ExtraBold"/>
              </a:rPr>
              <a:t>셀</a:t>
            </a:r>
            <a:r>
              <a:rPr lang="ko-KR" altLang="en-US" sz="2400" b="1" spc="-12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안의</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내용을</a:t>
            </a:r>
            <a:r>
              <a:rPr lang="ko-KR" altLang="en-US" sz="2400" b="1" spc="-135"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보기</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좋게</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정렬해</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보자</a:t>
            </a:r>
            <a:r>
              <a:rPr lang="ko-KR" altLang="en-US" sz="2400" b="1" spc="-120" dirty="0">
                <a:solidFill>
                  <a:srgbClr val="00AFEF"/>
                </a:solidFill>
                <a:latin typeface="나눔고딕 ExtraBold"/>
                <a:cs typeface="나눔고딕 ExtraBold"/>
              </a:rPr>
              <a:t> </a:t>
            </a:r>
            <a:r>
              <a:rPr lang="en-US" altLang="ko-KR" sz="2400" b="1" dirty="0">
                <a:solidFill>
                  <a:srgbClr val="00AFEF"/>
                </a:solidFill>
                <a:latin typeface="한컴산뜻돋움"/>
                <a:cs typeface="한컴산뜻돋움"/>
              </a:rPr>
              <a:t>-</a:t>
            </a:r>
            <a:r>
              <a:rPr lang="ko-KR" altLang="en-US" sz="2400" b="1" spc="-90" dirty="0">
                <a:solidFill>
                  <a:srgbClr val="00AFEF"/>
                </a:solidFill>
                <a:latin typeface="한컴산뜻돋움"/>
                <a:cs typeface="한컴산뜻돋움"/>
              </a:rPr>
              <a:t> </a:t>
            </a:r>
            <a:r>
              <a:rPr lang="en-US" altLang="ko-KR" sz="2400" b="1" dirty="0">
                <a:solidFill>
                  <a:srgbClr val="00AFEF"/>
                </a:solidFill>
                <a:latin typeface="한컴산뜻돋움"/>
                <a:cs typeface="한컴산뜻돋움"/>
              </a:rPr>
              <a:t>align</a:t>
            </a:r>
            <a:r>
              <a:rPr lang="ko-KR" altLang="en-US" sz="2400" b="1" spc="-75" dirty="0">
                <a:solidFill>
                  <a:srgbClr val="00AFEF"/>
                </a:solidFill>
                <a:latin typeface="한컴산뜻돋움"/>
                <a:cs typeface="한컴산뜻돋움"/>
              </a:rPr>
              <a:t> </a:t>
            </a:r>
            <a:r>
              <a:rPr lang="ko-KR" altLang="en-US" sz="2400" b="1" spc="-25" dirty="0">
                <a:solidFill>
                  <a:srgbClr val="00AFEF"/>
                </a:solidFill>
                <a:latin typeface="나눔고딕 ExtraBold"/>
                <a:cs typeface="나눔고딕 ExtraBold"/>
              </a:rPr>
              <a:t>속성</a:t>
            </a:r>
            <a:endParaRPr lang="ko-KR" altLang="en-US" sz="2400" dirty="0">
              <a:latin typeface="나눔고딕 ExtraBold"/>
              <a:cs typeface="나눔고딕 ExtraBold"/>
            </a:endParaRPr>
          </a:p>
        </p:txBody>
      </p:sp>
      <p:sp>
        <p:nvSpPr>
          <p:cNvPr id="13" name="TextBox 12">
            <a:extLst>
              <a:ext uri="{FF2B5EF4-FFF2-40B4-BE49-F238E27FC236}">
                <a16:creationId xmlns:a16="http://schemas.microsoft.com/office/drawing/2014/main" id="{61738D6F-A45D-5FE8-96B4-44FAB98CFAA0}"/>
              </a:ext>
            </a:extLst>
          </p:cNvPr>
          <p:cNvSpPr txBox="1"/>
          <p:nvPr/>
        </p:nvSpPr>
        <p:spPr>
          <a:xfrm>
            <a:off x="406092" y="4000553"/>
            <a:ext cx="10902368" cy="1477328"/>
          </a:xfrm>
          <a:prstGeom prst="rect">
            <a:avLst/>
          </a:prstGeom>
          <a:noFill/>
        </p:spPr>
        <p:txBody>
          <a:bodyPr wrap="square">
            <a:spAutoFit/>
          </a:bodyPr>
          <a:lstStyle/>
          <a:p>
            <a:r>
              <a:rPr lang="ko-KR" altLang="en-US" dirty="0" err="1"/>
              <a:t>align</a:t>
            </a:r>
            <a:r>
              <a:rPr lang="ko-KR" altLang="en-US" dirty="0"/>
              <a:t> 속성을 사용하면 셀 안에 있는 내용을 원하는 대로 정렬할 수 있다.</a:t>
            </a:r>
          </a:p>
          <a:p>
            <a:r>
              <a:rPr lang="ko-KR" altLang="en-US" dirty="0"/>
              <a:t>&lt;TD&gt; 태그나 &lt;TH&gt; 태그에서 사용하면 하나의 셀에 대해서 정렬 방법을 지정할 수 있고,</a:t>
            </a:r>
          </a:p>
          <a:p>
            <a:r>
              <a:rPr lang="ko-KR" altLang="en-US" dirty="0"/>
              <a:t>&lt;TR&gt; 태그에서 </a:t>
            </a:r>
            <a:r>
              <a:rPr lang="ko-KR" altLang="en-US" dirty="0" err="1"/>
              <a:t>align</a:t>
            </a:r>
            <a:r>
              <a:rPr lang="ko-KR" altLang="en-US" dirty="0"/>
              <a:t> 속성을 사용하면 그 태그의 적용을 받는 줄 전체의 각 셀마다 똑같이 정렬된다. 사용할 수 있는 값은 </a:t>
            </a:r>
            <a:r>
              <a:rPr lang="ko-KR" altLang="en-US" dirty="0" err="1"/>
              <a:t>left</a:t>
            </a:r>
            <a:r>
              <a:rPr lang="ko-KR" altLang="en-US" dirty="0"/>
              <a:t>(왼쪽)와 </a:t>
            </a:r>
            <a:r>
              <a:rPr lang="ko-KR" altLang="en-US" dirty="0" err="1"/>
              <a:t>right</a:t>
            </a:r>
            <a:r>
              <a:rPr lang="ko-KR" altLang="en-US" dirty="0"/>
              <a:t>(오른쪽), 그리고 </a:t>
            </a:r>
            <a:r>
              <a:rPr lang="ko-KR" altLang="en-US" dirty="0" err="1"/>
              <a:t>center</a:t>
            </a:r>
            <a:r>
              <a:rPr lang="ko-KR" altLang="en-US" dirty="0"/>
              <a:t> (가운데)이다. </a:t>
            </a:r>
            <a:r>
              <a:rPr lang="ko-KR" altLang="en-US" dirty="0" err="1"/>
              <a:t>align</a:t>
            </a:r>
            <a:r>
              <a:rPr lang="ko-KR" altLang="en-US" dirty="0"/>
              <a:t> 속성을 사용 하지 않으면 </a:t>
            </a:r>
            <a:r>
              <a:rPr lang="ko-KR" altLang="en-US" dirty="0" err="1"/>
              <a:t>align</a:t>
            </a:r>
            <a:r>
              <a:rPr lang="ko-KR" altLang="en-US" dirty="0"/>
              <a:t>="</a:t>
            </a:r>
            <a:r>
              <a:rPr lang="ko-KR" altLang="en-US" dirty="0" err="1"/>
              <a:t>left"로</a:t>
            </a:r>
            <a:r>
              <a:rPr lang="ko-KR" altLang="en-US" dirty="0"/>
              <a:t> 간주한다.</a:t>
            </a:r>
          </a:p>
        </p:txBody>
      </p:sp>
      <p:cxnSp>
        <p:nvCxnSpPr>
          <p:cNvPr id="2" name="직선 연결선 1">
            <a:extLst>
              <a:ext uri="{FF2B5EF4-FFF2-40B4-BE49-F238E27FC236}">
                <a16:creationId xmlns:a16="http://schemas.microsoft.com/office/drawing/2014/main" id="{7739F013-33CB-3548-11B0-2C4A13CFC724}"/>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CFBE045-958A-B55F-7EB5-528D5EEE77A5}"/>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26A725F0-324A-03B9-0A7A-98977D5C4D5E}"/>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A627CC-5FFD-E7E7-79B9-8CF57E0E3957}"/>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a:t>
            </a:r>
            <a:r>
              <a:rPr lang="en-US" altLang="ko-KR"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th</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&gt;, &lt;tr&gt;, &lt;td&gt;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sp>
        <p:nvSpPr>
          <p:cNvPr id="6" name="TextBox 5">
            <a:extLst>
              <a:ext uri="{FF2B5EF4-FFF2-40B4-BE49-F238E27FC236}">
                <a16:creationId xmlns:a16="http://schemas.microsoft.com/office/drawing/2014/main" id="{4FF6623F-94AC-403D-C15E-C7E323BC694F}"/>
              </a:ext>
            </a:extLst>
          </p:cNvPr>
          <p:cNvSpPr txBox="1"/>
          <p:nvPr/>
        </p:nvSpPr>
        <p:spPr>
          <a:xfrm>
            <a:off x="402208" y="1723601"/>
            <a:ext cx="10461734" cy="461665"/>
          </a:xfrm>
          <a:prstGeom prst="rect">
            <a:avLst/>
          </a:prstGeom>
          <a:noFill/>
        </p:spPr>
        <p:txBody>
          <a:bodyPr wrap="square">
            <a:spAutoFit/>
          </a:bodyPr>
          <a:lstStyle/>
          <a:p>
            <a:pPr marL="12700">
              <a:lnSpc>
                <a:spcPct val="100000"/>
              </a:lnSpc>
              <a:spcBef>
                <a:spcPts val="100"/>
              </a:spcBef>
              <a:tabLst>
                <a:tab pos="347980" algn="l"/>
              </a:tabLst>
            </a:pPr>
            <a:r>
              <a:rPr lang="ko-KR" altLang="en-US" sz="2400" b="1" spc="-145" dirty="0">
                <a:solidFill>
                  <a:srgbClr val="00AFEF"/>
                </a:solidFill>
                <a:latin typeface="나눔고딕 ExtraBold"/>
                <a:cs typeface="나눔고딕 ExtraBold"/>
              </a:rPr>
              <a:t>셀에서의</a:t>
            </a:r>
            <a:r>
              <a:rPr lang="ko-KR" altLang="en-US" sz="2400" b="1" spc="-135"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배경색과</a:t>
            </a:r>
            <a:r>
              <a:rPr lang="ko-KR" altLang="en-US" sz="2400" b="1" spc="-135"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배경</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이미지</a:t>
            </a:r>
            <a:r>
              <a:rPr lang="ko-KR" altLang="en-US" sz="2400" b="1" spc="-135" dirty="0">
                <a:solidFill>
                  <a:srgbClr val="00AFEF"/>
                </a:solidFill>
                <a:latin typeface="나눔고딕 ExtraBold"/>
                <a:cs typeface="나눔고딕 ExtraBold"/>
              </a:rPr>
              <a:t> </a:t>
            </a:r>
            <a:r>
              <a:rPr lang="en-US" altLang="ko-KR" sz="2400" b="1" dirty="0">
                <a:solidFill>
                  <a:srgbClr val="00AFEF"/>
                </a:solidFill>
                <a:latin typeface="한컴산뜻돋움"/>
                <a:cs typeface="한컴산뜻돋움"/>
              </a:rPr>
              <a:t>-</a:t>
            </a:r>
            <a:r>
              <a:rPr lang="ko-KR" altLang="en-US" sz="2400" b="1" spc="-80" dirty="0">
                <a:solidFill>
                  <a:srgbClr val="00AFEF"/>
                </a:solidFill>
                <a:latin typeface="한컴산뜻돋움"/>
                <a:cs typeface="한컴산뜻돋움"/>
              </a:rPr>
              <a:t> </a:t>
            </a:r>
            <a:r>
              <a:rPr lang="en-US" altLang="ko-KR" sz="2400" b="1" spc="-10" dirty="0" err="1">
                <a:solidFill>
                  <a:srgbClr val="00AFEF"/>
                </a:solidFill>
                <a:latin typeface="한컴산뜻돋움"/>
                <a:cs typeface="한컴산뜻돋움"/>
              </a:rPr>
              <a:t>bgcolor</a:t>
            </a:r>
            <a:r>
              <a:rPr lang="ko-KR" altLang="en-US" sz="2400" b="1" spc="-75" dirty="0">
                <a:solidFill>
                  <a:srgbClr val="00AFEF"/>
                </a:solidFill>
                <a:latin typeface="한컴산뜻돋움"/>
                <a:cs typeface="한컴산뜻돋움"/>
              </a:rPr>
              <a:t> </a:t>
            </a:r>
            <a:r>
              <a:rPr lang="ko-KR" altLang="en-US" sz="2400" b="1" spc="-145" dirty="0">
                <a:solidFill>
                  <a:srgbClr val="00AFEF"/>
                </a:solidFill>
                <a:latin typeface="나눔고딕 ExtraBold"/>
                <a:cs typeface="나눔고딕 ExtraBold"/>
              </a:rPr>
              <a:t>속성과</a:t>
            </a:r>
            <a:r>
              <a:rPr lang="ko-KR" altLang="en-US" sz="2400" b="1" spc="-130" dirty="0">
                <a:solidFill>
                  <a:srgbClr val="00AFEF"/>
                </a:solidFill>
                <a:latin typeface="나눔고딕 ExtraBold"/>
                <a:cs typeface="나눔고딕 ExtraBold"/>
              </a:rPr>
              <a:t> </a:t>
            </a:r>
            <a:r>
              <a:rPr lang="en-US" altLang="ko-KR" sz="2400" b="1" spc="-10" dirty="0">
                <a:solidFill>
                  <a:srgbClr val="00AFEF"/>
                </a:solidFill>
                <a:latin typeface="한컴산뜻돋움"/>
                <a:cs typeface="한컴산뜻돋움"/>
              </a:rPr>
              <a:t>background</a:t>
            </a:r>
            <a:r>
              <a:rPr lang="ko-KR" altLang="en-US" sz="2400" b="1" spc="-50" dirty="0">
                <a:solidFill>
                  <a:srgbClr val="00AFEF"/>
                </a:solidFill>
                <a:latin typeface="한컴산뜻돋움"/>
                <a:cs typeface="한컴산뜻돋움"/>
              </a:rPr>
              <a:t> </a:t>
            </a:r>
            <a:r>
              <a:rPr lang="ko-KR" altLang="en-US" sz="2400" b="1" spc="-25" dirty="0">
                <a:solidFill>
                  <a:srgbClr val="00AFEF"/>
                </a:solidFill>
                <a:latin typeface="나눔고딕 ExtraBold"/>
                <a:cs typeface="나눔고딕 ExtraBold"/>
              </a:rPr>
              <a:t>속성</a:t>
            </a:r>
            <a:endParaRPr lang="ko-KR" altLang="en-US" sz="2400" dirty="0">
              <a:latin typeface="나눔고딕 ExtraBold"/>
              <a:cs typeface="나눔고딕 ExtraBold"/>
            </a:endParaRPr>
          </a:p>
        </p:txBody>
      </p:sp>
      <p:sp>
        <p:nvSpPr>
          <p:cNvPr id="9" name="TextBox 8">
            <a:extLst>
              <a:ext uri="{FF2B5EF4-FFF2-40B4-BE49-F238E27FC236}">
                <a16:creationId xmlns:a16="http://schemas.microsoft.com/office/drawing/2014/main" id="{7BF0BA9B-8269-81FE-D36B-B957A04CC886}"/>
              </a:ext>
            </a:extLst>
          </p:cNvPr>
          <p:cNvSpPr txBox="1"/>
          <p:nvPr/>
        </p:nvSpPr>
        <p:spPr>
          <a:xfrm>
            <a:off x="457199" y="2228671"/>
            <a:ext cx="10832411" cy="923330"/>
          </a:xfrm>
          <a:prstGeom prst="rect">
            <a:avLst/>
          </a:prstGeom>
          <a:noFill/>
        </p:spPr>
        <p:txBody>
          <a:bodyPr wrap="square">
            <a:spAutoFit/>
          </a:bodyPr>
          <a:lstStyle/>
          <a:p>
            <a:r>
              <a:rPr lang="ko-KR" altLang="en-US" dirty="0"/>
              <a:t>표 전체 뿐만 아니라 특정 셀에 배경색이나 배경 이미지를 넣을 수도 있다. 앞에서 &lt;TABLE&gt; 태그에서 배경색과 배경 이미지를 지정하는 속성이 </a:t>
            </a:r>
            <a:r>
              <a:rPr lang="ko-KR" altLang="en-US" dirty="0" err="1"/>
              <a:t>bgcolor와</a:t>
            </a:r>
            <a:r>
              <a:rPr lang="ko-KR" altLang="en-US" dirty="0"/>
              <a:t> </a:t>
            </a:r>
            <a:r>
              <a:rPr lang="ko-KR" altLang="en-US" dirty="0" err="1"/>
              <a:t>background라고</a:t>
            </a:r>
            <a:r>
              <a:rPr lang="ko-KR" altLang="en-US" dirty="0"/>
              <a:t> 했다. 셀에서도 똑같은 속성을 사용한다.</a:t>
            </a:r>
          </a:p>
        </p:txBody>
      </p:sp>
      <p:sp>
        <p:nvSpPr>
          <p:cNvPr id="11" name="TextBox 10">
            <a:extLst>
              <a:ext uri="{FF2B5EF4-FFF2-40B4-BE49-F238E27FC236}">
                <a16:creationId xmlns:a16="http://schemas.microsoft.com/office/drawing/2014/main" id="{CA8ACB17-7551-8297-0A2A-D5ED9D7E6F1B}"/>
              </a:ext>
            </a:extLst>
          </p:cNvPr>
          <p:cNvSpPr txBox="1"/>
          <p:nvPr/>
        </p:nvSpPr>
        <p:spPr>
          <a:xfrm>
            <a:off x="511629" y="3706000"/>
            <a:ext cx="6096000" cy="461665"/>
          </a:xfrm>
          <a:prstGeom prst="rect">
            <a:avLst/>
          </a:prstGeom>
          <a:noFill/>
        </p:spPr>
        <p:txBody>
          <a:bodyPr wrap="square">
            <a:spAutoFit/>
          </a:bodyPr>
          <a:lstStyle/>
          <a:p>
            <a:pPr marL="12700">
              <a:lnSpc>
                <a:spcPct val="100000"/>
              </a:lnSpc>
              <a:tabLst>
                <a:tab pos="347980" algn="l"/>
              </a:tabLst>
            </a:pPr>
            <a:r>
              <a:rPr lang="ko-KR" altLang="en-US" sz="2400" b="1" spc="-145" dirty="0">
                <a:solidFill>
                  <a:srgbClr val="00AFEF"/>
                </a:solidFill>
                <a:latin typeface="나눔고딕 ExtraBold"/>
                <a:cs typeface="나눔고딕 ExtraBold"/>
              </a:rPr>
              <a:t>셀</a:t>
            </a:r>
            <a:r>
              <a:rPr lang="ko-KR" altLang="en-US" sz="2400" b="1" spc="-130" dirty="0">
                <a:solidFill>
                  <a:srgbClr val="00AFEF"/>
                </a:solidFill>
                <a:latin typeface="나눔고딕 ExtraBold"/>
                <a:cs typeface="나눔고딕 ExtraBold"/>
              </a:rPr>
              <a:t> </a:t>
            </a:r>
            <a:r>
              <a:rPr lang="ko-KR" altLang="en-US" sz="2400" b="1" spc="-140" dirty="0">
                <a:solidFill>
                  <a:srgbClr val="00AFEF"/>
                </a:solidFill>
                <a:latin typeface="나눔고딕 ExtraBold"/>
                <a:cs typeface="나눔고딕 ExtraBold"/>
              </a:rPr>
              <a:t>안에서의</a:t>
            </a:r>
            <a:r>
              <a:rPr lang="ko-KR" altLang="en-US" sz="2400" b="1" spc="-155"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세로</a:t>
            </a:r>
            <a:r>
              <a:rPr lang="ko-KR" altLang="en-US" sz="2400" b="1" spc="-130" dirty="0">
                <a:solidFill>
                  <a:srgbClr val="00AFEF"/>
                </a:solidFill>
                <a:latin typeface="나눔고딕 ExtraBold"/>
                <a:cs typeface="나눔고딕 ExtraBold"/>
              </a:rPr>
              <a:t> </a:t>
            </a:r>
            <a:r>
              <a:rPr lang="ko-KR" altLang="en-US" sz="2400" b="1" spc="-145" dirty="0">
                <a:solidFill>
                  <a:srgbClr val="00AFEF"/>
                </a:solidFill>
                <a:latin typeface="나눔고딕 ExtraBold"/>
                <a:cs typeface="나눔고딕 ExtraBold"/>
              </a:rPr>
              <a:t>정렬</a:t>
            </a:r>
            <a:r>
              <a:rPr lang="ko-KR" altLang="en-US" sz="2400" b="1" spc="-140" dirty="0">
                <a:solidFill>
                  <a:srgbClr val="00AFEF"/>
                </a:solidFill>
                <a:latin typeface="나눔고딕 ExtraBold"/>
                <a:cs typeface="나눔고딕 ExtraBold"/>
              </a:rPr>
              <a:t> </a:t>
            </a:r>
            <a:r>
              <a:rPr lang="en-US" altLang="ko-KR" sz="2400" b="1" dirty="0">
                <a:solidFill>
                  <a:srgbClr val="00AFEF"/>
                </a:solidFill>
                <a:latin typeface="한컴산뜻돋움"/>
                <a:cs typeface="한컴산뜻돋움"/>
              </a:rPr>
              <a:t>-</a:t>
            </a:r>
            <a:r>
              <a:rPr lang="ko-KR" altLang="en-US" sz="2400" b="1" spc="-90" dirty="0">
                <a:solidFill>
                  <a:srgbClr val="00AFEF"/>
                </a:solidFill>
                <a:latin typeface="한컴산뜻돋움"/>
                <a:cs typeface="한컴산뜻돋움"/>
              </a:rPr>
              <a:t> </a:t>
            </a:r>
            <a:r>
              <a:rPr lang="en-US" altLang="ko-KR" sz="2400" b="1" dirty="0" err="1">
                <a:solidFill>
                  <a:srgbClr val="00AFEF"/>
                </a:solidFill>
                <a:latin typeface="한컴산뜻돋움"/>
                <a:cs typeface="한컴산뜻돋움"/>
              </a:rPr>
              <a:t>valign</a:t>
            </a:r>
            <a:r>
              <a:rPr lang="ko-KR" altLang="en-US" sz="2400" b="1" spc="-80" dirty="0">
                <a:solidFill>
                  <a:srgbClr val="00AFEF"/>
                </a:solidFill>
                <a:latin typeface="한컴산뜻돋움"/>
                <a:cs typeface="한컴산뜻돋움"/>
              </a:rPr>
              <a:t> </a:t>
            </a:r>
            <a:r>
              <a:rPr lang="ko-KR" altLang="en-US" sz="2400" b="1" spc="-25" dirty="0">
                <a:solidFill>
                  <a:srgbClr val="00AFEF"/>
                </a:solidFill>
                <a:latin typeface="나눔고딕 ExtraBold"/>
                <a:cs typeface="나눔고딕 ExtraBold"/>
              </a:rPr>
              <a:t>속성</a:t>
            </a:r>
            <a:endParaRPr lang="ko-KR" altLang="en-US" sz="2400" dirty="0">
              <a:latin typeface="나눔고딕 ExtraBold"/>
              <a:cs typeface="나눔고딕 ExtraBold"/>
            </a:endParaRPr>
          </a:p>
        </p:txBody>
      </p:sp>
      <p:sp>
        <p:nvSpPr>
          <p:cNvPr id="13" name="TextBox 12">
            <a:extLst>
              <a:ext uri="{FF2B5EF4-FFF2-40B4-BE49-F238E27FC236}">
                <a16:creationId xmlns:a16="http://schemas.microsoft.com/office/drawing/2014/main" id="{4624530E-1133-20FE-7C50-EFDA8F79ED23}"/>
              </a:ext>
            </a:extLst>
          </p:cNvPr>
          <p:cNvSpPr txBox="1"/>
          <p:nvPr/>
        </p:nvSpPr>
        <p:spPr>
          <a:xfrm>
            <a:off x="511629" y="4254474"/>
            <a:ext cx="10629900" cy="923330"/>
          </a:xfrm>
          <a:prstGeom prst="rect">
            <a:avLst/>
          </a:prstGeom>
          <a:noFill/>
        </p:spPr>
        <p:txBody>
          <a:bodyPr wrap="square">
            <a:spAutoFit/>
          </a:bodyPr>
          <a:lstStyle/>
          <a:p>
            <a:r>
              <a:rPr lang="ko-KR" altLang="en-US" dirty="0" err="1"/>
              <a:t>align</a:t>
            </a:r>
            <a:r>
              <a:rPr lang="ko-KR" altLang="en-US" dirty="0"/>
              <a:t> 속성을 이용하면 셀 안의 내용을 왼쪽이나 오른쪽, 또는 가운데로 정렬할 수 있다. 셀 내용을 세로 방향으로 정렬하려고 할 경우 </a:t>
            </a:r>
            <a:r>
              <a:rPr lang="ko-KR" altLang="en-US" dirty="0" err="1"/>
              <a:t>valign을</a:t>
            </a:r>
            <a:r>
              <a:rPr lang="ko-KR" altLang="en-US" dirty="0"/>
              <a:t> 사용하면 된다. 사용할 수 있는 값은 </a:t>
            </a:r>
            <a:r>
              <a:rPr lang="ko-KR" altLang="en-US" dirty="0" err="1"/>
              <a:t>top</a:t>
            </a:r>
            <a:r>
              <a:rPr lang="ko-KR" altLang="en-US" dirty="0"/>
              <a:t>(맨 위)과 </a:t>
            </a:r>
            <a:r>
              <a:rPr lang="ko-KR" altLang="en-US" dirty="0" err="1"/>
              <a:t>middle</a:t>
            </a:r>
            <a:r>
              <a:rPr lang="ko-KR" altLang="en-US" dirty="0"/>
              <a:t>(가운데), </a:t>
            </a:r>
            <a:r>
              <a:rPr lang="ko-KR" altLang="en-US" dirty="0" err="1"/>
              <a:t>bottom</a:t>
            </a:r>
            <a:r>
              <a:rPr lang="ko-KR" altLang="en-US" dirty="0"/>
              <a:t>(맨 아래)이다. 따로 </a:t>
            </a:r>
            <a:r>
              <a:rPr lang="ko-KR" altLang="en-US" dirty="0" err="1"/>
              <a:t>valign을</a:t>
            </a:r>
            <a:r>
              <a:rPr lang="ko-KR" altLang="en-US" dirty="0"/>
              <a:t> 지정하지 않으면 </a:t>
            </a:r>
            <a:r>
              <a:rPr lang="ko-KR" altLang="en-US" dirty="0" err="1"/>
              <a:t>valign</a:t>
            </a:r>
            <a:r>
              <a:rPr lang="ko-KR" altLang="en-US" dirty="0"/>
              <a:t>="</a:t>
            </a:r>
            <a:r>
              <a:rPr lang="ko-KR" altLang="en-US" dirty="0" err="1"/>
              <a:t>middle"로</a:t>
            </a:r>
            <a:r>
              <a:rPr lang="ko-KR" altLang="en-US" dirty="0"/>
              <a:t> 인식한다.</a:t>
            </a:r>
          </a:p>
        </p:txBody>
      </p:sp>
      <p:cxnSp>
        <p:nvCxnSpPr>
          <p:cNvPr id="2" name="직선 연결선 1">
            <a:extLst>
              <a:ext uri="{FF2B5EF4-FFF2-40B4-BE49-F238E27FC236}">
                <a16:creationId xmlns:a16="http://schemas.microsoft.com/office/drawing/2014/main" id="{635F81E3-CD72-6483-1C8C-A38BC394EDCD}"/>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BB42E2-8F0F-CD79-BAFF-F92053945B9A}"/>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4" name="TextBox 3">
            <a:extLst>
              <a:ext uri="{FF2B5EF4-FFF2-40B4-BE49-F238E27FC236}">
                <a16:creationId xmlns:a16="http://schemas.microsoft.com/office/drawing/2014/main" id="{A023CFB5-5A8F-746D-B05B-06F71AEE39E7}"/>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8CC28BB8-75EA-AB68-2680-BAA6A88EAFCC}"/>
              </a:ext>
            </a:extLst>
          </p:cNvPr>
          <p:cNvSpPr/>
          <p:nvPr/>
        </p:nvSpPr>
        <p:spPr>
          <a:xfrm>
            <a:off x="306648" y="1551214"/>
            <a:ext cx="6992223" cy="431074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sp>
        <p:nvSpPr>
          <p:cNvPr id="11" name="TextBox 10">
            <a:extLst>
              <a:ext uri="{FF2B5EF4-FFF2-40B4-BE49-F238E27FC236}">
                <a16:creationId xmlns:a16="http://schemas.microsoft.com/office/drawing/2014/main" id="{2C0C69EF-4C35-67C1-2848-4F3E66CA20FF}"/>
              </a:ext>
            </a:extLst>
          </p:cNvPr>
          <p:cNvSpPr txBox="1"/>
          <p:nvPr/>
        </p:nvSpPr>
        <p:spPr>
          <a:xfrm>
            <a:off x="306648" y="319086"/>
            <a:ext cx="9191138" cy="707886"/>
          </a:xfrm>
          <a:prstGeom prst="rect">
            <a:avLst/>
          </a:prstGeom>
          <a:noFill/>
        </p:spPr>
        <p:txBody>
          <a:bodyPr wrap="square">
            <a:spAutoFit/>
          </a:bodyPr>
          <a:lstStyle/>
          <a:p>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&lt;</a:t>
            </a:r>
            <a:r>
              <a:rPr lang="en-US" altLang="ko-KR"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th</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&gt;, &lt;tr&gt;, &lt;td&gt;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태그와 관련된 속성들</a:t>
            </a:r>
          </a:p>
        </p:txBody>
      </p:sp>
      <p:grpSp>
        <p:nvGrpSpPr>
          <p:cNvPr id="9" name="그룹 8">
            <a:extLst>
              <a:ext uri="{FF2B5EF4-FFF2-40B4-BE49-F238E27FC236}">
                <a16:creationId xmlns:a16="http://schemas.microsoft.com/office/drawing/2014/main" id="{6EE17673-0F34-2395-BBBF-6E9859E1F393}"/>
              </a:ext>
            </a:extLst>
          </p:cNvPr>
          <p:cNvGrpSpPr/>
          <p:nvPr/>
        </p:nvGrpSpPr>
        <p:grpSpPr>
          <a:xfrm>
            <a:off x="596275" y="1311432"/>
            <a:ext cx="1589338" cy="479564"/>
            <a:chOff x="419662" y="1598874"/>
            <a:chExt cx="1589338" cy="479564"/>
          </a:xfrm>
        </p:grpSpPr>
        <p:pic>
          <p:nvPicPr>
            <p:cNvPr id="5" name="object 5"/>
            <p:cNvPicPr/>
            <p:nvPr/>
          </p:nvPicPr>
          <p:blipFill>
            <a:blip r:embed="rId2" cstate="print"/>
            <a:stretch>
              <a:fillRect/>
            </a:stretch>
          </p:blipFill>
          <p:spPr>
            <a:xfrm>
              <a:off x="419662" y="1598874"/>
              <a:ext cx="1589338" cy="479564"/>
            </a:xfrm>
            <a:prstGeom prst="rect">
              <a:avLst/>
            </a:prstGeom>
          </p:spPr>
        </p:pic>
        <p:sp>
          <p:nvSpPr>
            <p:cNvPr id="2" name="TextBox 1">
              <a:extLst>
                <a:ext uri="{FF2B5EF4-FFF2-40B4-BE49-F238E27FC236}">
                  <a16:creationId xmlns:a16="http://schemas.microsoft.com/office/drawing/2014/main" id="{657F5D3C-01ED-20FF-3A45-94E4FF4445FC}"/>
                </a:ext>
              </a:extLst>
            </p:cNvPr>
            <p:cNvSpPr txBox="1"/>
            <p:nvPr/>
          </p:nvSpPr>
          <p:spPr>
            <a:xfrm>
              <a:off x="618046" y="1638601"/>
              <a:ext cx="1192571" cy="400110"/>
            </a:xfrm>
            <a:prstGeom prst="rect">
              <a:avLst/>
            </a:prstGeom>
            <a:noFill/>
          </p:spPr>
          <p:txBody>
            <a:bodyPr wrap="square" rtlCol="0">
              <a:spAutoFit/>
            </a:bodyPr>
            <a:lstStyle/>
            <a:p>
              <a:pPr algn="ctr"/>
              <a:r>
                <a:rPr lang="ko-KR" altLang="en-US" sz="2000" b="1" dirty="0">
                  <a:solidFill>
                    <a:schemeClr val="bg1"/>
                  </a:solidFill>
                </a:rPr>
                <a:t>소스</a:t>
              </a:r>
            </a:p>
          </p:txBody>
        </p:sp>
      </p:grpSp>
      <p:sp>
        <p:nvSpPr>
          <p:cNvPr id="12" name="TextBox 11">
            <a:extLst>
              <a:ext uri="{FF2B5EF4-FFF2-40B4-BE49-F238E27FC236}">
                <a16:creationId xmlns:a16="http://schemas.microsoft.com/office/drawing/2014/main" id="{A9D745F1-349B-57B7-7E33-DDD6CA4F03C2}"/>
              </a:ext>
            </a:extLst>
          </p:cNvPr>
          <p:cNvSpPr txBox="1"/>
          <p:nvPr/>
        </p:nvSpPr>
        <p:spPr>
          <a:xfrm>
            <a:off x="596275" y="2193620"/>
            <a:ext cx="6096000" cy="3477875"/>
          </a:xfrm>
          <a:prstGeom prst="rect">
            <a:avLst/>
          </a:prstGeom>
          <a:noFill/>
        </p:spPr>
        <p:txBody>
          <a:bodyPr wrap="square">
            <a:spAutoFit/>
          </a:bodyPr>
          <a:lstStyle/>
          <a:p>
            <a:r>
              <a:rPr lang="ko-KR" altLang="en-US" sz="1100" dirty="0"/>
              <a:t>&lt;TABLE BORDER=1&gt;</a:t>
            </a:r>
          </a:p>
          <a:p>
            <a:r>
              <a:rPr lang="ko-KR" altLang="en-US" sz="1100" dirty="0"/>
              <a:t>&lt;TR&gt;</a:t>
            </a:r>
          </a:p>
          <a:p>
            <a:r>
              <a:rPr lang="ko-KR" altLang="en-US" sz="1100" dirty="0"/>
              <a:t>&lt;TD WIDTH="150" VALIGN="TOP"&gt;TABLE 상단에 정렬&lt;/TD&gt;</a:t>
            </a:r>
          </a:p>
          <a:p>
            <a:r>
              <a:rPr lang="ko-KR" altLang="en-US" sz="1100" dirty="0"/>
              <a:t>&lt;TD WIDTH="150" HEIGHT="100" VALIGN="TOP“&gt;&lt;IMG SRC="</a:t>
            </a:r>
            <a:r>
              <a:rPr lang="ko-KR" altLang="en-US" sz="1100" dirty="0" err="1"/>
              <a:t>images</a:t>
            </a:r>
            <a:r>
              <a:rPr lang="ko-KR" altLang="en-US" sz="1100" dirty="0"/>
              <a:t>/love_02.jpg"&gt;&lt;/TD&gt;</a:t>
            </a:r>
          </a:p>
          <a:p>
            <a:r>
              <a:rPr lang="ko-KR" altLang="en-US" sz="1100" dirty="0"/>
              <a:t>&lt;TD WIDTH="200" ALIGN="LEFT"&gt;TABLE 좌측에 정렬&lt;/TD&gt;</a:t>
            </a:r>
          </a:p>
          <a:p>
            <a:r>
              <a:rPr lang="ko-KR" altLang="en-US" sz="1100" dirty="0"/>
              <a:t>&lt;/TR&gt;</a:t>
            </a:r>
          </a:p>
          <a:p>
            <a:endParaRPr lang="ko-KR" altLang="en-US" sz="1100" dirty="0"/>
          </a:p>
          <a:p>
            <a:r>
              <a:rPr lang="ko-KR" altLang="en-US" sz="1100" dirty="0"/>
              <a:t>&lt;TR&gt;</a:t>
            </a:r>
          </a:p>
          <a:p>
            <a:r>
              <a:rPr lang="ko-KR" altLang="en-US" sz="1100" dirty="0"/>
              <a:t>&lt;TD&gt;TABLE 중앙에 정렬&lt;/TD&gt;</a:t>
            </a:r>
          </a:p>
          <a:p>
            <a:r>
              <a:rPr lang="ko-KR" altLang="en-US" sz="1100" dirty="0"/>
              <a:t>&lt;TD HEIGHT="100“&gt;&lt;IMG SRC="</a:t>
            </a:r>
            <a:r>
              <a:rPr lang="ko-KR" altLang="en-US" sz="1100" dirty="0" err="1"/>
              <a:t>images</a:t>
            </a:r>
            <a:r>
              <a:rPr lang="ko-KR" altLang="en-US" sz="1100" dirty="0"/>
              <a:t>/love_01.jpg"&gt;&lt;/TD&gt;</a:t>
            </a:r>
          </a:p>
          <a:p>
            <a:r>
              <a:rPr lang="ko-KR" altLang="en-US" sz="1100" dirty="0"/>
              <a:t>&lt;TD WIDTH="200" ALIGN="CENTER"&gt;TABLE 좌측에 정렬&lt;/TD&gt;</a:t>
            </a:r>
          </a:p>
          <a:p>
            <a:r>
              <a:rPr lang="ko-KR" altLang="en-US" sz="1100" dirty="0"/>
              <a:t>&lt;/TR&gt;</a:t>
            </a:r>
          </a:p>
          <a:p>
            <a:endParaRPr lang="ko-KR" altLang="en-US" sz="1100" dirty="0"/>
          </a:p>
          <a:p>
            <a:r>
              <a:rPr lang="ko-KR" altLang="en-US" sz="1100" dirty="0"/>
              <a:t>&lt;TR&gt;</a:t>
            </a:r>
          </a:p>
          <a:p>
            <a:r>
              <a:rPr lang="ko-KR" altLang="en-US" sz="1100" dirty="0"/>
              <a:t>&lt;TD VALIGN="BOTTOM"&gt;TABLE 하단에 정렬&lt;/TD&gt;</a:t>
            </a:r>
          </a:p>
          <a:p>
            <a:r>
              <a:rPr lang="ko-KR" altLang="en-US" sz="1100" dirty="0"/>
              <a:t>&lt;TD HEIGHT="100" VALIGN="BOTTOM“&gt;&lt;IMG SRC="</a:t>
            </a:r>
            <a:r>
              <a:rPr lang="ko-KR" altLang="en-US" sz="1100" dirty="0" err="1"/>
              <a:t>images</a:t>
            </a:r>
            <a:r>
              <a:rPr lang="ko-KR" altLang="en-US" sz="1100" dirty="0"/>
              <a:t>/love_03.jpg"&gt;&lt;/TD&gt;</a:t>
            </a:r>
          </a:p>
          <a:p>
            <a:r>
              <a:rPr lang="ko-KR" altLang="en-US" sz="1100" dirty="0"/>
              <a:t>&lt;TD </a:t>
            </a:r>
            <a:r>
              <a:rPr lang="ko-KR" altLang="en-US" sz="1100" dirty="0" err="1"/>
              <a:t>style</a:t>
            </a:r>
            <a:r>
              <a:rPr lang="ko-KR" altLang="en-US" sz="1100" dirty="0"/>
              <a:t>="</a:t>
            </a:r>
            <a:r>
              <a:rPr lang="ko-KR" altLang="en-US" sz="1100" dirty="0" err="1"/>
              <a:t>background-image:url</a:t>
            </a:r>
            <a:r>
              <a:rPr lang="ko-KR" altLang="en-US" sz="1100" dirty="0"/>
              <a:t>(</a:t>
            </a:r>
            <a:r>
              <a:rPr lang="ko-KR" altLang="en-US" sz="1100" dirty="0" err="1"/>
              <a:t>images</a:t>
            </a:r>
            <a:r>
              <a:rPr lang="ko-KR" altLang="en-US" sz="1100" dirty="0"/>
              <a:t>/pattern4.jpg)" WIDTH="200" ALIGN="RIGHT"&gt; TABLE 좌측에 정렬&lt;/TD&gt;</a:t>
            </a:r>
          </a:p>
          <a:p>
            <a:r>
              <a:rPr lang="ko-KR" altLang="en-US" sz="1100" dirty="0"/>
              <a:t>&lt;/TR&gt;</a:t>
            </a:r>
          </a:p>
          <a:p>
            <a:r>
              <a:rPr lang="ko-KR" altLang="en-US" sz="1100" dirty="0"/>
              <a:t>&lt;/TABLE&gt;</a:t>
            </a:r>
          </a:p>
        </p:txBody>
      </p:sp>
      <p:cxnSp>
        <p:nvCxnSpPr>
          <p:cNvPr id="3" name="직선 연결선 2">
            <a:extLst>
              <a:ext uri="{FF2B5EF4-FFF2-40B4-BE49-F238E27FC236}">
                <a16:creationId xmlns:a16="http://schemas.microsoft.com/office/drawing/2014/main" id="{C639E184-A27C-6A87-E080-8F26858DB1B7}"/>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C96AE53-7326-12EE-36C1-8EEC0C4352D8}"/>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6" name="TextBox 5">
            <a:extLst>
              <a:ext uri="{FF2B5EF4-FFF2-40B4-BE49-F238E27FC236}">
                <a16:creationId xmlns:a16="http://schemas.microsoft.com/office/drawing/2014/main" id="{B2AE6D29-CF43-D0BC-88D5-C3DF0F172B78}"/>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847947" y="855670"/>
            <a:ext cx="569595"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FFFFFF"/>
                </a:solidFill>
                <a:latin typeface="나눔고딕 ExtraBold"/>
                <a:cs typeface="나눔고딕 ExtraBold"/>
              </a:rPr>
              <a:t>화면</a:t>
            </a:r>
            <a:endParaRPr sz="2400">
              <a:latin typeface="나눔고딕 ExtraBold"/>
              <a:cs typeface="나눔고딕 ExtraBold"/>
            </a:endParaRPr>
          </a:p>
        </p:txBody>
      </p:sp>
      <p:pic>
        <p:nvPicPr>
          <p:cNvPr id="9" name="object 9"/>
          <p:cNvPicPr/>
          <p:nvPr/>
        </p:nvPicPr>
        <p:blipFill>
          <a:blip r:embed="rId2" cstate="print"/>
          <a:stretch>
            <a:fillRect/>
          </a:stretch>
        </p:blipFill>
        <p:spPr>
          <a:xfrm>
            <a:off x="1857882" y="1663433"/>
            <a:ext cx="8271775" cy="4958435"/>
          </a:xfrm>
          <a:prstGeom prst="rect">
            <a:avLst/>
          </a:prstGeom>
        </p:spPr>
      </p:pic>
      <p:sp>
        <p:nvSpPr>
          <p:cNvPr id="10" name="object 10"/>
          <p:cNvSpPr txBox="1"/>
          <p:nvPr/>
        </p:nvSpPr>
        <p:spPr>
          <a:xfrm>
            <a:off x="8169599" y="1522910"/>
            <a:ext cx="1811655" cy="185420"/>
          </a:xfrm>
          <a:prstGeom prst="rect">
            <a:avLst/>
          </a:prstGeom>
        </p:spPr>
        <p:txBody>
          <a:bodyPr vert="horz" wrap="square" lIns="0" tIns="12700" rIns="0" bIns="0" rtlCol="0">
            <a:spAutoFit/>
          </a:bodyPr>
          <a:lstStyle/>
          <a:p>
            <a:pPr marL="12700">
              <a:lnSpc>
                <a:spcPct val="100000"/>
              </a:lnSpc>
              <a:spcBef>
                <a:spcPts val="100"/>
              </a:spcBef>
            </a:pPr>
            <a:r>
              <a:rPr sz="1050" spc="275" dirty="0">
                <a:solidFill>
                  <a:srgbClr val="585858"/>
                </a:solidFill>
                <a:latin typeface="나눔고딕"/>
                <a:cs typeface="나눔고딕"/>
              </a:rPr>
              <a:t>[</a:t>
            </a:r>
            <a:r>
              <a:rPr sz="1050" spc="275" dirty="0">
                <a:solidFill>
                  <a:srgbClr val="585858"/>
                </a:solidFill>
                <a:latin typeface="휴먼아미체"/>
                <a:cs typeface="휴먼아미체"/>
              </a:rPr>
              <a:t>이미지</a:t>
            </a:r>
            <a:r>
              <a:rPr sz="1050" spc="-215" dirty="0">
                <a:solidFill>
                  <a:srgbClr val="585858"/>
                </a:solidFill>
                <a:latin typeface="휴먼아미체"/>
                <a:cs typeface="휴먼아미체"/>
              </a:rPr>
              <a:t> </a:t>
            </a:r>
            <a:r>
              <a:rPr sz="1050" spc="165" dirty="0">
                <a:solidFill>
                  <a:srgbClr val="585858"/>
                </a:solidFill>
                <a:latin typeface="나눔고딕"/>
                <a:cs typeface="나눔고딕"/>
              </a:rPr>
              <a:t>&amp;</a:t>
            </a:r>
            <a:r>
              <a:rPr sz="1050" spc="-50" dirty="0">
                <a:solidFill>
                  <a:srgbClr val="585858"/>
                </a:solidFill>
                <a:latin typeface="나눔고딕"/>
                <a:cs typeface="나눔고딕"/>
              </a:rPr>
              <a:t> </a:t>
            </a:r>
            <a:r>
              <a:rPr sz="1050" spc="290" dirty="0">
                <a:solidFill>
                  <a:srgbClr val="585858"/>
                </a:solidFill>
                <a:latin typeface="휴먼아미체"/>
                <a:cs typeface="휴먼아미체"/>
              </a:rPr>
              <a:t>어문</a:t>
            </a:r>
            <a:r>
              <a:rPr sz="1050" spc="290" dirty="0">
                <a:solidFill>
                  <a:srgbClr val="585858"/>
                </a:solidFill>
                <a:latin typeface="나눔고딕"/>
                <a:cs typeface="나눔고딕"/>
              </a:rPr>
              <a:t>]</a:t>
            </a:r>
            <a:r>
              <a:rPr sz="1050" spc="-65" dirty="0">
                <a:solidFill>
                  <a:srgbClr val="585858"/>
                </a:solidFill>
                <a:latin typeface="나눔고딕"/>
                <a:cs typeface="나눔고딕"/>
              </a:rPr>
              <a:t> </a:t>
            </a:r>
            <a:r>
              <a:rPr sz="1050" spc="395" dirty="0">
                <a:solidFill>
                  <a:srgbClr val="585858"/>
                </a:solidFill>
                <a:latin typeface="휴먼아미체"/>
                <a:cs typeface="휴먼아미체"/>
              </a:rPr>
              <a:t>교수자</a:t>
            </a:r>
            <a:r>
              <a:rPr sz="1050" spc="-195" dirty="0">
                <a:solidFill>
                  <a:srgbClr val="585858"/>
                </a:solidFill>
                <a:latin typeface="휴먼아미체"/>
                <a:cs typeface="휴먼아미체"/>
              </a:rPr>
              <a:t> </a:t>
            </a:r>
            <a:r>
              <a:rPr sz="1050" spc="235" dirty="0">
                <a:solidFill>
                  <a:srgbClr val="585858"/>
                </a:solidFill>
                <a:latin typeface="휴먼아미체"/>
                <a:cs typeface="휴먼아미체"/>
              </a:rPr>
              <a:t>자체제작</a:t>
            </a:r>
            <a:endParaRPr sz="1050">
              <a:latin typeface="휴먼아미체"/>
              <a:cs typeface="휴먼아미체"/>
            </a:endParaRPr>
          </a:p>
        </p:txBody>
      </p:sp>
      <p:pic>
        <p:nvPicPr>
          <p:cNvPr id="11" name="object 11"/>
          <p:cNvPicPr/>
          <p:nvPr/>
        </p:nvPicPr>
        <p:blipFill>
          <a:blip r:embed="rId3" cstate="print"/>
          <a:stretch>
            <a:fillRect/>
          </a:stretch>
        </p:blipFill>
        <p:spPr>
          <a:xfrm>
            <a:off x="7915871" y="1518018"/>
            <a:ext cx="219417" cy="21942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90547D-5020-E06B-2621-162B3AB5D606}"/>
              </a:ext>
            </a:extLst>
          </p:cNvPr>
          <p:cNvSpPr txBox="1"/>
          <p:nvPr/>
        </p:nvSpPr>
        <p:spPr>
          <a:xfrm>
            <a:off x="306648" y="319086"/>
            <a:ext cx="6096000"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참고도서 및 </a:t>
            </a:r>
            <a:r>
              <a:rPr lang="ko-KR" altLang="en-US"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부교제</a:t>
            </a:r>
            <a:endPar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pic>
        <p:nvPicPr>
          <p:cNvPr id="5" name="그림 4">
            <a:extLst>
              <a:ext uri="{FF2B5EF4-FFF2-40B4-BE49-F238E27FC236}">
                <a16:creationId xmlns:a16="http://schemas.microsoft.com/office/drawing/2014/main" id="{F17EB902-FDD6-509A-7D5D-9960CF127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4322" y="1392863"/>
            <a:ext cx="2442210" cy="3329940"/>
          </a:xfrm>
          <a:prstGeom prst="rect">
            <a:avLst/>
          </a:prstGeom>
          <a:ln>
            <a:solidFill>
              <a:schemeClr val="bg1">
                <a:lumMod val="50000"/>
              </a:schemeClr>
            </a:solidFill>
          </a:ln>
        </p:spPr>
      </p:pic>
      <p:pic>
        <p:nvPicPr>
          <p:cNvPr id="1026" name="Picture 2">
            <a:extLst>
              <a:ext uri="{FF2B5EF4-FFF2-40B4-BE49-F238E27FC236}">
                <a16:creationId xmlns:a16="http://schemas.microsoft.com/office/drawing/2014/main" id="{1D5CF3D6-15B2-6CA6-5FCF-62612B5F8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65" y="1392863"/>
            <a:ext cx="2460546" cy="332993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28" name="Picture 4" descr="모두의 HTML5 &amp; CSS3 - 예스24">
            <a:extLst>
              <a:ext uri="{FF2B5EF4-FFF2-40B4-BE49-F238E27FC236}">
                <a16:creationId xmlns:a16="http://schemas.microsoft.com/office/drawing/2014/main" id="{EF50F9B1-A765-A511-4603-E33073EA0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372" y="1392863"/>
            <a:ext cx="2575307" cy="332993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A8C38D5-53CA-FE7A-251A-C27E9558535F}"/>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B2FBAC-7F23-7D3B-CE15-B5E701BA2265}"/>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9" name="TextBox 8">
            <a:extLst>
              <a:ext uri="{FF2B5EF4-FFF2-40B4-BE49-F238E27FC236}">
                <a16:creationId xmlns:a16="http://schemas.microsoft.com/office/drawing/2014/main" id="{8E55F284-18C9-838C-6F65-A0632628F077}"/>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extLst>
      <p:ext uri="{BB962C8B-B14F-4D97-AF65-F5344CB8AC3E}">
        <p14:creationId xmlns:p14="http://schemas.microsoft.com/office/powerpoint/2010/main" val="1880391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dirty="0">
                <a:solidFill>
                  <a:schemeClr val="bg1"/>
                </a:solidFill>
              </a:rPr>
              <a:t>0</a:t>
            </a:r>
            <a:r>
              <a:rPr lang="en-US" sz="7500" spc="-44" baseline="-2222" dirty="0">
                <a:solidFill>
                  <a:schemeClr val="bg1"/>
                </a:solidFill>
              </a:rPr>
              <a:t>2</a:t>
            </a:r>
            <a:r>
              <a:rPr sz="1200" b="0" spc="-35" dirty="0">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순서목록</a:t>
            </a:r>
            <a:endParaRPr sz="5000" dirty="0">
              <a:solidFill>
                <a:schemeClr val="bg1"/>
              </a:solidFill>
            </a:endParaRPr>
          </a:p>
        </p:txBody>
      </p:sp>
    </p:spTree>
    <p:extLst>
      <p:ext uri="{BB962C8B-B14F-4D97-AF65-F5344CB8AC3E}">
        <p14:creationId xmlns:p14="http://schemas.microsoft.com/office/powerpoint/2010/main" val="2521909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614312" y="2767802"/>
            <a:ext cx="5613400" cy="3616325"/>
            <a:chOff x="2619755" y="3023616"/>
            <a:chExt cx="5613400" cy="3616325"/>
          </a:xfrm>
        </p:grpSpPr>
        <p:pic>
          <p:nvPicPr>
            <p:cNvPr id="5" name="object 5"/>
            <p:cNvPicPr/>
            <p:nvPr/>
          </p:nvPicPr>
          <p:blipFill>
            <a:blip r:embed="rId2" cstate="print"/>
            <a:stretch>
              <a:fillRect/>
            </a:stretch>
          </p:blipFill>
          <p:spPr>
            <a:xfrm>
              <a:off x="2814827" y="6332219"/>
              <a:ext cx="5222747" cy="307324"/>
            </a:xfrm>
            <a:prstGeom prst="rect">
              <a:avLst/>
            </a:prstGeom>
          </p:spPr>
        </p:pic>
        <p:pic>
          <p:nvPicPr>
            <p:cNvPr id="6" name="object 6"/>
            <p:cNvPicPr/>
            <p:nvPr/>
          </p:nvPicPr>
          <p:blipFill>
            <a:blip r:embed="rId3" cstate="print"/>
            <a:stretch>
              <a:fillRect/>
            </a:stretch>
          </p:blipFill>
          <p:spPr>
            <a:xfrm>
              <a:off x="2628900" y="3098848"/>
              <a:ext cx="5597714" cy="3040082"/>
            </a:xfrm>
            <a:prstGeom prst="rect">
              <a:avLst/>
            </a:prstGeom>
          </p:spPr>
        </p:pic>
        <p:sp>
          <p:nvSpPr>
            <p:cNvPr id="7" name="object 7"/>
            <p:cNvSpPr/>
            <p:nvPr/>
          </p:nvSpPr>
          <p:spPr>
            <a:xfrm>
              <a:off x="2624327" y="3028188"/>
              <a:ext cx="5603875" cy="3308985"/>
            </a:xfrm>
            <a:custGeom>
              <a:avLst/>
              <a:gdLst/>
              <a:ahLst/>
              <a:cxnLst/>
              <a:rect l="l" t="t" r="r" b="b"/>
              <a:pathLst>
                <a:path w="5603875" h="3308985">
                  <a:moveTo>
                    <a:pt x="0" y="0"/>
                  </a:moveTo>
                  <a:lnTo>
                    <a:pt x="5603748" y="0"/>
                  </a:lnTo>
                  <a:lnTo>
                    <a:pt x="5603748" y="3308604"/>
                  </a:lnTo>
                  <a:lnTo>
                    <a:pt x="0" y="3308604"/>
                  </a:lnTo>
                  <a:lnTo>
                    <a:pt x="0" y="0"/>
                  </a:lnTo>
                  <a:close/>
                </a:path>
              </a:pathLst>
            </a:custGeom>
            <a:ln w="9144">
              <a:solidFill>
                <a:srgbClr val="585858"/>
              </a:solidFill>
            </a:ln>
          </p:spPr>
          <p:txBody>
            <a:bodyPr wrap="square" lIns="0" tIns="0" rIns="0" bIns="0" rtlCol="0"/>
            <a:lstStyle/>
            <a:p>
              <a:endParaRPr/>
            </a:p>
          </p:txBody>
        </p:sp>
      </p:grpSp>
      <p:sp>
        <p:nvSpPr>
          <p:cNvPr id="8" name="object 8"/>
          <p:cNvSpPr txBox="1"/>
          <p:nvPr/>
        </p:nvSpPr>
        <p:spPr>
          <a:xfrm>
            <a:off x="8565351" y="5902682"/>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9" name="object 9"/>
          <p:cNvPicPr/>
          <p:nvPr/>
        </p:nvPicPr>
        <p:blipFill>
          <a:blip r:embed="rId4" cstate="print"/>
          <a:stretch>
            <a:fillRect/>
          </a:stretch>
        </p:blipFill>
        <p:spPr>
          <a:xfrm>
            <a:off x="8311024" y="5898097"/>
            <a:ext cx="219455" cy="219455"/>
          </a:xfrm>
          <a:prstGeom prst="rect">
            <a:avLst/>
          </a:prstGeom>
        </p:spPr>
      </p:pic>
      <p:sp>
        <p:nvSpPr>
          <p:cNvPr id="10" name="TextBox 9">
            <a:extLst>
              <a:ext uri="{FF2B5EF4-FFF2-40B4-BE49-F238E27FC236}">
                <a16:creationId xmlns:a16="http://schemas.microsoft.com/office/drawing/2014/main" id="{009F52CC-DADF-7F39-CA70-D5506F364FE4}"/>
              </a:ext>
            </a:extLst>
          </p:cNvPr>
          <p:cNvSpPr txBox="1"/>
          <p:nvPr/>
        </p:nvSpPr>
        <p:spPr>
          <a:xfrm>
            <a:off x="306647" y="319086"/>
            <a:ext cx="9365309"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순서 목록</a:t>
            </a:r>
          </a:p>
        </p:txBody>
      </p:sp>
      <p:sp>
        <p:nvSpPr>
          <p:cNvPr id="14" name="TextBox 13">
            <a:extLst>
              <a:ext uri="{FF2B5EF4-FFF2-40B4-BE49-F238E27FC236}">
                <a16:creationId xmlns:a16="http://schemas.microsoft.com/office/drawing/2014/main" id="{F575AB72-0955-5EC4-E21B-5E2F0877886F}"/>
              </a:ext>
            </a:extLst>
          </p:cNvPr>
          <p:cNvSpPr txBox="1"/>
          <p:nvPr/>
        </p:nvSpPr>
        <p:spPr>
          <a:xfrm>
            <a:off x="386443" y="1309192"/>
            <a:ext cx="11582400" cy="923330"/>
          </a:xfrm>
          <a:prstGeom prst="rect">
            <a:avLst/>
          </a:prstGeom>
          <a:noFill/>
        </p:spPr>
        <p:txBody>
          <a:bodyPr wrap="square">
            <a:spAutoFit/>
          </a:bodyPr>
          <a:lstStyle/>
          <a:p>
            <a:r>
              <a:rPr lang="ko-KR" altLang="en-US" b="1" dirty="0"/>
              <a:t>순서 목록(</a:t>
            </a:r>
            <a:r>
              <a:rPr lang="ko-KR" altLang="en-US" b="1" dirty="0" err="1"/>
              <a:t>Ordered</a:t>
            </a:r>
            <a:r>
              <a:rPr lang="ko-KR" altLang="en-US" b="1" dirty="0"/>
              <a:t> </a:t>
            </a:r>
            <a:r>
              <a:rPr lang="ko-KR" altLang="en-US" b="1" dirty="0" err="1"/>
              <a:t>List</a:t>
            </a:r>
            <a:r>
              <a:rPr lang="ko-KR" altLang="en-US" b="1" dirty="0"/>
              <a:t>)</a:t>
            </a:r>
            <a:r>
              <a:rPr lang="ko-KR" altLang="en-US" dirty="0"/>
              <a:t>이란 말 그대로 각 항목을 순서대로 나열하는 것이다.</a:t>
            </a:r>
          </a:p>
          <a:p>
            <a:r>
              <a:rPr lang="ko-KR" altLang="en-US" dirty="0"/>
              <a:t>어떤 과정을 순서대로 설명할 때 적당하다. 순서를 표시하기 위해 일반적으로 숫자를 표시하는데 &lt;OL&gt; 태그의 속성을 조절해서 숫자 대신 알파벳이나 로마자로 사용할 수도 있다.</a:t>
            </a:r>
          </a:p>
        </p:txBody>
      </p:sp>
      <p:cxnSp>
        <p:nvCxnSpPr>
          <p:cNvPr id="2" name="직선 연결선 1">
            <a:extLst>
              <a:ext uri="{FF2B5EF4-FFF2-40B4-BE49-F238E27FC236}">
                <a16:creationId xmlns:a16="http://schemas.microsoft.com/office/drawing/2014/main" id="{0CEEB1F9-EC05-1B03-EAEE-116929B28818}"/>
              </a:ext>
            </a:extLst>
          </p:cNvPr>
          <p:cNvCxnSpPr/>
          <p:nvPr/>
        </p:nvCxnSpPr>
        <p:spPr>
          <a:xfrm>
            <a:off x="0" y="6493329"/>
            <a:ext cx="12192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6F58044-1678-D993-9611-CDBE8F258B30}"/>
              </a:ext>
            </a:extLst>
          </p:cNvPr>
          <p:cNvSpPr txBox="1"/>
          <p:nvPr/>
        </p:nvSpPr>
        <p:spPr>
          <a:xfrm>
            <a:off x="9280070" y="6553201"/>
            <a:ext cx="2824843" cy="246221"/>
          </a:xfrm>
          <a:prstGeom prst="rect">
            <a:avLst/>
          </a:prstGeom>
          <a:noFill/>
        </p:spPr>
        <p:txBody>
          <a:bodyPr wrap="square" rtlCol="0">
            <a:spAutoFit/>
          </a:bodyPr>
          <a:lstStyle/>
          <a:p>
            <a:pPr algn="r"/>
            <a:r>
              <a:rPr lang="en-US" altLang="ko-KR" sz="1000" i="1" dirty="0" err="1"/>
              <a:t>HojinLee</a:t>
            </a:r>
            <a:r>
              <a:rPr lang="ko-KR" altLang="en-US" sz="1000" i="1" dirty="0"/>
              <a:t> </a:t>
            </a:r>
            <a:r>
              <a:rPr lang="en-US" altLang="ko-KR" sz="1000" i="1" dirty="0"/>
              <a:t>/</a:t>
            </a:r>
            <a:r>
              <a:rPr lang="en-US" altLang="ko-KR" sz="1000" i="1" dirty="0" err="1"/>
              <a:t>jinydev</a:t>
            </a:r>
            <a:endParaRPr lang="ko-KR" altLang="en-US" sz="1000" i="1" dirty="0"/>
          </a:p>
        </p:txBody>
      </p:sp>
      <p:sp>
        <p:nvSpPr>
          <p:cNvPr id="11" name="TextBox 10">
            <a:extLst>
              <a:ext uri="{FF2B5EF4-FFF2-40B4-BE49-F238E27FC236}">
                <a16:creationId xmlns:a16="http://schemas.microsoft.com/office/drawing/2014/main" id="{35DF49DF-8993-5A9E-8FC2-33E0ECA69DD0}"/>
              </a:ext>
            </a:extLst>
          </p:cNvPr>
          <p:cNvSpPr txBox="1"/>
          <p:nvPr/>
        </p:nvSpPr>
        <p:spPr>
          <a:xfrm>
            <a:off x="87087" y="6553202"/>
            <a:ext cx="3853544" cy="246220"/>
          </a:xfrm>
          <a:prstGeom prst="rect">
            <a:avLst/>
          </a:prstGeom>
          <a:noFill/>
        </p:spPr>
        <p:txBody>
          <a:bodyPr wrap="square" rtlCol="0">
            <a:spAutoFit/>
          </a:bodyPr>
          <a:lstStyle/>
          <a:p>
            <a:r>
              <a:rPr lang="ko-KR" altLang="en-US" sz="1000" dirty="0"/>
              <a:t>웹사이트 구축을 위한 </a:t>
            </a:r>
            <a:r>
              <a:rPr lang="en-US" altLang="ko-KR" sz="1000" dirty="0"/>
              <a:t>HTML / CSS / </a:t>
            </a:r>
            <a:r>
              <a:rPr lang="en-US" altLang="ko-KR" sz="1000" dirty="0" err="1"/>
              <a:t>Javascript</a:t>
            </a:r>
            <a:r>
              <a:rPr lang="en-US" altLang="ko-KR" sz="1000" dirty="0"/>
              <a:t> </a:t>
            </a:r>
            <a:r>
              <a:rPr lang="ko-KR" altLang="en-US" sz="1000" dirty="0"/>
              <a:t>학습</a:t>
            </a:r>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6603</Words>
  <Application>Microsoft Office PowerPoint</Application>
  <PresentationFormat>와이드스크린</PresentationFormat>
  <Paragraphs>786</Paragraphs>
  <Slides>75</Slides>
  <Notes>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75</vt:i4>
      </vt:variant>
    </vt:vector>
  </HeadingPairs>
  <TitlesOfParts>
    <vt:vector size="86" baseType="lpstr">
      <vt:lpstr>D2Coding</vt:lpstr>
      <vt:lpstr>KoPubWorld돋움체 Bold</vt:lpstr>
      <vt:lpstr>TDc_SSiMyungJo 120</vt:lpstr>
      <vt:lpstr>나눔고딕</vt:lpstr>
      <vt:lpstr>나눔고딕 ExtraBold</vt:lpstr>
      <vt:lpstr>맑은 고딕</vt:lpstr>
      <vt:lpstr>한컴산뜻돋움</vt:lpstr>
      <vt:lpstr>휴먼아미체</vt:lpstr>
      <vt:lpstr>Arial</vt:lpstr>
      <vt:lpstr>Times New Roman</vt:lpstr>
      <vt:lpstr>Office 테마</vt:lpstr>
      <vt:lpstr>PowerPoint 프레젠테이션</vt:lpstr>
      <vt:lpstr>01[HTML+CSS+ JAVASCRIPT] 순서가 없는 목록</vt:lpstr>
      <vt:lpstr>PowerPoint 프레젠테이션</vt:lpstr>
      <vt:lpstr>PowerPoint 프레젠테이션</vt:lpstr>
      <vt:lpstr>PowerPoint 프레젠테이션</vt:lpstr>
      <vt:lpstr>PowerPoint 프레젠테이션</vt:lpstr>
      <vt:lpstr>PowerPoint 프레젠테이션</vt:lpstr>
      <vt:lpstr>02[HTML+CSS+ JAVASCRIPT] 순서목록</vt:lpstr>
      <vt:lpstr>PowerPoint 프레젠테이션</vt:lpstr>
      <vt:lpstr>PowerPoint 프레젠테이션</vt:lpstr>
      <vt:lpstr>PowerPoint 프레젠테이션</vt:lpstr>
      <vt:lpstr>PowerPoint 프레젠테이션</vt:lpstr>
      <vt:lpstr>PowerPoint 프레젠테이션</vt:lpstr>
      <vt:lpstr>03[HTML+CSS+ JAVASCRIPT] 설명목록</vt:lpstr>
      <vt:lpstr>PowerPoint 프레젠테이션</vt:lpstr>
      <vt:lpstr>PowerPoint 프레젠테이션</vt:lpstr>
      <vt:lpstr>03 [HTML+CSS+ JAVASCRIPT] 테이블 태그</vt:lpstr>
      <vt:lpstr>PowerPoint 프레젠테이션</vt:lpstr>
      <vt:lpstr>PowerPoint 프레젠테이션</vt:lpstr>
      <vt:lpstr>PowerPoint 프레젠테이션</vt:lpstr>
      <vt:lpstr>PowerPoint 프레젠테이션</vt:lpstr>
      <vt:lpstr>PowerPoint 프레젠테이션</vt:lpstr>
      <vt:lpstr>04 [HTML+CSS+ JAVASCRIPT] 테이블 구조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05 [HTML+CSS+ JAVASCRIPT] 테이블 병합</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06 [HTML+CSS+ JAVASCRIPT] 테이블 속성</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07 [HTML+CSS+ JAVASCRIPT] 테이블 아이템</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 호진</dc:creator>
  <cp:lastModifiedBy>이 호진</cp:lastModifiedBy>
  <cp:revision>37</cp:revision>
  <dcterms:created xsi:type="dcterms:W3CDTF">2023-02-26T07:55:58Z</dcterms:created>
  <dcterms:modified xsi:type="dcterms:W3CDTF">2023-05-12T06:29:32Z</dcterms:modified>
</cp:coreProperties>
</file>